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0" r:id="rId3"/>
    <p:sldId id="261" r:id="rId4"/>
    <p:sldId id="262" r:id="rId5"/>
    <p:sldId id="263" r:id="rId6"/>
    <p:sldId id="294" r:id="rId7"/>
    <p:sldId id="305" r:id="rId8"/>
    <p:sldId id="274" r:id="rId9"/>
    <p:sldId id="275" r:id="rId10"/>
    <p:sldId id="277" r:id="rId11"/>
    <p:sldId id="278" r:id="rId12"/>
    <p:sldId id="269" r:id="rId13"/>
    <p:sldId id="279" r:id="rId14"/>
    <p:sldId id="267" r:id="rId15"/>
    <p:sldId id="296" r:id="rId16"/>
    <p:sldId id="264" r:id="rId17"/>
    <p:sldId id="299" r:id="rId18"/>
    <p:sldId id="297" r:id="rId19"/>
    <p:sldId id="298" r:id="rId20"/>
    <p:sldId id="266" r:id="rId21"/>
    <p:sldId id="273" r:id="rId22"/>
    <p:sldId id="295" r:id="rId23"/>
    <p:sldId id="280" r:id="rId24"/>
    <p:sldId id="270" r:id="rId25"/>
    <p:sldId id="282" r:id="rId26"/>
    <p:sldId id="283" r:id="rId27"/>
    <p:sldId id="271" r:id="rId28"/>
    <p:sldId id="300" r:id="rId29"/>
    <p:sldId id="272" r:id="rId30"/>
    <p:sldId id="301" r:id="rId31"/>
    <p:sldId id="293" r:id="rId32"/>
    <p:sldId id="285" r:id="rId33"/>
    <p:sldId id="286" r:id="rId34"/>
    <p:sldId id="287" r:id="rId35"/>
  </p:sldIdLst>
  <p:sldSz cx="9144000" cy="6858000" type="screen4x3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 autoAdjust="0"/>
    <p:restoredTop sz="93980" autoAdjust="0"/>
  </p:normalViewPr>
  <p:slideViewPr>
    <p:cSldViewPr>
      <p:cViewPr varScale="1">
        <p:scale>
          <a:sx n="108" d="100"/>
          <a:sy n="108" d="100"/>
        </p:scale>
        <p:origin x="1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0E9B-E5B0-4A04-8259-8A55BC11DCD8}" type="datetimeFigureOut">
              <a:rPr lang="pt-PT" smtClean="0"/>
              <a:t>09/03/2018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7685-2AA6-4E97-A8B0-BFA9BB095A3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4512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613F-DC10-4DA5-A95B-A29672C4D7FD}" type="datetimeFigureOut">
              <a:rPr lang="pt-PT" smtClean="0"/>
              <a:pPr/>
              <a:t>09/03/2018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5D280-A45E-429D-A741-603945B5233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292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097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51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137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462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036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508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35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3055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7089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43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765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84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1456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586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3001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641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9762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2902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3404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6838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1348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816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140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239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8562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91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10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867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188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61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01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DBAF-1B37-45AF-B39B-C0762587FFC8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696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DGT/DSOT/CLG, 2018-03-08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F324-F9CA-4BC9-84C2-0C97ADD8BC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cgt.dgterritorio.gov.pt/lista-procediment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cgt.dgterritorio.pt/manual/PCGT-Criar_Pedido_ReuniaoCC_ou_de_ConfProced.pdf" TargetMode="External"/><Relationship Id="rId13" Type="http://schemas.openxmlformats.org/officeDocument/2006/relationships/hyperlink" Target="http://pcgt.dgterritorio.pt/manual/PCGT-Criar_Pedido_Parecer.pdf" TargetMode="External"/><Relationship Id="rId18" Type="http://schemas.openxmlformats.org/officeDocument/2006/relationships/hyperlink" Target="http://pcgt.dgterritorio.pt/manual/PCGT-Juntar_parecer_final_CCDR.pdf" TargetMode="External"/><Relationship Id="rId3" Type="http://schemas.openxmlformats.org/officeDocument/2006/relationships/hyperlink" Target="http://pcgt.dgterritorio.pt/manual/PCGT-Criar_Utilizador.pdf" TargetMode="External"/><Relationship Id="rId7" Type="http://schemas.openxmlformats.org/officeDocument/2006/relationships/hyperlink" Target="http://pcgt.dgterritorio.pt/manual/PCGT-Rejeicao_Pedido_Nomeacao.pdf" TargetMode="External"/><Relationship Id="rId12" Type="http://schemas.openxmlformats.org/officeDocument/2006/relationships/hyperlink" Target="http://pcgt.dgterritorio.pt/manual/PCGT-Juntar_Ata_Reuniao.pdf" TargetMode="External"/><Relationship Id="rId17" Type="http://schemas.openxmlformats.org/officeDocument/2006/relationships/hyperlink" Target="http://pcgt.dgterritorio.pt/manual/PCGT-Juntar_Ata_Reuniao_Concertacao.pdf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://pcgt.dgterritorio.pt/manual/PCGT-Convocar_Reuniao_Concertacao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cgt.dgterritorio.pt/manual/PCGT-Nomear_tecnico_entidade.pdf" TargetMode="External"/><Relationship Id="rId11" Type="http://schemas.openxmlformats.org/officeDocument/2006/relationships/hyperlink" Target="http://pcgt.dgterritorio.pt/manual/PCGT-Juntar_parecer_na_sequencia_de_convocatoria.pdf" TargetMode="External"/><Relationship Id="rId5" Type="http://schemas.openxmlformats.org/officeDocument/2006/relationships/hyperlink" Target="http://pcgt.dgterritorio.pt/manual/PCGT-Criar_Pedido_Nomeacao.pdf" TargetMode="External"/><Relationship Id="rId15" Type="http://schemas.openxmlformats.org/officeDocument/2006/relationships/hyperlink" Target="http://pcgt.dgterritorio.pt/manual/PCGT-Juntar_Parecer.pdf" TargetMode="External"/><Relationship Id="rId10" Type="http://schemas.openxmlformats.org/officeDocument/2006/relationships/hyperlink" Target="http://pcgt.dgterritorio.pt/manual/PCGT-Convocar_Reuniao_Acompanhamento.pdf" TargetMode="External"/><Relationship Id="rId19" Type="http://schemas.openxmlformats.org/officeDocument/2006/relationships/image" Target="../media/image2.png"/><Relationship Id="rId4" Type="http://schemas.openxmlformats.org/officeDocument/2006/relationships/hyperlink" Target="http://pcgt.dgterritorio.pt/manual/PCGT-Nomear_gestor_processo.pdf" TargetMode="External"/><Relationship Id="rId9" Type="http://schemas.openxmlformats.org/officeDocument/2006/relationships/hyperlink" Target="http://pcgt.dgterritorio.pt/manual/PCGT-Convocar_ReuniaoCC_ou_ConfProced.pdf" TargetMode="External"/><Relationship Id="rId14" Type="http://schemas.openxmlformats.org/officeDocument/2006/relationships/hyperlink" Target="http://pcgt.dgterritorio.pt/manual/PCGT-Consultar_doc_e_juntar_parec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pcgt.dgterritorio.gov.p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cgt.dgterritorio.gov.pt/lista-procedimento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cgt.apoio@dgterritorio.gov.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776864" cy="3240360"/>
          </a:xfrm>
        </p:spPr>
        <p:txBody>
          <a:bodyPr/>
          <a:lstStyle/>
          <a:p>
            <a:r>
              <a:rPr lang="pt-PT" sz="2900" b="1" dirty="0" smtClean="0">
                <a:solidFill>
                  <a:schemeClr val="tx2"/>
                </a:solidFill>
              </a:rPr>
              <a:t>Ações de Formação Regionais </a:t>
            </a:r>
            <a:br>
              <a:rPr lang="pt-PT" sz="2900" b="1" dirty="0" smtClean="0">
                <a:solidFill>
                  <a:schemeClr val="tx2"/>
                </a:solidFill>
              </a:rPr>
            </a:br>
            <a:r>
              <a:rPr lang="pt-PT" sz="2900" b="1" dirty="0" smtClean="0">
                <a:solidFill>
                  <a:schemeClr val="tx2"/>
                </a:solidFill>
              </a:rPr>
              <a:t>para Utilizadores da PCGT</a:t>
            </a:r>
          </a:p>
          <a:p>
            <a:pPr>
              <a:spcBef>
                <a:spcPts val="18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Centro – 09-03-2018</a:t>
            </a:r>
          </a:p>
          <a:p>
            <a:pPr>
              <a:spcBef>
                <a:spcPts val="9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Alentejo – 15-03-2018</a:t>
            </a:r>
          </a:p>
          <a:p>
            <a:pPr>
              <a:spcBef>
                <a:spcPts val="9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Algarve – 16-03-2018</a:t>
            </a:r>
          </a:p>
          <a:p>
            <a:pPr>
              <a:spcBef>
                <a:spcPts val="9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Lisboa e Vale do Tejo – 20-03-2018</a:t>
            </a:r>
          </a:p>
          <a:p>
            <a:pPr>
              <a:spcBef>
                <a:spcPts val="9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Norte – 23-03-2018</a:t>
            </a:r>
          </a:p>
        </p:txBody>
      </p:sp>
      <p:pic>
        <p:nvPicPr>
          <p:cNvPr id="4" name="Imagem 3" descr="C:\Users\cgusmao\Documents\CG16\PCGT2016\MANUAL\Banner%20PCG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7768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5733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>
                <a:solidFill>
                  <a:schemeClr val="tx2"/>
                </a:solidFill>
              </a:rPr>
              <a:t>Cristina Gusmão, DGT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A cada processo apenas é atribuído </a:t>
            </a:r>
            <a:r>
              <a:rPr lang="pt-PT" sz="2000" b="1" dirty="0" smtClean="0">
                <a:solidFill>
                  <a:schemeClr val="tx2"/>
                </a:solidFill>
              </a:rPr>
              <a:t>um Gestor do processo</a:t>
            </a:r>
            <a:r>
              <a:rPr lang="pt-PT" sz="2000" dirty="0" smtClean="0">
                <a:solidFill>
                  <a:schemeClr val="tx2"/>
                </a:solidFill>
              </a:rPr>
              <a:t>.</a:t>
            </a:r>
          </a:p>
          <a:p>
            <a:pPr algn="l">
              <a:spcBef>
                <a:spcPts val="1800"/>
              </a:spcBef>
            </a:pPr>
            <a:r>
              <a:rPr lang="pt-PT" sz="2000" b="1" dirty="0" smtClean="0">
                <a:solidFill>
                  <a:schemeClr val="tx2"/>
                </a:solidFill>
              </a:rPr>
              <a:t>Quem é o Gestor do Processo</a:t>
            </a:r>
            <a:r>
              <a:rPr lang="pt-PT" sz="2000" dirty="0" smtClean="0">
                <a:solidFill>
                  <a:schemeClr val="tx2"/>
                </a:solidFill>
              </a:rPr>
              <a:t>?</a:t>
            </a:r>
          </a:p>
          <a:p>
            <a:pPr marL="365125" indent="-182563" algn="l">
              <a:spcBef>
                <a:spcPts val="1200"/>
              </a:spcBef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2"/>
                </a:solidFill>
              </a:rPr>
              <a:t> é o utilizador que </a:t>
            </a:r>
            <a:r>
              <a:rPr lang="pt-PT" sz="2000" b="1" dirty="0" smtClean="0">
                <a:solidFill>
                  <a:schemeClr val="tx2"/>
                </a:solidFill>
              </a:rPr>
              <a:t>Preside a Comissão Consultiva</a:t>
            </a:r>
            <a:r>
              <a:rPr lang="pt-PT" sz="2000" dirty="0" smtClean="0">
                <a:solidFill>
                  <a:schemeClr val="tx2"/>
                </a:solidFill>
              </a:rPr>
              <a:t> (ou que secretaria) quando deva constituir-se uma Comissão Consultiva</a:t>
            </a:r>
          </a:p>
          <a:p>
            <a:pPr marL="365125" indent="-182563" algn="r">
              <a:spcBef>
                <a:spcPts val="600"/>
              </a:spcBef>
              <a:spcAft>
                <a:spcPts val="2400"/>
              </a:spcAft>
            </a:pPr>
            <a:r>
              <a:rPr lang="pt-PT" sz="1600" dirty="0" smtClean="0">
                <a:solidFill>
                  <a:schemeClr val="tx2"/>
                </a:solidFill>
              </a:rPr>
              <a:t>Ex: </a:t>
            </a:r>
            <a:r>
              <a:rPr lang="pt-PT" sz="1600" dirty="0" err="1" smtClean="0">
                <a:solidFill>
                  <a:schemeClr val="tx2"/>
                </a:solidFill>
              </a:rPr>
              <a:t>Elab</a:t>
            </a:r>
            <a:r>
              <a:rPr lang="pt-PT" sz="1600" dirty="0" smtClean="0">
                <a:solidFill>
                  <a:schemeClr val="tx2"/>
                </a:solidFill>
              </a:rPr>
              <a:t>./Rev. de </a:t>
            </a:r>
            <a:r>
              <a:rPr lang="pt-PT" sz="1600" b="1" dirty="0" smtClean="0">
                <a:solidFill>
                  <a:schemeClr val="tx2"/>
                </a:solidFill>
              </a:rPr>
              <a:t>PDM/PDI</a:t>
            </a:r>
            <a:r>
              <a:rPr lang="pt-PT" sz="1600" dirty="0" smtClean="0">
                <a:solidFill>
                  <a:schemeClr val="tx2"/>
                </a:solidFill>
              </a:rPr>
              <a:t> ou de </a:t>
            </a:r>
            <a:r>
              <a:rPr lang="pt-PT" sz="1600" b="1" dirty="0" smtClean="0">
                <a:solidFill>
                  <a:schemeClr val="tx2"/>
                </a:solidFill>
              </a:rPr>
              <a:t>PIM</a:t>
            </a:r>
            <a:r>
              <a:rPr lang="pt-PT" sz="1600" dirty="0" smtClean="0">
                <a:solidFill>
                  <a:schemeClr val="tx2"/>
                </a:solidFill>
              </a:rPr>
              <a:t>, de </a:t>
            </a:r>
            <a:r>
              <a:rPr lang="pt-PT" sz="1600" b="1" dirty="0" smtClean="0">
                <a:solidFill>
                  <a:schemeClr val="tx2"/>
                </a:solidFill>
              </a:rPr>
              <a:t>PNPOT</a:t>
            </a:r>
            <a:r>
              <a:rPr lang="pt-PT" sz="1600" dirty="0" smtClean="0">
                <a:solidFill>
                  <a:schemeClr val="tx2"/>
                </a:solidFill>
              </a:rPr>
              <a:t>, de </a:t>
            </a:r>
            <a:r>
              <a:rPr lang="pt-PT" sz="1600" b="1" dirty="0" smtClean="0">
                <a:solidFill>
                  <a:schemeClr val="tx2"/>
                </a:solidFill>
              </a:rPr>
              <a:t>PR</a:t>
            </a:r>
            <a:r>
              <a:rPr lang="pt-PT" sz="1600" dirty="0" smtClean="0">
                <a:solidFill>
                  <a:schemeClr val="tx2"/>
                </a:solidFill>
              </a:rPr>
              <a:t>, de </a:t>
            </a:r>
            <a:r>
              <a:rPr lang="pt-PT" sz="1600" b="1" dirty="0" smtClean="0">
                <a:solidFill>
                  <a:schemeClr val="tx2"/>
                </a:solidFill>
              </a:rPr>
              <a:t>PE</a:t>
            </a:r>
          </a:p>
          <a:p>
            <a:pPr marL="365125" indent="-182563" algn="l">
              <a:spcBef>
                <a:spcPts val="1200"/>
              </a:spcBef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2"/>
                </a:solidFill>
              </a:rPr>
              <a:t>é o utilizador da </a:t>
            </a:r>
            <a:r>
              <a:rPr lang="pt-PT" sz="2000" b="1" dirty="0" smtClean="0">
                <a:solidFill>
                  <a:schemeClr val="tx2"/>
                </a:solidFill>
              </a:rPr>
              <a:t>Entidade responsável pela elaboração do IGT </a:t>
            </a:r>
            <a:r>
              <a:rPr lang="pt-PT" sz="2000" dirty="0" smtClean="0">
                <a:solidFill>
                  <a:schemeClr val="tx2"/>
                </a:solidFill>
              </a:rPr>
              <a:t>quando não venha a constituir-se Comissão Consultiva</a:t>
            </a:r>
          </a:p>
          <a:p>
            <a:pPr marL="365125" indent="-182563" algn="r">
              <a:spcBef>
                <a:spcPts val="600"/>
              </a:spcBef>
            </a:pPr>
            <a:r>
              <a:rPr lang="pt-PT" sz="1600" dirty="0" smtClean="0">
                <a:solidFill>
                  <a:schemeClr val="tx2"/>
                </a:solidFill>
              </a:rPr>
              <a:t>Ex: </a:t>
            </a:r>
            <a:r>
              <a:rPr lang="pt-PT" sz="1600" dirty="0" err="1" smtClean="0">
                <a:solidFill>
                  <a:schemeClr val="tx2"/>
                </a:solidFill>
              </a:rPr>
              <a:t>Alt</a:t>
            </a:r>
            <a:r>
              <a:rPr lang="pt-PT" sz="1600" dirty="0" smtClean="0">
                <a:solidFill>
                  <a:schemeClr val="tx2"/>
                </a:solidFill>
              </a:rPr>
              <a:t>. de </a:t>
            </a:r>
            <a:r>
              <a:rPr lang="pt-PT" sz="1600" b="1" dirty="0" smtClean="0">
                <a:solidFill>
                  <a:schemeClr val="tx2"/>
                </a:solidFill>
              </a:rPr>
              <a:t>PDM/PDI</a:t>
            </a:r>
            <a:r>
              <a:rPr lang="pt-PT" sz="1600" dirty="0" smtClean="0">
                <a:solidFill>
                  <a:schemeClr val="tx2"/>
                </a:solidFill>
              </a:rPr>
              <a:t> ou de </a:t>
            </a:r>
            <a:r>
              <a:rPr lang="pt-PT" sz="1600" b="1" dirty="0" smtClean="0">
                <a:solidFill>
                  <a:schemeClr val="tx2"/>
                </a:solidFill>
              </a:rPr>
              <a:t>PIM</a:t>
            </a:r>
            <a:r>
              <a:rPr lang="pt-PT" sz="1600" dirty="0" smtClean="0">
                <a:solidFill>
                  <a:schemeClr val="tx2"/>
                </a:solidFill>
              </a:rPr>
              <a:t>, </a:t>
            </a:r>
            <a:r>
              <a:rPr lang="pt-PT" sz="1600" dirty="0" err="1" smtClean="0">
                <a:solidFill>
                  <a:schemeClr val="tx2"/>
                </a:solidFill>
              </a:rPr>
              <a:t>Elab</a:t>
            </a:r>
            <a:r>
              <a:rPr lang="pt-PT" sz="1600" dirty="0" smtClean="0">
                <a:solidFill>
                  <a:schemeClr val="tx2"/>
                </a:solidFill>
              </a:rPr>
              <a:t>./</a:t>
            </a:r>
            <a:r>
              <a:rPr lang="pt-PT" sz="1600" dirty="0" err="1" smtClean="0">
                <a:solidFill>
                  <a:schemeClr val="tx2"/>
                </a:solidFill>
              </a:rPr>
              <a:t>Alt</a:t>
            </a:r>
            <a:r>
              <a:rPr lang="pt-PT" sz="1600" dirty="0" smtClean="0">
                <a:solidFill>
                  <a:schemeClr val="tx2"/>
                </a:solidFill>
              </a:rPr>
              <a:t>./Rev. de </a:t>
            </a:r>
            <a:r>
              <a:rPr lang="pt-PT" sz="1600" b="1" dirty="0" smtClean="0">
                <a:solidFill>
                  <a:schemeClr val="tx2"/>
                </a:solidFill>
              </a:rPr>
              <a:t>PU/PUI</a:t>
            </a:r>
            <a:r>
              <a:rPr lang="pt-PT" sz="1600" dirty="0" smtClean="0">
                <a:solidFill>
                  <a:schemeClr val="tx2"/>
                </a:solidFill>
              </a:rPr>
              <a:t>, de </a:t>
            </a:r>
            <a:r>
              <a:rPr lang="pt-PT" sz="1600" b="1" dirty="0" smtClean="0">
                <a:solidFill>
                  <a:schemeClr val="tx2"/>
                </a:solidFill>
              </a:rPr>
              <a:t>PP/PPI</a:t>
            </a:r>
            <a:endParaRPr lang="pt-PT" sz="1600" dirty="0" smtClean="0">
              <a:solidFill>
                <a:schemeClr val="tx2"/>
              </a:solidFill>
            </a:endParaRPr>
          </a:p>
          <a:p>
            <a:pPr marL="365125" indent="-182563" algn="r"/>
            <a:endParaRPr lang="pt-PT" sz="2000" dirty="0" smtClean="0">
              <a:solidFill>
                <a:schemeClr val="tx2"/>
              </a:solidFill>
            </a:endParaRP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 - Gestor de processo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A um </a:t>
            </a:r>
            <a:r>
              <a:rPr lang="pt-PT" sz="2000" b="1" dirty="0" smtClean="0">
                <a:solidFill>
                  <a:schemeClr val="tx2"/>
                </a:solidFill>
              </a:rPr>
              <a:t>Gestor de processo </a:t>
            </a:r>
            <a:r>
              <a:rPr lang="pt-PT" sz="2000" dirty="0" smtClean="0">
                <a:solidFill>
                  <a:schemeClr val="tx2"/>
                </a:solidFill>
              </a:rPr>
              <a:t>na PCGT incumbe:</a:t>
            </a:r>
          </a:p>
          <a:p>
            <a:pPr marL="355600" indent="-173038" algn="l">
              <a:spcBef>
                <a:spcPts val="12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Identificar as entidades que constituem a CC</a:t>
            </a:r>
            <a:r>
              <a:rPr lang="pt-PT" sz="2000" dirty="0" smtClean="0">
                <a:solidFill>
                  <a:schemeClr val="tx2"/>
                </a:solidFill>
              </a:rPr>
              <a:t> – solicitando-lhes a 	nomeação dos respetivos representantes;</a:t>
            </a:r>
          </a:p>
          <a:p>
            <a:pPr marL="355600" indent="-173038" algn="l">
              <a:spcBef>
                <a:spcPts val="12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Identificar as entidades a consultar </a:t>
            </a:r>
            <a:r>
              <a:rPr lang="pt-PT" sz="2000" dirty="0" smtClean="0">
                <a:solidFill>
                  <a:schemeClr val="tx2"/>
                </a:solidFill>
              </a:rPr>
              <a:t>no âmbito do acompanhamento </a:t>
            </a:r>
          </a:p>
          <a:p>
            <a:pPr marL="2241550" lvl="1" indent="-173038" algn="l">
              <a:spcBef>
                <a:spcPts val="600"/>
              </a:spcBef>
              <a:tabLst>
                <a:tab pos="355600" algn="l"/>
              </a:tabLst>
            </a:pPr>
            <a:r>
              <a:rPr lang="pt-PT" sz="1600" dirty="0" smtClean="0">
                <a:solidFill>
                  <a:schemeClr val="tx2"/>
                </a:solidFill>
              </a:rPr>
              <a:t>(solicitando-lhes a nomeação dos respetivos representantes);</a:t>
            </a:r>
          </a:p>
          <a:p>
            <a:pPr marL="360363" indent="-177800" algn="l">
              <a:spcBef>
                <a:spcPts val="12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Convocar reuniões </a:t>
            </a:r>
            <a:r>
              <a:rPr lang="pt-PT" sz="2000" dirty="0" smtClean="0">
                <a:solidFill>
                  <a:schemeClr val="tx2"/>
                </a:solidFill>
              </a:rPr>
              <a:t>(</a:t>
            </a:r>
            <a:r>
              <a:rPr lang="pt-PT" sz="1600" dirty="0" smtClean="0">
                <a:solidFill>
                  <a:schemeClr val="tx2"/>
                </a:solidFill>
              </a:rPr>
              <a:t>acompanhamento; conferência </a:t>
            </a:r>
            <a:r>
              <a:rPr lang="pt-PT" sz="1600" dirty="0" err="1" smtClean="0">
                <a:solidFill>
                  <a:schemeClr val="tx2"/>
                </a:solidFill>
              </a:rPr>
              <a:t>procedimental</a:t>
            </a:r>
            <a:r>
              <a:rPr lang="pt-PT" sz="1600" dirty="0" smtClean="0">
                <a:solidFill>
                  <a:schemeClr val="tx2"/>
                </a:solidFill>
              </a:rPr>
              <a:t>, concertação</a:t>
            </a:r>
            <a:r>
              <a:rPr lang="pt-PT" sz="2000" dirty="0" smtClean="0">
                <a:solidFill>
                  <a:schemeClr val="tx2"/>
                </a:solidFill>
              </a:rPr>
              <a:t>);</a:t>
            </a:r>
          </a:p>
          <a:p>
            <a:pPr marL="355600" indent="-173038" algn="l">
              <a:spcBef>
                <a:spcPts val="12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Solicitar pareceres;</a:t>
            </a:r>
          </a:p>
          <a:p>
            <a:pPr marL="355600" indent="-173038" algn="l">
              <a:spcBef>
                <a:spcPts val="12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Alterar as fases do processo</a:t>
            </a:r>
            <a:r>
              <a:rPr lang="pt-PT" sz="2000" dirty="0" smtClean="0">
                <a:solidFill>
                  <a:schemeClr val="tx2"/>
                </a:solidFill>
              </a:rPr>
              <a:t> – sempre o processo deva transitar de fase processo apenas o Gestor do Processo o pode fazer.</a:t>
            </a: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 - Gestor de processo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lvl="0" algn="l"/>
            <a:r>
              <a:rPr lang="pt-PT" sz="2000" dirty="0" smtClean="0">
                <a:solidFill>
                  <a:srgbClr val="1F497D"/>
                </a:solidFill>
              </a:rPr>
              <a:t>De forma geral, a um utilizador com perfil </a:t>
            </a:r>
            <a:r>
              <a:rPr lang="pt-PT" sz="2000" b="1" dirty="0" smtClean="0">
                <a:solidFill>
                  <a:srgbClr val="1F497D"/>
                </a:solidFill>
              </a:rPr>
              <a:t>Técnico</a:t>
            </a:r>
            <a:r>
              <a:rPr lang="pt-PT" sz="2000" dirty="0" smtClean="0">
                <a:solidFill>
                  <a:srgbClr val="1F497D"/>
                </a:solidFill>
              </a:rPr>
              <a:t> nomeado/associado para um processo na PCGT incumbe:</a:t>
            </a:r>
          </a:p>
          <a:p>
            <a:pPr marL="355600" lvl="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rgbClr val="1F497D"/>
                </a:solidFill>
              </a:rPr>
              <a:t>Consultar </a:t>
            </a:r>
            <a:r>
              <a:rPr lang="pt-PT" sz="2000" dirty="0" smtClean="0">
                <a:solidFill>
                  <a:srgbClr val="1F497D"/>
                </a:solidFill>
              </a:rPr>
              <a:t>na PCGT os elementos remetidos para uma</a:t>
            </a:r>
            <a:r>
              <a:rPr lang="pt-PT" sz="2000" u="sng" dirty="0" smtClean="0">
                <a:solidFill>
                  <a:srgbClr val="1F497D"/>
                </a:solidFill>
              </a:rPr>
              <a:t> Reunião convocada</a:t>
            </a:r>
            <a:r>
              <a:rPr lang="pt-PT" sz="2000" dirty="0" smtClean="0">
                <a:solidFill>
                  <a:srgbClr val="1F497D"/>
                </a:solidFill>
              </a:rPr>
              <a:t>, ir à reunião ou eventualmente anexar/adicionar </a:t>
            </a:r>
            <a:r>
              <a:rPr lang="pt-PT" sz="2000" b="1" dirty="0" smtClean="0">
                <a:solidFill>
                  <a:srgbClr val="1F497D"/>
                </a:solidFill>
              </a:rPr>
              <a:t>parecer;</a:t>
            </a:r>
          </a:p>
          <a:p>
            <a:pPr marL="355600" lvl="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rgbClr val="1F497D"/>
                </a:solidFill>
              </a:rPr>
              <a:t>Consultar </a:t>
            </a:r>
            <a:r>
              <a:rPr lang="pt-PT" sz="2000" dirty="0" smtClean="0">
                <a:solidFill>
                  <a:srgbClr val="1F497D"/>
                </a:solidFill>
              </a:rPr>
              <a:t>na PCGT os elementos remetidos para </a:t>
            </a:r>
            <a:r>
              <a:rPr lang="pt-PT" sz="2000" u="sng" dirty="0" smtClean="0">
                <a:solidFill>
                  <a:srgbClr val="1F497D"/>
                </a:solidFill>
              </a:rPr>
              <a:t>Emissão de parecer </a:t>
            </a:r>
            <a:r>
              <a:rPr lang="pt-PT" sz="2000" dirty="0" smtClean="0">
                <a:solidFill>
                  <a:srgbClr val="1F497D"/>
                </a:solidFill>
              </a:rPr>
              <a:t>e anexar/adicionar o </a:t>
            </a:r>
            <a:r>
              <a:rPr lang="pt-PT" sz="2000" b="1" dirty="0" smtClean="0">
                <a:solidFill>
                  <a:srgbClr val="1F497D"/>
                </a:solidFill>
              </a:rPr>
              <a:t>parecer</a:t>
            </a:r>
            <a:r>
              <a:rPr lang="pt-PT" sz="2000" dirty="0" smtClean="0">
                <a:solidFill>
                  <a:srgbClr val="1F497D"/>
                </a:solidFill>
              </a:rPr>
              <a:t>.</a:t>
            </a:r>
          </a:p>
          <a:p>
            <a:pPr marL="355600" lvl="0" indent="-173038" algn="l">
              <a:buFont typeface="Arial" pitchFamily="34" charset="0"/>
              <a:buChar char="•"/>
              <a:tabLst>
                <a:tab pos="355600" algn="l"/>
              </a:tabLst>
            </a:pPr>
            <a:endParaRPr lang="pt-PT" sz="2000" dirty="0" smtClean="0">
              <a:solidFill>
                <a:srgbClr val="1F497D"/>
              </a:solidFill>
            </a:endParaRPr>
          </a:p>
          <a:p>
            <a:pPr lvl="0" algn="l"/>
            <a:endParaRPr lang="pt-PT" sz="2000" dirty="0" smtClean="0">
              <a:solidFill>
                <a:srgbClr val="1F497D"/>
              </a:solidFill>
            </a:endParaRPr>
          </a:p>
          <a:p>
            <a:pPr lvl="0" algn="l"/>
            <a:endParaRPr lang="pt-PT" sz="2000" dirty="0" smtClean="0">
              <a:solidFill>
                <a:srgbClr val="1F497D"/>
              </a:solidFill>
            </a:endParaRPr>
          </a:p>
          <a:p>
            <a:pPr marL="355600" lvl="0" indent="-173038" algn="l">
              <a:buFont typeface="Arial" pitchFamily="34" charset="0"/>
              <a:buChar char="•"/>
              <a:tabLst>
                <a:tab pos="355600" algn="l"/>
              </a:tabLst>
            </a:pPr>
            <a:endParaRPr lang="pt-PT" sz="2000" dirty="0" smtClean="0">
              <a:solidFill>
                <a:srgbClr val="1F497D"/>
              </a:solidFill>
            </a:endParaRPr>
          </a:p>
          <a:p>
            <a:pPr marL="365125" indent="-182563" algn="l">
              <a:buFont typeface="Arial" pitchFamily="34" charset="0"/>
              <a:buChar char="•"/>
            </a:pPr>
            <a:endParaRPr lang="pt-PT" sz="2000" dirty="0" smtClean="0">
              <a:solidFill>
                <a:srgbClr val="1F497D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 - Técnicos das CM/CCDR/Entidades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511256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lvl="0" algn="l"/>
            <a:r>
              <a:rPr lang="pt-PT" sz="1800" dirty="0" smtClean="0">
                <a:solidFill>
                  <a:srgbClr val="1F497D"/>
                </a:solidFill>
              </a:rPr>
              <a:t>Mas há </a:t>
            </a:r>
            <a:r>
              <a:rPr lang="pt-PT" sz="1800" b="1" dirty="0" smtClean="0">
                <a:solidFill>
                  <a:srgbClr val="1F497D"/>
                </a:solidFill>
              </a:rPr>
              <a:t>técnicos</a:t>
            </a:r>
            <a:r>
              <a:rPr lang="pt-PT" sz="1800" dirty="0" smtClean="0">
                <a:solidFill>
                  <a:srgbClr val="1F497D"/>
                </a:solidFill>
              </a:rPr>
              <a:t> que têm outro tipo de funções a exercer em alguns processos, como por exemplo:</a:t>
            </a:r>
          </a:p>
          <a:p>
            <a:pPr marL="365125" lvl="0" indent="-182563" algn="l">
              <a:buFont typeface="Arial" pitchFamily="34" charset="0"/>
              <a:buChar char="•"/>
            </a:pPr>
            <a:r>
              <a:rPr lang="pt-PT" sz="1800" dirty="0" smtClean="0">
                <a:solidFill>
                  <a:srgbClr val="1F497D"/>
                </a:solidFill>
              </a:rPr>
              <a:t>Os </a:t>
            </a:r>
            <a:r>
              <a:rPr lang="pt-PT" sz="1800" b="1" dirty="0" smtClean="0">
                <a:solidFill>
                  <a:srgbClr val="1F497D"/>
                </a:solidFill>
              </a:rPr>
              <a:t>Técnicos das entidades que elaboram</a:t>
            </a:r>
            <a:r>
              <a:rPr lang="pt-PT" sz="1800" dirty="0" smtClean="0">
                <a:solidFill>
                  <a:srgbClr val="1F497D"/>
                </a:solidFill>
              </a:rPr>
              <a:t> os procedimentos de </a:t>
            </a:r>
            <a:r>
              <a:rPr lang="pt-PT" sz="1800" b="1" dirty="0" smtClean="0">
                <a:solidFill>
                  <a:srgbClr val="1F497D"/>
                </a:solidFill>
              </a:rPr>
              <a:t>elab/rev. de PDM/PDI</a:t>
            </a:r>
            <a:r>
              <a:rPr lang="pt-PT" sz="1800" dirty="0" smtClean="0">
                <a:solidFill>
                  <a:srgbClr val="1F497D"/>
                </a:solidFill>
              </a:rPr>
              <a:t>, </a:t>
            </a:r>
            <a:r>
              <a:rPr lang="pt-PT" sz="1800" b="1" dirty="0" smtClean="0">
                <a:solidFill>
                  <a:srgbClr val="1F497D"/>
                </a:solidFill>
              </a:rPr>
              <a:t>PIM</a:t>
            </a:r>
            <a:r>
              <a:rPr lang="pt-PT" sz="1800" dirty="0" smtClean="0">
                <a:solidFill>
                  <a:srgbClr val="1F497D"/>
                </a:solidFill>
              </a:rPr>
              <a:t> e </a:t>
            </a:r>
            <a:r>
              <a:rPr lang="pt-PT" sz="1800" b="1" dirty="0" smtClean="0">
                <a:solidFill>
                  <a:srgbClr val="1F497D"/>
                </a:solidFill>
              </a:rPr>
              <a:t>Programas Regionais</a:t>
            </a:r>
            <a:r>
              <a:rPr lang="pt-PT" sz="1800" dirty="0" smtClean="0">
                <a:solidFill>
                  <a:srgbClr val="1F497D"/>
                </a:solidFill>
              </a:rPr>
              <a:t> nos quais, porque o Gestor é de outra entidade, têm o dever de:</a:t>
            </a:r>
          </a:p>
          <a:p>
            <a:pPr marL="822325" lvl="1" indent="-182563" algn="l">
              <a:buFont typeface="Arial" pitchFamily="34" charset="0"/>
              <a:buChar char="•"/>
            </a:pPr>
            <a:r>
              <a:rPr lang="pt-PT" sz="1800" b="1" dirty="0" smtClean="0">
                <a:solidFill>
                  <a:srgbClr val="1F497D"/>
                </a:solidFill>
              </a:rPr>
              <a:t>Completar a informação </a:t>
            </a:r>
            <a:r>
              <a:rPr lang="pt-PT" sz="1800" dirty="0" smtClean="0">
                <a:solidFill>
                  <a:srgbClr val="1F497D"/>
                </a:solidFill>
              </a:rPr>
              <a:t>inicial do Plano/Programa;</a:t>
            </a:r>
          </a:p>
          <a:p>
            <a:pPr marL="822325" lvl="1" indent="-182563" algn="l">
              <a:buFont typeface="Arial" pitchFamily="34" charset="0"/>
              <a:buChar char="•"/>
            </a:pPr>
            <a:r>
              <a:rPr lang="pt-PT" sz="1800" b="1" dirty="0" smtClean="0">
                <a:solidFill>
                  <a:srgbClr val="1F497D"/>
                </a:solidFill>
              </a:rPr>
              <a:t>Juntar os documentos do plano </a:t>
            </a:r>
            <a:r>
              <a:rPr lang="pt-PT" sz="1800" dirty="0" smtClean="0">
                <a:solidFill>
                  <a:srgbClr val="1F497D"/>
                </a:solidFill>
              </a:rPr>
              <a:t>para reuniões ou consultas;</a:t>
            </a:r>
          </a:p>
          <a:p>
            <a:pPr marL="822325" lvl="1" indent="-182563" algn="l">
              <a:buFont typeface="Arial" pitchFamily="34" charset="0"/>
              <a:buChar char="•"/>
            </a:pPr>
            <a:r>
              <a:rPr lang="pt-PT" sz="1800" dirty="0" smtClean="0">
                <a:solidFill>
                  <a:srgbClr val="1F497D"/>
                </a:solidFill>
              </a:rPr>
              <a:t>Convocar reuniões de Concertação e juntar a ata.</a:t>
            </a:r>
          </a:p>
          <a:p>
            <a:pPr marL="365125" lvl="0" indent="-182563" algn="l">
              <a:buFont typeface="Arial" pitchFamily="34" charset="0"/>
              <a:buChar char="•"/>
            </a:pPr>
            <a:r>
              <a:rPr lang="pt-PT" sz="1800" dirty="0" smtClean="0">
                <a:solidFill>
                  <a:srgbClr val="1F497D"/>
                </a:solidFill>
              </a:rPr>
              <a:t>Os </a:t>
            </a:r>
            <a:r>
              <a:rPr lang="pt-PT" sz="1800" b="1" dirty="0" smtClean="0">
                <a:solidFill>
                  <a:srgbClr val="1F497D"/>
                </a:solidFill>
              </a:rPr>
              <a:t>Técnicos das DAGDR/DRAP </a:t>
            </a:r>
            <a:r>
              <a:rPr lang="pt-PT" sz="1800" dirty="0" smtClean="0">
                <a:solidFill>
                  <a:srgbClr val="1F497D"/>
                </a:solidFill>
              </a:rPr>
              <a:t>que têm, para além das tarefas dos demais técnicos,  o dever de preencher parte do subseparador “Delimitação da RAN”, no caso de a proposta daquela delimitação não ser aprovada pela CC;</a:t>
            </a:r>
          </a:p>
          <a:p>
            <a:pPr marL="365125" lvl="0" indent="-182563" algn="l">
              <a:buFont typeface="Arial" pitchFamily="34" charset="0"/>
              <a:buChar char="•"/>
            </a:pPr>
            <a:r>
              <a:rPr lang="pt-PT" sz="1800" dirty="0" smtClean="0">
                <a:solidFill>
                  <a:srgbClr val="1F497D"/>
                </a:solidFill>
              </a:rPr>
              <a:t>Os </a:t>
            </a:r>
            <a:r>
              <a:rPr lang="pt-PT" sz="1800" b="1" dirty="0" smtClean="0">
                <a:solidFill>
                  <a:srgbClr val="1F497D"/>
                </a:solidFill>
              </a:rPr>
              <a:t>Técnicos da CCDR:</a:t>
            </a:r>
          </a:p>
          <a:p>
            <a:pPr marL="822325" lvl="1" indent="-182563" algn="l">
              <a:buFont typeface="Arial" pitchFamily="34" charset="0"/>
              <a:buChar char="•"/>
            </a:pPr>
            <a:r>
              <a:rPr lang="pt-PT" sz="1800" dirty="0" smtClean="0">
                <a:solidFill>
                  <a:srgbClr val="1F497D"/>
                </a:solidFill>
              </a:rPr>
              <a:t>Têm ao dever de preencher parte o subseparador “Delimitação da REN”;</a:t>
            </a:r>
          </a:p>
          <a:p>
            <a:pPr marL="822325" lvl="1" indent="-182563" algn="l">
              <a:buFont typeface="Arial" pitchFamily="34" charset="0"/>
              <a:buChar char="•"/>
            </a:pPr>
            <a:r>
              <a:rPr lang="pt-PT" sz="1800" dirty="0" smtClean="0">
                <a:solidFill>
                  <a:srgbClr val="1F497D"/>
                </a:solidFill>
              </a:rPr>
              <a:t>No caso de </a:t>
            </a:r>
            <a:r>
              <a:rPr lang="pt-PT" sz="1800" b="1" dirty="0" smtClean="0">
                <a:solidFill>
                  <a:srgbClr val="1F497D"/>
                </a:solidFill>
              </a:rPr>
              <a:t>Planos municipais sujeitos</a:t>
            </a:r>
            <a:r>
              <a:rPr lang="pt-PT" sz="1800" dirty="0" smtClean="0">
                <a:solidFill>
                  <a:srgbClr val="1F497D"/>
                </a:solidFill>
              </a:rPr>
              <a:t> a Conferência </a:t>
            </a:r>
            <a:r>
              <a:rPr lang="pt-PT" sz="1800" dirty="0" err="1" smtClean="0">
                <a:solidFill>
                  <a:srgbClr val="1F497D"/>
                </a:solidFill>
              </a:rPr>
              <a:t>Procedimental</a:t>
            </a:r>
            <a:r>
              <a:rPr lang="pt-PT" sz="1800" dirty="0" smtClean="0">
                <a:solidFill>
                  <a:srgbClr val="1F497D"/>
                </a:solidFill>
              </a:rPr>
              <a:t> (PU, PP e alteração de PDM), têm de fazer os pedidos de nomeação às entidades que devam participar na Conferência </a:t>
            </a:r>
            <a:r>
              <a:rPr lang="pt-PT" sz="1800" dirty="0" err="1" smtClean="0">
                <a:solidFill>
                  <a:srgbClr val="1F497D"/>
                </a:solidFill>
              </a:rPr>
              <a:t>Procedimental</a:t>
            </a:r>
            <a:r>
              <a:rPr lang="pt-PT" sz="1800" dirty="0" smtClean="0">
                <a:solidFill>
                  <a:srgbClr val="1F497D"/>
                </a:solidFill>
              </a:rPr>
              <a:t>, bem como convocar a Conferência </a:t>
            </a:r>
            <a:r>
              <a:rPr lang="pt-PT" sz="1800" dirty="0" err="1" smtClean="0">
                <a:solidFill>
                  <a:srgbClr val="1F497D"/>
                </a:solidFill>
              </a:rPr>
              <a:t>Procedimental</a:t>
            </a:r>
            <a:r>
              <a:rPr lang="pt-PT" sz="1800" dirty="0" smtClean="0">
                <a:solidFill>
                  <a:srgbClr val="1F497D"/>
                </a:solidFill>
              </a:rPr>
              <a:t>, e no fim juntar a respetiva ata.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 - Técnicos das CM/CCDR/Entidades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Uma entidade só existe na PCGT e só pode ser contactado para acompanhar IGT na medida em que tenha o respetivo Administrador credenciado.</a:t>
            </a:r>
          </a:p>
          <a:p>
            <a:pPr algn="l">
              <a:spcBef>
                <a:spcPts val="18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Um Administrador </a:t>
            </a:r>
            <a:r>
              <a:rPr lang="pt-PT" sz="2000" u="sng" dirty="0" smtClean="0">
                <a:solidFill>
                  <a:schemeClr val="tx2"/>
                </a:solidFill>
              </a:rPr>
              <a:t>não consegue autonomear-se como técnico</a:t>
            </a:r>
            <a:r>
              <a:rPr lang="pt-PT" sz="2000" dirty="0" smtClean="0">
                <a:solidFill>
                  <a:schemeClr val="tx2"/>
                </a:solidFill>
              </a:rPr>
              <a:t> para acompanhamento de um procedimento -  para poder fazê-lo terá que criar um novo utilizador com o seu nome atribuindo-lhe o perfil técnico.</a:t>
            </a:r>
          </a:p>
          <a:p>
            <a:pPr algn="l">
              <a:spcBef>
                <a:spcPts val="18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Um utilizador (não administrador) pode pertencer simultaneamente aos dois grupos de utilizadores </a:t>
            </a:r>
            <a:r>
              <a:rPr lang="pt-PT" sz="2000" b="1" dirty="0" smtClean="0">
                <a:solidFill>
                  <a:schemeClr val="tx2"/>
                </a:solidFill>
              </a:rPr>
              <a:t>Gestor</a:t>
            </a:r>
            <a:r>
              <a:rPr lang="pt-PT" sz="2000" dirty="0" smtClean="0">
                <a:solidFill>
                  <a:schemeClr val="tx2"/>
                </a:solidFill>
              </a:rPr>
              <a:t> e </a:t>
            </a:r>
            <a:r>
              <a:rPr lang="pt-PT" sz="2000" b="1" dirty="0" smtClean="0">
                <a:solidFill>
                  <a:schemeClr val="tx2"/>
                </a:solidFill>
              </a:rPr>
              <a:t>Técnico</a:t>
            </a:r>
            <a:r>
              <a:rPr lang="pt-PT" sz="2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Manual do Utilizador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>
          <a:xfrm>
            <a:off x="251520" y="1412776"/>
            <a:ext cx="2232248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pt-PT" sz="2400" b="1" dirty="0" smtClean="0">
                <a:solidFill>
                  <a:schemeClr val="tx2"/>
                </a:solidFill>
              </a:rPr>
              <a:t>Terminologia Utilizada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pt-P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pt-P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 do Utilizador</a:t>
            </a:r>
            <a:br>
              <a:rPr kumimoji="0" lang="pt-P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P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 </a:t>
            </a:r>
            <a:r>
              <a:rPr lang="pt-PT" sz="2200" dirty="0" smtClean="0">
                <a:solidFill>
                  <a:schemeClr val="tx2"/>
                </a:solidFill>
              </a:rPr>
              <a:t>n</a:t>
            </a:r>
            <a:r>
              <a:rPr kumimoji="0" lang="pt-P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 apresentação)</a:t>
            </a:r>
            <a:endParaRPr kumimoji="0" lang="pt-PT" sz="2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0233" t="20055" r="35022" b="26198"/>
          <a:stretch>
            <a:fillRect/>
          </a:stretch>
        </p:blipFill>
        <p:spPr bwMode="auto">
          <a:xfrm>
            <a:off x="2411760" y="1340768"/>
            <a:ext cx="6498722" cy="510421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Manual do Utilizador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>
          <a:xfrm>
            <a:off x="395536" y="1412776"/>
            <a:ext cx="8352928" cy="48965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 smtClean="0">
                <a:solidFill>
                  <a:schemeClr val="tx2"/>
                </a:solidFill>
              </a:rPr>
              <a:t>Do </a:t>
            </a:r>
            <a:r>
              <a:rPr lang="pt-PT" b="1" dirty="0" smtClean="0">
                <a:solidFill>
                  <a:schemeClr val="tx2"/>
                </a:solidFill>
              </a:rPr>
              <a:t>Manual do Utilizador da PCGT </a:t>
            </a:r>
            <a:r>
              <a:rPr lang="pt-PT" dirty="0" smtClean="0">
                <a:solidFill>
                  <a:schemeClr val="tx2"/>
                </a:solidFill>
              </a:rPr>
              <a:t>(disponibilizado na página inicial e na área de apoio da área Reservada) salientam-se as seguintes partes:</a:t>
            </a:r>
          </a:p>
          <a:p>
            <a:pPr marL="180975" lvl="0">
              <a:spcBef>
                <a:spcPts val="600"/>
              </a:spcBef>
              <a:defRPr/>
            </a:pPr>
            <a:r>
              <a:rPr lang="pt-PT" dirty="0" smtClean="0">
                <a:solidFill>
                  <a:schemeClr val="tx2"/>
                </a:solidFill>
              </a:rPr>
              <a:t>PARTE I - INSTRUÇÕES GERAIS</a:t>
            </a:r>
          </a:p>
          <a:p>
            <a:pPr lvl="1"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Especialmente:</a:t>
            </a:r>
          </a:p>
          <a:p>
            <a:pPr lvl="1"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Utilizadores</a:t>
            </a:r>
          </a:p>
          <a:p>
            <a:pPr lvl="1">
              <a:defRPr/>
            </a:pPr>
            <a:r>
              <a:rPr lang="pt-PT" dirty="0" smtClean="0">
                <a:solidFill>
                  <a:schemeClr val="tx2"/>
                </a:solidFill>
              </a:rPr>
              <a:t>	7. Estruturação da informação nos processos na PCGT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defRPr/>
            </a:pPr>
            <a:r>
              <a:rPr lang="pt-PT" dirty="0" smtClean="0">
                <a:solidFill>
                  <a:schemeClr val="tx2"/>
                </a:solidFill>
              </a:rPr>
              <a:t>	8. Sistemas de mensagens na PCGT 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>
              <a:spcBef>
                <a:spcPts val="600"/>
              </a:spcBef>
              <a:defRPr/>
            </a:pPr>
            <a:endParaRPr lang="pt-PT" dirty="0" smtClean="0">
              <a:solidFill>
                <a:schemeClr val="tx2"/>
              </a:solidFill>
            </a:endParaRPr>
          </a:p>
          <a:p>
            <a:pPr marL="1074738" indent="-893763">
              <a:spcBef>
                <a:spcPts val="600"/>
              </a:spcBef>
              <a:defRPr/>
            </a:pPr>
            <a:r>
              <a:rPr lang="pt-PT" dirty="0" smtClean="0">
                <a:solidFill>
                  <a:schemeClr val="tx2"/>
                </a:solidFill>
              </a:rPr>
              <a:t>PARTE II - ACOMPANHAMENTO DOS PROCEDIMENTOS DE PROGRAMAS E PLANOS TERRITORIAIS NA PCGT </a:t>
            </a:r>
          </a:p>
          <a:p>
            <a:pPr lvl="1">
              <a:defRPr/>
            </a:pPr>
            <a:r>
              <a:rPr lang="pt-PT" dirty="0" smtClean="0">
                <a:solidFill>
                  <a:schemeClr val="tx2"/>
                </a:solidFill>
              </a:rPr>
              <a:t>São incluídos os fluxogramas relativos a todos os tipos de procedimentos de programas e planos territoriais incluídos na PCGT.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17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Manual do Utilizador da PCGT</a:t>
            </a:r>
            <a:endParaRPr lang="pt-PT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494" t="25777" r="12497" b="7965"/>
          <a:stretch>
            <a:fillRect/>
          </a:stretch>
        </p:blipFill>
        <p:spPr bwMode="auto">
          <a:xfrm>
            <a:off x="1043608" y="1412776"/>
            <a:ext cx="69182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07504" y="119675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PARTE II - </a:t>
            </a:r>
          </a:p>
          <a:p>
            <a:r>
              <a:rPr lang="pt-PT" dirty="0" smtClean="0">
                <a:solidFill>
                  <a:schemeClr val="tx2"/>
                </a:solidFill>
              </a:rPr>
              <a:t>Extrato do Fluxograma relativo ao acompanhamento de uma elaboração/revisão de PDM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Manual do Utilizador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>
          <a:xfrm>
            <a:off x="395536" y="1412776"/>
            <a:ext cx="8352928" cy="48965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1165225" indent="-984250">
              <a:spcBef>
                <a:spcPts val="600"/>
              </a:spcBef>
              <a:defRPr/>
            </a:pPr>
            <a:r>
              <a:rPr lang="pt-PT" dirty="0" smtClean="0">
                <a:solidFill>
                  <a:schemeClr val="tx2"/>
                </a:solidFill>
              </a:rPr>
              <a:t>ANEXO I - PERMISSÕES DE EDIÇÃO PARA OS UTILIZADORES DO TIPO "GESTOR DO PROCESSO" E "TÉCNICO“</a:t>
            </a:r>
          </a:p>
          <a:p>
            <a:pPr lvl="1">
              <a:defRPr/>
            </a:pPr>
            <a:r>
              <a:rPr lang="pt-PT" dirty="0" smtClean="0">
                <a:solidFill>
                  <a:schemeClr val="tx2"/>
                </a:solidFill>
              </a:rPr>
              <a:t>Os quadros incluídos podem ajudar os utilizadores a perceberem a estrutura do fluxo do IGT que estejam a acompanhar, bem como se terão ou não que ter acesso à edição do conteúdo dos diversos partes da estrutura daquele fluxo </a:t>
            </a:r>
          </a:p>
          <a:p>
            <a:pPr lvl="1" algn="r">
              <a:defRPr/>
            </a:pPr>
            <a:r>
              <a:rPr lang="pt-PT" dirty="0" smtClean="0">
                <a:solidFill>
                  <a:schemeClr val="tx2"/>
                </a:solidFill>
              </a:rPr>
              <a:t>Mais adiante serão apresentados extratos dos 3 quados deste anexo</a:t>
            </a:r>
          </a:p>
          <a:p>
            <a:pPr marL="180975">
              <a:spcBef>
                <a:spcPts val="600"/>
              </a:spcBef>
              <a:defRPr/>
            </a:pPr>
            <a:endParaRPr lang="pt-PT" dirty="0" smtClean="0">
              <a:solidFill>
                <a:schemeClr val="tx2"/>
              </a:solidFill>
            </a:endParaRPr>
          </a:p>
          <a:p>
            <a:pPr marL="180975">
              <a:spcBef>
                <a:spcPts val="600"/>
              </a:spcBef>
              <a:defRPr/>
            </a:pPr>
            <a:r>
              <a:rPr lang="pt-PT" dirty="0" smtClean="0">
                <a:solidFill>
                  <a:schemeClr val="tx2"/>
                </a:solidFill>
              </a:rPr>
              <a:t>ANEXO II - MODELOS DE MENSAGEM AUTOMÁTICAS</a:t>
            </a:r>
          </a:p>
          <a:p>
            <a:pPr lvl="1">
              <a:defRPr/>
            </a:pPr>
            <a:r>
              <a:rPr lang="pt-PT" dirty="0" smtClean="0">
                <a:solidFill>
                  <a:schemeClr val="tx2"/>
                </a:solidFill>
              </a:rPr>
              <a:t>Os modelos de mensagem, com a numeração indicada nos fluxogramas, mostra o texto das mensagens que irão ser geradas/recebidas (podendo, em alguns casos, como por exemplo no caso das convocatórias melhor controlar-se o seu conteúdo).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 l="22495" t="27028" r="23499" b="13607"/>
          <a:stretch>
            <a:fillRect/>
          </a:stretch>
        </p:blipFill>
        <p:spPr bwMode="auto">
          <a:xfrm>
            <a:off x="3131840" y="1340767"/>
            <a:ext cx="5544616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hamada rectangular 13"/>
          <p:cNvSpPr/>
          <p:nvPr/>
        </p:nvSpPr>
        <p:spPr>
          <a:xfrm>
            <a:off x="179512" y="3447002"/>
            <a:ext cx="2736304" cy="2628292"/>
          </a:xfrm>
          <a:prstGeom prst="wedgeRectCallout">
            <a:avLst>
              <a:gd name="adj1" fmla="val 77094"/>
              <a:gd name="adj2" fmla="val -2283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pt-PT" sz="1400" u="sng" dirty="0" smtClean="0">
                <a:solidFill>
                  <a:schemeClr val="tx2"/>
                </a:solidFill>
              </a:rPr>
              <a:t>Nota:</a:t>
            </a:r>
          </a:p>
          <a:p>
            <a:pPr>
              <a:lnSpc>
                <a:spcPts val="2200"/>
              </a:lnSpc>
            </a:pPr>
            <a:r>
              <a:rPr lang="pt-PT" sz="1400" dirty="0" smtClean="0">
                <a:solidFill>
                  <a:schemeClr val="tx2"/>
                </a:solidFill>
              </a:rPr>
              <a:t>Atualmente também fica incluído na mensagem das convocatórias geradas o texto de </a:t>
            </a:r>
          </a:p>
          <a:p>
            <a:pPr>
              <a:lnSpc>
                <a:spcPts val="2200"/>
              </a:lnSpc>
            </a:pPr>
            <a:r>
              <a:rPr lang="pt-PT" sz="1500" dirty="0" smtClean="0">
                <a:solidFill>
                  <a:schemeClr val="tx2"/>
                </a:solidFill>
              </a:rPr>
              <a:t>“</a:t>
            </a:r>
            <a:r>
              <a:rPr lang="pt-PT" sz="1500" b="1" dirty="0" smtClean="0">
                <a:solidFill>
                  <a:schemeClr val="tx2"/>
                </a:solidFill>
              </a:rPr>
              <a:t>Informação complementar</a:t>
            </a:r>
            <a:r>
              <a:rPr lang="pt-PT" sz="1500" dirty="0" smtClean="0">
                <a:solidFill>
                  <a:schemeClr val="tx2"/>
                </a:solidFill>
              </a:rPr>
              <a:t>”, </a:t>
            </a:r>
            <a:r>
              <a:rPr lang="pt-PT" sz="1400" dirty="0" smtClean="0">
                <a:solidFill>
                  <a:schemeClr val="tx2"/>
                </a:solidFill>
              </a:rPr>
              <a:t>(desde que o gestor  preencha  o respetivo campo quando cria a convocatória).</a:t>
            </a:r>
            <a:endParaRPr lang="pt-PT" sz="140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dirty="0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4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Manual do Utilizador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340768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ANEXO II</a:t>
            </a:r>
          </a:p>
          <a:p>
            <a:r>
              <a:rPr lang="pt-PT" dirty="0" smtClean="0">
                <a:solidFill>
                  <a:schemeClr val="tx2"/>
                </a:solidFill>
              </a:rPr>
              <a:t>Texto de uma das </a:t>
            </a:r>
            <a:r>
              <a:rPr lang="pt-PT" b="1" dirty="0" smtClean="0">
                <a:solidFill>
                  <a:schemeClr val="tx2"/>
                </a:solidFill>
              </a:rPr>
              <a:t>mensagens automáticas -tipo </a:t>
            </a:r>
          </a:p>
          <a:p>
            <a:r>
              <a:rPr lang="pt-PT" dirty="0" smtClean="0">
                <a:solidFill>
                  <a:schemeClr val="tx2"/>
                </a:solidFill>
              </a:rPr>
              <a:t>incluídas no Anexo II do Manual do Utilizador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A PCGT foi desenvolvida no prosseguimento do previsto no artigo 190.º do RJIGT, e na Portaria n.º 277/2015 (funcionamento das comissões consultivas).</a:t>
            </a:r>
          </a:p>
          <a:p>
            <a:pPr algn="l">
              <a:spcBef>
                <a:spcPts val="1200"/>
              </a:spcBef>
            </a:pP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A PCGT servirá para o acompanhamento dos procedimentos de:</a:t>
            </a:r>
          </a:p>
          <a:p>
            <a:pPr marL="720725" lvl="1" indent="-263525" algn="l">
              <a:spcBef>
                <a:spcPts val="1200"/>
              </a:spcBef>
              <a:buFont typeface="Arial" pitchFamily="34" charset="0"/>
              <a:buChar char="•"/>
              <a:tabLst>
                <a:tab pos="720725" algn="l"/>
              </a:tabLst>
            </a:pP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elaboração, alteração e revisão 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de todos os programas e planos territoriais, </a:t>
            </a:r>
          </a:p>
          <a:p>
            <a:pPr marL="720725" lvl="1" indent="-263525" algn="l">
              <a:spcBef>
                <a:spcPts val="1200"/>
              </a:spcBef>
              <a:buFont typeface="Arial" pitchFamily="34" charset="0"/>
              <a:buChar char="•"/>
              <a:tabLst>
                <a:tab pos="720725" algn="l"/>
              </a:tabLst>
            </a:pP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e de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alterações simplificadas 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dos planos territoriais.</a:t>
            </a:r>
          </a:p>
          <a:p>
            <a:pPr marL="1076325" algn="r">
              <a:spcBef>
                <a:spcPts val="1200"/>
              </a:spcBef>
            </a:pP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</a:rPr>
              <a:t>São excluídos da PCGT todos os procedimentos que não têm publicação em DR da deliberação de início (</a:t>
            </a:r>
            <a:r>
              <a:rPr lang="pt-PT" sz="1600" dirty="0" err="1" smtClean="0">
                <a:solidFill>
                  <a:schemeClr val="accent1">
                    <a:lumMod val="75000"/>
                  </a:schemeClr>
                </a:solidFill>
              </a:rPr>
              <a:t>ex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t-PT" sz="1600" dirty="0" err="1" smtClean="0">
                <a:solidFill>
                  <a:schemeClr val="accent1">
                    <a:lumMod val="75000"/>
                  </a:schemeClr>
                </a:solidFill>
              </a:rPr>
              <a:t>alt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</a:rPr>
              <a:t>. p/adaptação, suspensões, MP, correções materiais, etc.)</a:t>
            </a:r>
          </a:p>
          <a:p>
            <a:pPr algn="l">
              <a:spcBef>
                <a:spcPts val="1200"/>
              </a:spcBef>
            </a:pP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Ficam abrangidos pela PCGT apenas os procedimentos atrás mencionados cuja deliberação de início seja publicada em DR a partir de 1 de julho de 2017.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O que é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Estrutura da informação de cada processo na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3" name="Marcador de Posição de Conteúdo 9"/>
          <p:cNvSpPr txBox="1">
            <a:spLocks/>
          </p:cNvSpPr>
          <p:nvPr/>
        </p:nvSpPr>
        <p:spPr>
          <a:xfrm>
            <a:off x="467544" y="1412776"/>
            <a:ext cx="8219256" cy="46805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informação a constar de cada processo na PCGT agrupada em módulos (tanto quanto possível),  com as adaptações necessárias tipo de IGT ou tipo de procedimento de dinâmica.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Assim, em cada processo a informação encontra-se organizada em:</a:t>
            </a:r>
          </a:p>
          <a:p>
            <a:pPr marL="40005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Separadores com </a:t>
            </a:r>
            <a:r>
              <a:rPr kumimoji="0" lang="pt-PT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Informações gerais </a:t>
            </a: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processo:</a:t>
            </a:r>
          </a:p>
          <a:p>
            <a:pPr marL="8001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Caracterização geral</a:t>
            </a:r>
          </a:p>
          <a:p>
            <a:pPr marL="8001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Gestão do processo</a:t>
            </a:r>
          </a:p>
          <a:p>
            <a:pPr marL="40005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Separadores de fase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correspondentes às fases</a:t>
            </a:r>
          </a:p>
          <a:p>
            <a:pPr marL="1798638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(ex.: Determinação do início, Constituição CC, Acompanhamento, Parecer final da CCDR, Concertação, Discussão pública, Aprovação, Ratificação, depósito)</a:t>
            </a:r>
          </a:p>
          <a:p>
            <a:pPr marL="8001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Subseparadores de acompanhamento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organizam a informação relativa à fase de Acompanhamento do procedimento</a:t>
            </a:r>
          </a:p>
          <a:p>
            <a:pPr marL="1257300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Conjuntos de informação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grupo de campos com informação conexa, que formam um todo, editável por </a:t>
            </a: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diversos utilizadores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momentos diversos </a:t>
            </a:r>
          </a:p>
          <a:p>
            <a:pPr marL="1968500" marR="0" lvl="3" indent="-15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(ex.: reuniões, consultas às</a:t>
            </a:r>
            <a:r>
              <a:rPr kumimoji="0" lang="pt-PT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entidades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14500" marR="0" lvl="4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Blocos de informação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grupo de campos com informação conexa, que forma um todo editável por </a:t>
            </a:r>
            <a:r>
              <a:rPr kumimoji="0" lang="pt-P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utilizador </a:t>
            </a:r>
            <a:r>
              <a:rPr kumimoji="0" lang="pt-P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 momento de edição </a:t>
            </a:r>
          </a:p>
          <a:p>
            <a:pPr marL="1963738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(ex.: documentos para reunião/parecer, convocatória, pareceres, ata de reunião)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6805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De forma geral, a informação de acompanhamento está agregada em </a:t>
            </a:r>
            <a:r>
              <a:rPr lang="pt-PT" sz="2000" b="1" dirty="0" smtClean="0">
                <a:solidFill>
                  <a:schemeClr val="tx2"/>
                </a:solidFill>
              </a:rPr>
              <a:t>conjuntos de informação </a:t>
            </a:r>
            <a:r>
              <a:rPr lang="pt-PT" sz="2000" dirty="0" smtClean="0">
                <a:solidFill>
                  <a:schemeClr val="tx2"/>
                </a:solidFill>
              </a:rPr>
              <a:t>e dentro destes em </a:t>
            </a:r>
            <a:r>
              <a:rPr lang="pt-PT" sz="2000" b="1" dirty="0" smtClean="0">
                <a:solidFill>
                  <a:schemeClr val="tx2"/>
                </a:solidFill>
              </a:rPr>
              <a:t>blocos de informação.</a:t>
            </a:r>
          </a:p>
          <a:p>
            <a:pPr marL="0" indent="0"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Os </a:t>
            </a:r>
            <a:r>
              <a:rPr lang="pt-PT" sz="2000" b="1" dirty="0" smtClean="0">
                <a:solidFill>
                  <a:schemeClr val="tx2"/>
                </a:solidFill>
              </a:rPr>
              <a:t>conjuntos de informação </a:t>
            </a:r>
            <a:r>
              <a:rPr lang="pt-PT" sz="2000" dirty="0" smtClean="0">
                <a:solidFill>
                  <a:schemeClr val="tx2"/>
                </a:solidFill>
              </a:rPr>
              <a:t>funcionam como caixas, dos quais é mostrado um “</a:t>
            </a:r>
            <a:r>
              <a:rPr lang="pt-PT" sz="2000" b="1" dirty="0" smtClean="0">
                <a:solidFill>
                  <a:schemeClr val="tx2"/>
                </a:solidFill>
              </a:rPr>
              <a:t>rótulo</a:t>
            </a:r>
            <a:r>
              <a:rPr lang="pt-PT" sz="2000" dirty="0" smtClean="0">
                <a:solidFill>
                  <a:schemeClr val="tx2"/>
                </a:solidFill>
              </a:rPr>
              <a:t>”(título). Depois de iniciada a edição de um conjunto de informação o seu título é uma hiperligação para a visualização da informação já lá integrada.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A organização em </a:t>
            </a:r>
            <a:r>
              <a:rPr lang="pt-PT" sz="2000" b="1" dirty="0" smtClean="0">
                <a:solidFill>
                  <a:schemeClr val="tx2"/>
                </a:solidFill>
              </a:rPr>
              <a:t>conjuntos de informação </a:t>
            </a:r>
            <a:r>
              <a:rPr lang="pt-PT" sz="2000" dirty="0" smtClean="0">
                <a:solidFill>
                  <a:schemeClr val="tx2"/>
                </a:solidFill>
              </a:rPr>
              <a:t>e em </a:t>
            </a:r>
            <a:r>
              <a:rPr lang="pt-PT" sz="2000" b="1" dirty="0" smtClean="0">
                <a:solidFill>
                  <a:schemeClr val="tx2"/>
                </a:solidFill>
              </a:rPr>
              <a:t>blocos de informação </a:t>
            </a:r>
            <a:r>
              <a:rPr lang="pt-PT" sz="2000" dirty="0" smtClean="0">
                <a:solidFill>
                  <a:schemeClr val="tx2"/>
                </a:solidFill>
              </a:rPr>
              <a:t> permite que toda a informação respeitante, por exemplo, a uma determinada reunião esteja agregada, podendo-se saber a todo o momento, quais foram os documentos disponibilizados previamente para aquela reunião, quais os pareceres emitidos pelas entidades sobre os mesmos, e a ata da mesma reunião.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PT" sz="2000" dirty="0" smtClean="0">
                <a:solidFill>
                  <a:schemeClr val="tx2"/>
                </a:solidFill>
              </a:rPr>
              <a:t>O mesmo é válido, com as necessárias adaptações, relativamente às consulta feitas no âmbito do acompanhamento.</a:t>
            </a:r>
          </a:p>
          <a:p>
            <a:pPr marL="0" indent="0">
              <a:buNone/>
            </a:pPr>
            <a:endParaRPr lang="pt-PT" sz="2000" dirty="0" smtClean="0"/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21</a:t>
            </a:fld>
            <a:endParaRPr lang="pt-PT" dirty="0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1" name="Imagem 20" descr="C:\Users\cgusmao\Documents\CG16\PCGT2016\MANUAL\Banner%20PCGT.png"/>
          <p:cNvPicPr/>
          <p:nvPr/>
        </p:nvPicPr>
        <p:blipFill>
          <a:blip r:embed="rId2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Estrutura da informação de cada processo na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22</a:t>
            </a:fld>
            <a:endParaRPr lang="pt-PT" dirty="0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507" t="54755" r="7470" b="18175"/>
          <a:stretch>
            <a:fillRect/>
          </a:stretch>
        </p:blipFill>
        <p:spPr bwMode="auto">
          <a:xfrm>
            <a:off x="1187624" y="1730320"/>
            <a:ext cx="6048672" cy="43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haveta à esquerda 12"/>
          <p:cNvSpPr/>
          <p:nvPr/>
        </p:nvSpPr>
        <p:spPr>
          <a:xfrm>
            <a:off x="1043608" y="1772816"/>
            <a:ext cx="360040" cy="4392488"/>
          </a:xfrm>
          <a:prstGeom prst="leftBrace">
            <a:avLst/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92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7504" y="3356992"/>
            <a:ext cx="10081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>
                <a:solidFill>
                  <a:schemeClr val="tx2"/>
                </a:solidFill>
              </a:rPr>
              <a:t>Conjunto de </a:t>
            </a:r>
            <a:br>
              <a:rPr lang="pt-PT" sz="1300" dirty="0" smtClean="0">
                <a:solidFill>
                  <a:schemeClr val="tx2"/>
                </a:solidFill>
              </a:rPr>
            </a:br>
            <a:r>
              <a:rPr lang="pt-PT" sz="1300" dirty="0" smtClean="0">
                <a:solidFill>
                  <a:schemeClr val="tx2"/>
                </a:solidFill>
              </a:rPr>
              <a:t>informação</a:t>
            </a:r>
          </a:p>
          <a:p>
            <a:r>
              <a:rPr lang="pt-PT" sz="1300" dirty="0" smtClean="0">
                <a:solidFill>
                  <a:schemeClr val="tx2"/>
                </a:solidFill>
              </a:rPr>
              <a:t>- </a:t>
            </a:r>
            <a:r>
              <a:rPr lang="pt-PT" sz="1300" b="1" dirty="0" smtClean="0">
                <a:solidFill>
                  <a:schemeClr val="tx2"/>
                </a:solidFill>
              </a:rPr>
              <a:t>Reunião</a:t>
            </a:r>
            <a:endParaRPr lang="pt-PT" sz="1300" b="1" dirty="0">
              <a:solidFill>
                <a:schemeClr val="tx2"/>
              </a:solidFill>
            </a:endParaRPr>
          </a:p>
        </p:txBody>
      </p:sp>
      <p:sp>
        <p:nvSpPr>
          <p:cNvPr id="15" name="Chaveta à direita 14"/>
          <p:cNvSpPr/>
          <p:nvPr/>
        </p:nvSpPr>
        <p:spPr>
          <a:xfrm>
            <a:off x="7020272" y="1844824"/>
            <a:ext cx="396552" cy="2376264"/>
          </a:xfrm>
          <a:prstGeom prst="rightBrace">
            <a:avLst/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487816" y="2276872"/>
            <a:ext cx="16561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>
                <a:solidFill>
                  <a:schemeClr val="tx2"/>
                </a:solidFill>
              </a:rPr>
              <a:t>Bloco de informação</a:t>
            </a:r>
          </a:p>
          <a:p>
            <a:pPr>
              <a:buFontTx/>
              <a:buChar char="-"/>
            </a:pPr>
            <a:r>
              <a:rPr lang="pt-PT" sz="1300" b="1" dirty="0" smtClean="0">
                <a:solidFill>
                  <a:schemeClr val="tx2"/>
                </a:solidFill>
              </a:rPr>
              <a:t>Documentos para a reunião</a:t>
            </a:r>
          </a:p>
          <a:p>
            <a:pPr>
              <a:buFontTx/>
              <a:buChar char="-"/>
            </a:pPr>
            <a:r>
              <a:rPr lang="pt-PT" sz="1300" dirty="0" smtClean="0">
                <a:solidFill>
                  <a:schemeClr val="tx2"/>
                </a:solidFill>
              </a:rPr>
              <a:t>(editado pelo Gestor do processo)</a:t>
            </a:r>
            <a:endParaRPr lang="pt-PT" sz="1300" dirty="0">
              <a:solidFill>
                <a:schemeClr val="tx2"/>
              </a:solidFill>
            </a:endParaRPr>
          </a:p>
        </p:txBody>
      </p:sp>
      <p:sp>
        <p:nvSpPr>
          <p:cNvPr id="17" name="Chaveta à direita 16"/>
          <p:cNvSpPr/>
          <p:nvPr/>
        </p:nvSpPr>
        <p:spPr>
          <a:xfrm>
            <a:off x="7020272" y="4365104"/>
            <a:ext cx="432048" cy="792088"/>
          </a:xfrm>
          <a:prstGeom prst="rightBrace">
            <a:avLst/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7487816" y="4293096"/>
            <a:ext cx="1656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>
                <a:solidFill>
                  <a:schemeClr val="tx2"/>
                </a:solidFill>
              </a:rPr>
              <a:t>Bloco de informação</a:t>
            </a:r>
          </a:p>
          <a:p>
            <a:pPr>
              <a:buFontTx/>
              <a:buChar char="-"/>
            </a:pPr>
            <a:r>
              <a:rPr lang="pt-PT" sz="1300" b="1" dirty="0" smtClean="0">
                <a:solidFill>
                  <a:schemeClr val="tx2"/>
                </a:solidFill>
              </a:rPr>
              <a:t>Pareceres</a:t>
            </a:r>
          </a:p>
          <a:p>
            <a:r>
              <a:rPr lang="pt-PT" sz="1300" dirty="0" smtClean="0">
                <a:solidFill>
                  <a:schemeClr val="tx2"/>
                </a:solidFill>
              </a:rPr>
              <a:t>(editado pelos Técnicos entidades)</a:t>
            </a:r>
            <a:endParaRPr lang="pt-PT" sz="1300" dirty="0">
              <a:solidFill>
                <a:schemeClr val="tx2"/>
              </a:solidFill>
            </a:endParaRPr>
          </a:p>
        </p:txBody>
      </p:sp>
      <p:sp>
        <p:nvSpPr>
          <p:cNvPr id="19" name="Chaveta à direita 18"/>
          <p:cNvSpPr/>
          <p:nvPr/>
        </p:nvSpPr>
        <p:spPr>
          <a:xfrm>
            <a:off x="7020272" y="5301208"/>
            <a:ext cx="432048" cy="720080"/>
          </a:xfrm>
          <a:prstGeom prst="rightBrace">
            <a:avLst>
              <a:gd name="adj1" fmla="val 5126"/>
              <a:gd name="adj2" fmla="val 50000"/>
            </a:avLst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7487816" y="5301208"/>
            <a:ext cx="16561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smtClean="0">
                <a:solidFill>
                  <a:schemeClr val="tx2"/>
                </a:solidFill>
              </a:rPr>
              <a:t>Bloco de informação</a:t>
            </a:r>
          </a:p>
          <a:p>
            <a:r>
              <a:rPr lang="pt-PT" sz="1300" dirty="0" smtClean="0">
                <a:solidFill>
                  <a:schemeClr val="tx2"/>
                </a:solidFill>
              </a:rPr>
              <a:t>- </a:t>
            </a:r>
            <a:r>
              <a:rPr lang="pt-PT" sz="1300" b="1" dirty="0" smtClean="0">
                <a:solidFill>
                  <a:schemeClr val="tx2"/>
                </a:solidFill>
              </a:rPr>
              <a:t>Ata</a:t>
            </a:r>
            <a:r>
              <a:rPr lang="pt-PT" sz="1300" dirty="0" smtClean="0">
                <a:solidFill>
                  <a:schemeClr val="tx2"/>
                </a:solidFill>
              </a:rPr>
              <a:t> (editado pelo Gestor do processo)</a:t>
            </a:r>
            <a:endParaRPr lang="pt-PT" sz="1300" dirty="0">
              <a:solidFill>
                <a:schemeClr val="tx2"/>
              </a:solidFill>
            </a:endParaRPr>
          </a:p>
        </p:txBody>
      </p:sp>
      <p:pic>
        <p:nvPicPr>
          <p:cNvPr id="21" name="Imagem 20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Estrutura da informação de cada processo na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5517232"/>
            <a:ext cx="7776864" cy="792088"/>
          </a:xfrm>
        </p:spPr>
        <p:txBody>
          <a:bodyPr>
            <a:normAutofit lnSpcReduction="10000"/>
          </a:bodyPr>
          <a:lstStyle/>
          <a:p>
            <a:pPr algn="l"/>
            <a:r>
              <a:rPr lang="pt-PT" sz="1000" dirty="0" smtClean="0">
                <a:solidFill>
                  <a:schemeClr val="tx2"/>
                </a:solidFill>
              </a:rPr>
              <a:t>Quando a entidades está </a:t>
            </a:r>
            <a:r>
              <a:rPr lang="pt-PT" sz="1000" u="dbl" dirty="0" smtClean="0">
                <a:solidFill>
                  <a:schemeClr val="tx2"/>
                </a:solidFill>
              </a:rPr>
              <a:t>sublinhada</a:t>
            </a:r>
            <a:r>
              <a:rPr lang="pt-PT" sz="1000" dirty="0" smtClean="0">
                <a:solidFill>
                  <a:schemeClr val="tx2"/>
                </a:solidFill>
              </a:rPr>
              <a:t> é porque lhe compete gerir o processo.</a:t>
            </a:r>
          </a:p>
          <a:p>
            <a:pPr algn="l"/>
            <a:r>
              <a:rPr lang="pt-PT" sz="1000" dirty="0" smtClean="0">
                <a:solidFill>
                  <a:schemeClr val="tx2"/>
                </a:solidFill>
              </a:rPr>
              <a:t>(1) - Ver especificações nos quadros 2 e 3.</a:t>
            </a:r>
          </a:p>
          <a:p>
            <a:pPr algn="l"/>
            <a:r>
              <a:rPr lang="pt-PT" sz="1000" dirty="0" smtClean="0">
                <a:solidFill>
                  <a:schemeClr val="tx2"/>
                </a:solidFill>
              </a:rPr>
              <a:t>CMA - Conjunto de municípios associados</a:t>
            </a:r>
          </a:p>
          <a:p>
            <a:pPr algn="l"/>
            <a:r>
              <a:rPr lang="pt-PT" sz="1000" dirty="0" smtClean="0">
                <a:solidFill>
                  <a:schemeClr val="tx2"/>
                </a:solidFill>
              </a:rPr>
              <a:t>ERPT - Entidade responsável pelo programa territorial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Permissões de edição na PCGT</a:t>
            </a:r>
            <a:endParaRPr lang="pt-PT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755576" y="1916832"/>
          <a:ext cx="7776863" cy="3528390"/>
        </p:xfrm>
        <a:graphic>
          <a:graphicData uri="http://schemas.openxmlformats.org/drawingml/2006/table">
            <a:tbl>
              <a:tblPr/>
              <a:tblGrid>
                <a:gridCol w="2338573"/>
                <a:gridCol w="1189064"/>
                <a:gridCol w="1020054"/>
                <a:gridCol w="1020054"/>
                <a:gridCol w="1020054"/>
                <a:gridCol w="1189064"/>
              </a:tblGrid>
              <a:tr h="236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Âmbito e tipo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Calibri"/>
                          <a:ea typeface="Calibri"/>
                          <a:cs typeface="Times New Roman"/>
                        </a:rPr>
                        <a:t>Nacional e Regional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Calibri"/>
                          <a:ea typeface="Calibri"/>
                          <a:cs typeface="Times New Roman"/>
                        </a:rPr>
                        <a:t>Municipal e intermunicipal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14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Calibri"/>
                          <a:cs typeface="Times New Roman"/>
                        </a:rPr>
                        <a:t>Separadores </a:t>
                      </a:r>
                      <a:br>
                        <a:rPr lang="pt-PT" sz="12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dirty="0" smtClean="0">
                          <a:latin typeface="Calibri"/>
                          <a:ea typeface="Calibri"/>
                          <a:cs typeface="Times New Roman"/>
                        </a:rPr>
                        <a:t>(Fases do </a:t>
                      </a:r>
                      <a:r>
                        <a:rPr lang="pt-PT" sz="1200" dirty="0" err="1" smtClean="0">
                          <a:latin typeface="Calibri"/>
                          <a:ea typeface="Calibri"/>
                          <a:cs typeface="Times New Roman"/>
                        </a:rPr>
                        <a:t>proced</a:t>
                      </a:r>
                      <a:r>
                        <a:rPr lang="pt-PT" sz="1200" dirty="0" smtClean="0"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latin typeface="Calibri"/>
                          <a:ea typeface="Calibri"/>
                          <a:cs typeface="Times New Roman"/>
                        </a:rPr>
                        <a:t>PEsp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latin typeface="Calibri"/>
                          <a:ea typeface="Calibri"/>
                          <a:cs typeface="Times New Roman"/>
                        </a:rPr>
                        <a:t>PReg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>
                          <a:latin typeface="Calibri"/>
                          <a:ea typeface="Calibri"/>
                          <a:cs typeface="Times New Roman"/>
                        </a:rPr>
                        <a:t>PDM/ PDI</a:t>
                      </a:r>
                      <a:endParaRPr lang="pt-P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Calibri"/>
                          <a:ea typeface="Calibri"/>
                          <a:cs typeface="Times New Roman"/>
                        </a:rPr>
                        <a:t>PU/PUI+ PP/PPI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172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latin typeface="Calibri"/>
                          <a:ea typeface="Calibri"/>
                          <a:cs typeface="Times New Roman"/>
                        </a:rPr>
                        <a:t>Elab</a:t>
                      </a:r>
                      <a:r>
                        <a:rPr lang="pt-PT" sz="1000" b="1" dirty="0">
                          <a:latin typeface="Calibri"/>
                          <a:ea typeface="Calibri"/>
                          <a:cs typeface="Times New Roman"/>
                        </a:rPr>
                        <a:t>./ Rev.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err="1">
                          <a:latin typeface="Calibri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pt-PT" sz="10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pt-P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Decisão de início do procedimento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Constituição da CC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Acompanhamento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Parecer final da 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sng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Concertação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Discussão pública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 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Aprovação/ Publicação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Ratificação/ Publicação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Depósito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AutoShape 1"/>
          <p:cNvSpPr>
            <a:spLocks noChangeShapeType="1"/>
          </p:cNvSpPr>
          <p:nvPr/>
        </p:nvSpPr>
        <p:spPr bwMode="auto">
          <a:xfrm>
            <a:off x="-76200" y="7938"/>
            <a:ext cx="1238250" cy="647700"/>
          </a:xfrm>
          <a:prstGeom prst="straightConnector1">
            <a:avLst/>
          </a:prstGeom>
          <a:noFill/>
          <a:ln w="31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755576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2"/>
                </a:solidFill>
              </a:rPr>
              <a:t>Quadro 1 - Indicação das entidades a que pertencem os utilizadores com permissões de edição nos separadores de fluxo, por tipo de procedimento de IGT.</a:t>
            </a:r>
            <a:endParaRPr lang="pt-PT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827584" y="126876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2"/>
                </a:solidFill>
              </a:rPr>
              <a:t>Quadro 2 – Utilizadores, por entidade, com permissões de edição nos subseparadores do acompanhamento, por tipo de procedimento de IGT.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Permissões de edição na PCGT</a:t>
            </a:r>
            <a:endParaRPr lang="pt-PT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83568" y="1844825"/>
          <a:ext cx="7632847" cy="3939238"/>
        </p:xfrm>
        <a:graphic>
          <a:graphicData uri="http://schemas.openxmlformats.org/drawingml/2006/table">
            <a:tbl>
              <a:tblPr/>
              <a:tblGrid>
                <a:gridCol w="397546"/>
                <a:gridCol w="2067229"/>
                <a:gridCol w="1033614"/>
                <a:gridCol w="954106"/>
                <a:gridCol w="1113124"/>
                <a:gridCol w="1033614"/>
                <a:gridCol w="1033614"/>
              </a:tblGrid>
              <a:tr h="286894">
                <a:tc gridSpan="2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Âmbito e tipo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Nacional ou regional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Municipal ou Intermunicipal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4566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Acompanhamento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latin typeface="Calibri"/>
                          <a:ea typeface="Calibri"/>
                          <a:cs typeface="Times New Roman"/>
                        </a:rPr>
                        <a:t>PEsp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PReg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latin typeface="Calibri"/>
                          <a:ea typeface="Calibri"/>
                          <a:cs typeface="Times New Roman"/>
                        </a:rPr>
                        <a:t>PDM/ PDI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cap="all">
                          <a:latin typeface="Calibri"/>
                          <a:ea typeface="Calibri"/>
                          <a:cs typeface="Times New Roman"/>
                        </a:rPr>
                        <a:t>PU/PUI+ PP/PPI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3152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latin typeface="Calibri"/>
                          <a:ea typeface="Calibri"/>
                          <a:cs typeface="Times New Roman"/>
                        </a:rPr>
                        <a:t>Elab./ Rev.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latin typeface="Calibri"/>
                          <a:ea typeface="Calibri"/>
                          <a:cs typeface="Times New Roman"/>
                        </a:rPr>
                        <a:t>Alt.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0005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latin typeface="Calibri"/>
                          <a:ea typeface="Calibri"/>
                          <a:cs typeface="Times New Roman"/>
                        </a:rPr>
                        <a:t>Subseparadores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Elementos iniciais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CCDR+</a:t>
                      </a:r>
                      <a:b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CM/ CMA+ </a:t>
                      </a: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Identificação dos interesses setoriais a salvaguardar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Entidades </a:t>
                      </a: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CC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Entidades a consultar ou convocar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b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b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Delimitação da RAN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b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DGADR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 +DGADR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 +</a:t>
                      </a:r>
                      <a:b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DGADR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Delimitação da REN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b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b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Ficha de dados estatísticos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CM/ CMA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Consulta às entidades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Reuniões 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Conferência Procedimental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cap="all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Parecer Final da CC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ERPT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u="dbl" cap="all" dirty="0"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ângulo 14"/>
          <p:cNvSpPr/>
          <p:nvPr/>
        </p:nvSpPr>
        <p:spPr>
          <a:xfrm>
            <a:off x="683568" y="573325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>
                <a:solidFill>
                  <a:schemeClr val="tx2"/>
                </a:solidFill>
              </a:rPr>
              <a:t>Quando a entidades está </a:t>
            </a:r>
            <a:r>
              <a:rPr lang="pt-PT" sz="1000" u="dbl" dirty="0" smtClean="0">
                <a:solidFill>
                  <a:schemeClr val="tx2"/>
                </a:solidFill>
              </a:rPr>
              <a:t>sublinhada</a:t>
            </a:r>
            <a:r>
              <a:rPr lang="pt-PT" sz="1000" dirty="0" smtClean="0">
                <a:solidFill>
                  <a:schemeClr val="tx2"/>
                </a:solidFill>
              </a:rPr>
              <a:t> é porque lhe compete gerir o processo.</a:t>
            </a:r>
          </a:p>
          <a:p>
            <a:r>
              <a:rPr lang="pt-PT" sz="1000" dirty="0" smtClean="0">
                <a:solidFill>
                  <a:schemeClr val="tx2"/>
                </a:solidFill>
              </a:rPr>
              <a:t>(1) - Ver especificações nos quadros 3.</a:t>
            </a:r>
          </a:p>
          <a:p>
            <a:r>
              <a:rPr lang="pt-PT" sz="1000" dirty="0" smtClean="0">
                <a:solidFill>
                  <a:schemeClr val="tx2"/>
                </a:solidFill>
              </a:rPr>
              <a:t>CMA - Conjunto de municípios associados</a:t>
            </a:r>
          </a:p>
          <a:p>
            <a:r>
              <a:rPr lang="pt-PT" sz="1000" dirty="0" smtClean="0">
                <a:solidFill>
                  <a:schemeClr val="tx2"/>
                </a:solidFill>
              </a:rPr>
              <a:t>ERPT - Entidade responsável pelo programa territorial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Permissões de edição na PCGT</a:t>
            </a:r>
            <a:endParaRPr lang="pt-PT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5576" y="2132856"/>
          <a:ext cx="7704856" cy="3757911"/>
        </p:xfrm>
        <a:graphic>
          <a:graphicData uri="http://schemas.openxmlformats.org/drawingml/2006/table">
            <a:tbl>
              <a:tblPr/>
              <a:tblGrid>
                <a:gridCol w="1153108"/>
                <a:gridCol w="1855454"/>
                <a:gridCol w="953935"/>
                <a:gridCol w="880555"/>
                <a:gridCol w="953935"/>
                <a:gridCol w="880555"/>
                <a:gridCol w="1027314"/>
              </a:tblGrid>
              <a:tr h="421657">
                <a:tc rowSpan="3" gridSpan="2">
                  <a:txBody>
                    <a:bodyPr/>
                    <a:lstStyle/>
                    <a:p>
                      <a:pPr marL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Âmbito e tipo</a:t>
                      </a:r>
                    </a:p>
                    <a:p>
                      <a:pPr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	Informação</a:t>
                      </a: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Conjuntos			Blocos</a:t>
                      </a: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  <a:solidFill>
                      <a:srgbClr val="DBE5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Nacional ou regional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Municipal ou Intermunicipal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09102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latin typeface="Calibri"/>
                          <a:ea typeface="Calibri"/>
                          <a:cs typeface="Times New Roman"/>
                        </a:rPr>
                        <a:t>PEsp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latin typeface="Calibri"/>
                          <a:ea typeface="Calibri"/>
                          <a:cs typeface="Times New Roman"/>
                        </a:rPr>
                        <a:t>PReg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PDM/ PDI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cap="all" dirty="0">
                          <a:latin typeface="Calibri"/>
                          <a:ea typeface="Calibri"/>
                          <a:cs typeface="Times New Roman"/>
                        </a:rPr>
                        <a:t>PU/PUI+ PP/PPI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7973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Elab./ Rev.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Alt.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5597">
                <a:tc rowSpan="4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</a:t>
                      </a:r>
                      <a:endParaRPr lang="pt-PT" sz="1800" b="1" i="0" u="none" strike="noStrike" dirty="0">
                        <a:latin typeface="Arial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(de Comissão Consultiva,</a:t>
                      </a:r>
                      <a:r>
                        <a:rPr lang="pt-PT" sz="1200" b="0" i="0" u="none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ou </a:t>
                      </a: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PT" sz="12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acomp</a:t>
                      </a: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Documentos para a reunião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ERPT</a:t>
                      </a:r>
                      <a:endParaRPr lang="pt-PT" sz="1300" b="1" i="0" u="dbl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i="0" u="none" strike="noStrike" kern="1200" cap="all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i="0" u="none" strike="noStrike" kern="1200" cap="all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  <a:endParaRPr lang="pt-PT" sz="1300" b="0" i="0" u="none" strike="noStrike" dirty="0">
                        <a:latin typeface="Ari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Convocação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ERPT</a:t>
                      </a:r>
                      <a:endParaRPr lang="pt-PT" sz="1300" b="1" i="0" u="dbl" strike="noStrike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Junção de pareceres 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Técnicos das Entidades Convocadas</a:t>
                      </a:r>
                      <a:endParaRPr lang="pt-PT" sz="1300" b="1" i="0" u="dbl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ERPT</a:t>
                      </a:r>
                      <a:endParaRPr lang="pt-PT" sz="1300" b="1" i="0" u="dbl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  <a:endParaRPr lang="pt-PT" sz="1300" b="0" i="0" u="none" strike="noStrike" dirty="0">
                        <a:latin typeface="Ari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97">
                <a:tc rowSpan="3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Consulta às entidades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Documentos para parecer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ERPT</a:t>
                      </a:r>
                      <a:endParaRPr lang="pt-PT" sz="1300" b="1" i="0" u="dbl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i="0" u="none" strike="noStrike" kern="1200" cap="all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Pedido parecer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>
                          <a:solidFill>
                            <a:schemeClr val="tx1"/>
                          </a:solidFill>
                          <a:latin typeface="Calibri"/>
                        </a:rPr>
                        <a:t>ERPT</a:t>
                      </a:r>
                      <a:endParaRPr lang="pt-PT" sz="1300" b="1" i="0" u="dbl" strike="noStrike" kern="12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DGT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CCDR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i="0" u="dbl" strike="noStrike" kern="12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Junção dos pareceres</a:t>
                      </a: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</a:rPr>
                        <a:t>Técnicos das Entidades Consultadas</a:t>
                      </a:r>
                      <a:endParaRPr lang="pt-PT" sz="1300" b="1" i="0" u="dbl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11560" y="141277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2"/>
                </a:solidFill>
              </a:rPr>
              <a:t>Quadro 3a – Utilizadores por entidade com permissões de edição nos conjunto e blocos de informação,  por tipo de procedimento de 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83568" y="134076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2"/>
                </a:solidFill>
              </a:rPr>
              <a:t>Quadro 3b – Utilizadores por entidade com permissões de edição nos conjunto e blocos de informação,  por tipo de procedimento de IGT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Permissões de edição na PCGT</a:t>
            </a:r>
            <a:endParaRPr lang="pt-PT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5576" y="2060848"/>
          <a:ext cx="7704856" cy="3816426"/>
        </p:xfrm>
        <a:graphic>
          <a:graphicData uri="http://schemas.openxmlformats.org/drawingml/2006/table">
            <a:tbl>
              <a:tblPr/>
              <a:tblGrid>
                <a:gridCol w="1153108"/>
                <a:gridCol w="1855454"/>
                <a:gridCol w="953935"/>
                <a:gridCol w="880555"/>
                <a:gridCol w="953935"/>
                <a:gridCol w="880555"/>
                <a:gridCol w="1027314"/>
              </a:tblGrid>
              <a:tr h="408561">
                <a:tc rowSpan="3" gridSpan="2">
                  <a:txBody>
                    <a:bodyPr/>
                    <a:lstStyle/>
                    <a:p>
                      <a:pPr marL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Âmbito e tipo</a:t>
                      </a:r>
                    </a:p>
                    <a:p>
                      <a:pPr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	Informação</a:t>
                      </a: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defTabSz="36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Conjuntos			Blocos</a:t>
                      </a: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lToBr>
                    <a:solidFill>
                      <a:srgbClr val="DBE5F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Nacional ou regional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Calibri"/>
                          <a:ea typeface="Calibri"/>
                          <a:cs typeface="Times New Roman"/>
                        </a:rPr>
                        <a:t>Municipal ou Intermunicipal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99502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latin typeface="Calibri"/>
                          <a:ea typeface="Calibri"/>
                          <a:cs typeface="Times New Roman"/>
                        </a:rPr>
                        <a:t>PEsp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latin typeface="Calibri"/>
                          <a:ea typeface="Calibri"/>
                          <a:cs typeface="Times New Roman"/>
                        </a:rPr>
                        <a:t>PReg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PDM/ PDI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cap="all">
                          <a:latin typeface="Calibri"/>
                          <a:ea typeface="Calibri"/>
                          <a:cs typeface="Times New Roman"/>
                        </a:rPr>
                        <a:t>PU/PUI+ PP/PPI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7787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latin typeface="Calibri"/>
                          <a:ea typeface="Calibri"/>
                          <a:cs typeface="Times New Roman"/>
                        </a:rPr>
                        <a:t>Elab./ Rev.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latin typeface="Calibri"/>
                          <a:ea typeface="Calibri"/>
                          <a:cs typeface="Times New Roman"/>
                        </a:rPr>
                        <a:t>Alt.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1778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>
                          <a:latin typeface="+mn-lt"/>
                          <a:ea typeface="Calibri"/>
                          <a:cs typeface="Times New Roman"/>
                        </a:rPr>
                        <a:t>Conferência </a:t>
                      </a:r>
                      <a:r>
                        <a:rPr lang="pt-PT" sz="1200" b="1" dirty="0" err="1" smtClean="0">
                          <a:latin typeface="+mn-lt"/>
                          <a:ea typeface="Calibri"/>
                          <a:cs typeface="Times New Roman"/>
                        </a:rPr>
                        <a:t>Procedim</a:t>
                      </a: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Documentos para a reunião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dbl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cap="all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  <a:endParaRPr lang="pt-PT" sz="1300" b="1" u="dbl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  <a:endParaRPr lang="pt-PT" sz="1300" b="1" u="dbl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Convocação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dbl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cap="all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06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Junção de pareceres 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dbl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cap="all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Técnicos das Entidades Convocadas</a:t>
                      </a:r>
                      <a:endParaRPr lang="pt-PT" sz="1300" dirty="0"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Ata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dbl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300" cap="all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8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>
                          <a:latin typeface="+mn-lt"/>
                          <a:ea typeface="Calibri"/>
                          <a:cs typeface="Times New Roman"/>
                        </a:rPr>
                        <a:t>Reuniões de Concertação</a:t>
                      </a:r>
                      <a:endParaRPr lang="pt-PT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Documentos para a reunião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dbl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ERPT</a:t>
                      </a:r>
                      <a:endParaRPr lang="pt-PT" sz="1300" b="1" i="0" u="dbl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cap="all" dirty="0" smtClean="0"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cap="all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300" cap="all" dirty="0" smtClean="0"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  <a:endParaRPr lang="pt-PT" sz="1300" b="1" u="dbl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  <a:endParaRPr lang="pt-PT" sz="1300" b="1" u="dbl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Convocação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dbl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ERPT</a:t>
                      </a:r>
                      <a:endParaRPr lang="pt-PT" sz="1300" b="1" i="0" u="dbl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cap="all" dirty="0" smtClean="0"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cap="all" dirty="0" smtClean="0"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Junção de pareceres 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Técnicos das Entidades Convocadas</a:t>
                      </a:r>
                      <a:endParaRPr lang="pt-PT" sz="1300" dirty="0"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cap="all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PT" sz="12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7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 smtClean="0">
                          <a:latin typeface="+mn-lt"/>
                          <a:ea typeface="Calibri"/>
                          <a:cs typeface="Times New Roman"/>
                        </a:rPr>
                        <a:t>Ata</a:t>
                      </a:r>
                      <a:endParaRPr lang="pt-PT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b="1" u="dbl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ERPT</a:t>
                      </a:r>
                      <a:endParaRPr lang="pt-PT" sz="1300" b="1" i="0" u="dbl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300" dirty="0" smtClean="0"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cap="all" dirty="0" smtClean="0">
                          <a:latin typeface="+mn-lt"/>
                          <a:ea typeface="Calibri"/>
                          <a:cs typeface="Times New Roman"/>
                        </a:rPr>
                        <a:t>CM/CMA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CCDR</a:t>
                      </a:r>
                      <a:endParaRPr lang="pt-PT" sz="1300" b="0" u="none" kern="12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3528392"/>
          </a:xfrm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</a:pPr>
            <a:r>
              <a:rPr lang="pt-PT" sz="2800" dirty="0" smtClean="0">
                <a:solidFill>
                  <a:schemeClr val="tx2"/>
                </a:solidFill>
              </a:rPr>
              <a:t>Há dois </a:t>
            </a:r>
            <a:r>
              <a:rPr lang="pt-PT" sz="2400" dirty="0" smtClean="0">
                <a:solidFill>
                  <a:schemeClr val="tx2"/>
                </a:solidFill>
              </a:rPr>
              <a:t>grandes tipos de mensagens na PCGT: </a:t>
            </a:r>
          </a:p>
          <a:p>
            <a:pPr marL="365125" indent="-182563" algn="l">
              <a:spcBef>
                <a:spcPts val="1800"/>
              </a:spcBef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tx2"/>
                </a:solidFill>
              </a:rPr>
              <a:t>Automáticas</a:t>
            </a:r>
            <a:r>
              <a:rPr lang="pt-PT" sz="2400" dirty="0" smtClean="0">
                <a:solidFill>
                  <a:schemeClr val="tx2"/>
                </a:solidFill>
              </a:rPr>
              <a:t> – as que são enviadas pelo sistema, em determinados ponto do fluxo, depois de um utilizador, inserir determinada informação e premir o o botão “Enviar”</a:t>
            </a:r>
          </a:p>
          <a:p>
            <a:pPr marL="365125" indent="-182563" algn="l">
              <a:spcBef>
                <a:spcPts val="1800"/>
              </a:spcBef>
              <a:buFont typeface="Arial" pitchFamily="34" charset="0"/>
              <a:buChar char="•"/>
            </a:pPr>
            <a:r>
              <a:rPr lang="pt-PT" sz="2400" b="1" dirty="0" smtClean="0">
                <a:solidFill>
                  <a:schemeClr val="tx2"/>
                </a:solidFill>
              </a:rPr>
              <a:t>Não automáticas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2664296" cy="17281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PT" sz="1700" dirty="0" smtClean="0">
                <a:solidFill>
                  <a:schemeClr val="tx2"/>
                </a:solidFill>
              </a:rPr>
              <a:t>As </a:t>
            </a:r>
            <a:r>
              <a:rPr lang="pt-PT" sz="1700" b="1" dirty="0" smtClean="0">
                <a:solidFill>
                  <a:schemeClr val="tx2"/>
                </a:solidFill>
              </a:rPr>
              <a:t>mensagens automáticas </a:t>
            </a:r>
            <a:r>
              <a:rPr lang="pt-PT" sz="1700" dirty="0" smtClean="0">
                <a:solidFill>
                  <a:schemeClr val="tx2"/>
                </a:solidFill>
              </a:rPr>
              <a:t/>
            </a:r>
            <a:br>
              <a:rPr lang="pt-PT" sz="1700" dirty="0" smtClean="0">
                <a:solidFill>
                  <a:schemeClr val="tx2"/>
                </a:solidFill>
              </a:rPr>
            </a:br>
            <a:r>
              <a:rPr lang="pt-PT" sz="1700" dirty="0" smtClean="0">
                <a:solidFill>
                  <a:schemeClr val="tx2"/>
                </a:solidFill>
              </a:rPr>
              <a:t>geradas pela PCGT</a:t>
            </a:r>
            <a:br>
              <a:rPr lang="pt-PT" sz="1700" dirty="0" smtClean="0">
                <a:solidFill>
                  <a:schemeClr val="tx2"/>
                </a:solidFill>
              </a:rPr>
            </a:br>
            <a:r>
              <a:rPr lang="pt-PT" sz="1700" dirty="0" smtClean="0">
                <a:solidFill>
                  <a:schemeClr val="tx2"/>
                </a:solidFill>
              </a:rPr>
              <a:t>são dos seguintes tipos </a:t>
            </a:r>
          </a:p>
          <a:p>
            <a:pPr algn="l">
              <a:lnSpc>
                <a:spcPct val="150000"/>
              </a:lnSpc>
            </a:pPr>
            <a:r>
              <a:rPr lang="pt-PT" sz="1700" dirty="0" smtClean="0">
                <a:solidFill>
                  <a:schemeClr val="tx2"/>
                </a:solidFill>
              </a:rPr>
              <a:t>(em resumo)</a:t>
            </a:r>
            <a:br>
              <a:rPr lang="pt-PT" sz="1700" dirty="0" smtClean="0">
                <a:solidFill>
                  <a:schemeClr val="tx2"/>
                </a:solidFill>
              </a:rPr>
            </a:br>
            <a:endParaRPr lang="pt-PT" sz="17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 – Mensagens automáticas</a:t>
            </a:r>
            <a:endParaRPr lang="pt-PT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43808" y="1484784"/>
          <a:ext cx="6096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495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2"/>
                          </a:solidFill>
                        </a:rPr>
                        <a:t>Mensagens Automáticas </a:t>
                      </a:r>
                      <a:r>
                        <a:rPr lang="pt-PT" b="0" dirty="0" smtClean="0">
                          <a:solidFill>
                            <a:schemeClr val="tx2"/>
                          </a:solidFill>
                        </a:rPr>
                        <a:t>(tipos)</a:t>
                      </a:r>
                      <a:endParaRPr lang="pt-PT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tx2"/>
                          </a:solidFill>
                        </a:rPr>
                        <a:t>Fases</a:t>
                      </a:r>
                      <a:endParaRPr lang="pt-PT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indent="-457200"/>
                      <a:r>
                        <a:rPr lang="pt-PT" sz="1400" dirty="0" smtClean="0"/>
                        <a:t>Informação de</a:t>
                      </a:r>
                      <a:r>
                        <a:rPr lang="pt-PT" sz="1400" baseline="0" dirty="0" smtClean="0"/>
                        <a:t> credenciação de</a:t>
                      </a:r>
                      <a:r>
                        <a:rPr lang="pt-PT" sz="1400" dirty="0" smtClean="0"/>
                        <a:t> utilizador</a:t>
                      </a:r>
                      <a:endParaRPr lang="pt-PT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Quando o </a:t>
                      </a:r>
                      <a:r>
                        <a:rPr lang="pt-PT" sz="1400" dirty="0" err="1" smtClean="0">
                          <a:solidFill>
                            <a:schemeClr val="tx2"/>
                          </a:solidFill>
                        </a:rPr>
                        <a:t>Admin</a:t>
                      </a:r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. criar o utilizador (apenas se selecionar a opção)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Informação de que foi criado o procedimento</a:t>
                      </a:r>
                      <a:r>
                        <a:rPr lang="pt-PT" sz="1400" baseline="0" dirty="0" smtClean="0"/>
                        <a:t> da PCGT</a:t>
                      </a:r>
                      <a:endParaRPr lang="pt-PT" sz="14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Publicação da</a:t>
                      </a:r>
                      <a:r>
                        <a:rPr lang="pt-PT" sz="1400" baseline="0" dirty="0" smtClean="0">
                          <a:solidFill>
                            <a:schemeClr val="tx2"/>
                          </a:solidFill>
                        </a:rPr>
                        <a:t> decisão de início</a:t>
                      </a:r>
                      <a:endParaRPr lang="pt-PT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Pedido de reunião preparatória (PDM/PDI)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Constituição da CC (PDM)</a:t>
                      </a:r>
                      <a:br>
                        <a:rPr lang="pt-PT" sz="14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    e</a:t>
                      </a:r>
                    </a:p>
                    <a:p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Acompanhamento (PU, PP, </a:t>
                      </a:r>
                      <a:r>
                        <a:rPr lang="pt-PT" sz="1400" dirty="0" err="1" smtClean="0">
                          <a:solidFill>
                            <a:schemeClr val="tx2"/>
                          </a:solidFill>
                        </a:rPr>
                        <a:t>altPDM</a:t>
                      </a:r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pt-PT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Pedido de nomeação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Resposta ao pedido de nomeação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Informação ao nomeado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indent="-457200"/>
                      <a:r>
                        <a:rPr lang="pt-PT" sz="1400" dirty="0" smtClean="0"/>
                        <a:t>Pedido de agendamento</a:t>
                      </a:r>
                      <a:r>
                        <a:rPr lang="pt-PT" sz="1400" baseline="0" dirty="0" smtClean="0"/>
                        <a:t> de Reunião</a:t>
                      </a:r>
                      <a:br>
                        <a:rPr lang="pt-PT" sz="1400" baseline="0" dirty="0" smtClean="0"/>
                      </a:br>
                      <a:r>
                        <a:rPr lang="pt-PT" sz="1400" baseline="0" dirty="0" smtClean="0"/>
                        <a:t>(depois de juntar elementos)</a:t>
                      </a:r>
                      <a:endParaRPr lang="pt-PT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24000" indent="-457200"/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Acompanhamento</a:t>
                      </a:r>
                    </a:p>
                    <a:p>
                      <a:pPr marL="324000" indent="-457200"/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    e</a:t>
                      </a:r>
                    </a:p>
                    <a:p>
                      <a:pPr marL="0" indent="0"/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Concertação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indent="-457200"/>
                      <a:r>
                        <a:rPr lang="pt-PT" sz="1400" dirty="0" smtClean="0"/>
                        <a:t>Convocação</a:t>
                      </a:r>
                      <a:r>
                        <a:rPr lang="pt-PT" sz="1400" baseline="0" dirty="0" smtClean="0"/>
                        <a:t> de reunião</a:t>
                      </a:r>
                      <a:endParaRPr lang="pt-PT" sz="14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24000" indent="-457200"/>
                      <a:endParaRPr lang="pt-PT" sz="14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Pedido de parecer</a:t>
                      </a:r>
                      <a:br>
                        <a:rPr lang="pt-PT" sz="1400" dirty="0" smtClean="0"/>
                      </a:br>
                      <a:r>
                        <a:rPr lang="pt-PT" sz="1400" dirty="0" smtClean="0"/>
                        <a:t>(depois de juntar elementos)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324000" indent="-457200"/>
                      <a:endParaRPr lang="pt-PT" sz="14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24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Informação de junção de parecer final da CCDR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pt-PT" sz="1400" dirty="0" smtClean="0">
                          <a:solidFill>
                            <a:schemeClr val="tx2"/>
                          </a:solidFill>
                        </a:rPr>
                        <a:t>Parecer final da</a:t>
                      </a:r>
                      <a:r>
                        <a:rPr lang="pt-PT" sz="1400" baseline="0" dirty="0" smtClean="0">
                          <a:solidFill>
                            <a:schemeClr val="tx2"/>
                          </a:solidFill>
                        </a:rPr>
                        <a:t> CCDR (PDM)</a:t>
                      </a:r>
                      <a:endParaRPr lang="pt-PT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752528"/>
          </a:xfrm>
        </p:spPr>
        <p:txBody>
          <a:bodyPr>
            <a:normAutofit/>
          </a:bodyPr>
          <a:lstStyle/>
          <a:p>
            <a:pPr algn="l"/>
            <a:r>
              <a:rPr lang="pt-PT" sz="2000" b="1" cap="all" dirty="0" smtClean="0">
                <a:solidFill>
                  <a:schemeClr val="tx2"/>
                </a:solidFill>
              </a:rPr>
              <a:t>Mensagens não automáticas</a:t>
            </a: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Dependem de uma intenção concreta do utilizador de comunicar dentro da PCGT um ou mais utilizadores da plataforma. O conteúdo da mensagem é livre.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§"/>
              <a:tabLst>
                <a:tab pos="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 Mensagens dentro de um processo</a:t>
            </a:r>
          </a:p>
          <a:p>
            <a:pPr lvl="1" algn="l">
              <a:spcBef>
                <a:spcPts val="600"/>
              </a:spcBef>
              <a:tabLst>
                <a:tab pos="0" algn="l"/>
              </a:tabLst>
            </a:pPr>
            <a:r>
              <a:rPr lang="pt-PT" sz="2000" dirty="0" smtClean="0">
                <a:solidFill>
                  <a:schemeClr val="tx2"/>
                </a:solidFill>
              </a:rPr>
              <a:t>A utilizar quando se pretenda</a:t>
            </a:r>
            <a:r>
              <a:rPr lang="pt-PT" sz="2000" b="1" dirty="0" smtClean="0">
                <a:solidFill>
                  <a:schemeClr val="tx2"/>
                </a:solidFill>
              </a:rPr>
              <a:t> contactar um ou mais utilizadores associados a esse processo</a:t>
            </a:r>
            <a:r>
              <a:rPr lang="pt-PT" sz="2000" dirty="0" smtClean="0">
                <a:solidFill>
                  <a:schemeClr val="tx2"/>
                </a:solidFill>
              </a:rPr>
              <a:t>;</a:t>
            </a:r>
          </a:p>
          <a:p>
            <a:pPr lvl="2" algn="l">
              <a:spcBef>
                <a:spcPts val="600"/>
              </a:spcBef>
              <a:tabLst>
                <a:tab pos="0" algn="l"/>
              </a:tabLst>
            </a:pPr>
            <a:r>
              <a:rPr lang="pt-PT" sz="1800" dirty="0" smtClean="0">
                <a:solidFill>
                  <a:schemeClr val="tx2"/>
                </a:solidFill>
              </a:rPr>
              <a:t>- Não são mensagens privadas, podem ser consultadas pelos utilizadores associados a esse processo.</a:t>
            </a:r>
          </a:p>
          <a:p>
            <a:pPr algn="l">
              <a:buFont typeface="Wingdings" pitchFamily="2" charset="2"/>
              <a:buChar char="§"/>
              <a:tabLst>
                <a:tab pos="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 Fora de qualquer processo </a:t>
            </a:r>
          </a:p>
          <a:p>
            <a:pPr lvl="1" algn="l">
              <a:tabLst>
                <a:tab pos="0" algn="l"/>
              </a:tabLst>
            </a:pPr>
            <a:r>
              <a:rPr lang="pt-PT" sz="2000" dirty="0" smtClean="0">
                <a:solidFill>
                  <a:schemeClr val="tx2"/>
                </a:solidFill>
              </a:rPr>
              <a:t>A utilizar quando se pretenda </a:t>
            </a:r>
            <a:r>
              <a:rPr lang="pt-PT" sz="2000" b="1" dirty="0" smtClean="0">
                <a:solidFill>
                  <a:schemeClr val="tx2"/>
                </a:solidFill>
              </a:rPr>
              <a:t>contactar apenas um utilizador da PCGT  </a:t>
            </a:r>
            <a:r>
              <a:rPr lang="pt-PT" sz="2000" dirty="0" smtClean="0">
                <a:solidFill>
                  <a:schemeClr val="tx2"/>
                </a:solidFill>
              </a:rPr>
              <a:t>fora de qualquer processo. </a:t>
            </a:r>
          </a:p>
          <a:p>
            <a:pPr algn="l">
              <a:spcBef>
                <a:spcPts val="600"/>
              </a:spcBef>
              <a:tabLst>
                <a:tab pos="0" algn="l"/>
              </a:tabLst>
            </a:pPr>
            <a:endParaRPr lang="pt-PT" sz="2000" dirty="0" smtClean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  <a:tabLst>
                <a:tab pos="0" algn="l"/>
              </a:tabLst>
            </a:pPr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 – Mensagens não automáticas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sz="1800" dirty="0" smtClean="0">
                <a:solidFill>
                  <a:schemeClr val="tx2"/>
                </a:solidFill>
              </a:rPr>
              <a:t>A PCGT já disponibiliza:</a:t>
            </a:r>
          </a:p>
          <a:p>
            <a:pPr marL="2063750" lvl="1" indent="-1704975" algn="l">
              <a:tabLst>
                <a:tab pos="715963" algn="l"/>
              </a:tabLst>
            </a:pPr>
            <a:r>
              <a:rPr lang="pt-PT" sz="1800" dirty="0" smtClean="0">
                <a:solidFill>
                  <a:schemeClr val="tx2"/>
                </a:solidFill>
              </a:rPr>
              <a:t> – </a:t>
            </a:r>
            <a:r>
              <a:rPr lang="pt-PT" sz="1800" b="1" dirty="0" smtClean="0">
                <a:solidFill>
                  <a:schemeClr val="tx2"/>
                </a:solidFill>
              </a:rPr>
              <a:t>Área Reservada </a:t>
            </a:r>
            <a:r>
              <a:rPr lang="pt-PT" sz="1800" dirty="0" smtClean="0">
                <a:solidFill>
                  <a:schemeClr val="tx2"/>
                </a:solidFill>
              </a:rPr>
              <a:t>– apenas destinada aos utilizadores credenciados, na qual os utilizadores que estejam nomeados para um processo podem visualizar e editar a informação desse processo.</a:t>
            </a:r>
          </a:p>
          <a:p>
            <a:pPr marL="2063750" lvl="1" indent="-1704975" algn="l">
              <a:tabLst>
                <a:tab pos="715963" algn="l"/>
              </a:tabLst>
            </a:pPr>
            <a:r>
              <a:rPr lang="pt-PT" sz="1800" dirty="0" smtClean="0">
                <a:solidFill>
                  <a:schemeClr val="tx2"/>
                </a:solidFill>
              </a:rPr>
              <a:t>–</a:t>
            </a:r>
            <a:r>
              <a:rPr lang="pt-PT" sz="1800" b="1" dirty="0" smtClean="0">
                <a:solidFill>
                  <a:schemeClr val="tx2"/>
                </a:solidFill>
              </a:rPr>
              <a:t> </a:t>
            </a:r>
            <a:r>
              <a:rPr lang="pt-PT" sz="1800" b="1" dirty="0" smtClean="0">
                <a:solidFill>
                  <a:schemeClr val="tx2"/>
                </a:solidFill>
                <a:hlinkClick r:id="rId3"/>
              </a:rPr>
              <a:t>Área de Cidadania </a:t>
            </a:r>
            <a:r>
              <a:rPr lang="pt-PT" sz="1800" dirty="0" smtClean="0">
                <a:solidFill>
                  <a:schemeClr val="tx2"/>
                </a:solidFill>
              </a:rPr>
              <a:t>– de pesquisa livre por parte de qualquer </a:t>
            </a:r>
            <a:r>
              <a:rPr lang="pt-PT" sz="1800" b="1" dirty="0" smtClean="0">
                <a:solidFill>
                  <a:schemeClr val="tx2"/>
                </a:solidFill>
              </a:rPr>
              <a:t>cidadão</a:t>
            </a:r>
            <a:r>
              <a:rPr lang="pt-PT" sz="1800" dirty="0" smtClean="0">
                <a:solidFill>
                  <a:schemeClr val="tx2"/>
                </a:solidFill>
              </a:rPr>
              <a:t>, sem sujeição a credenciação, na qual se pode visualizar apenas a </a:t>
            </a:r>
            <a:r>
              <a:rPr lang="pt-PT" sz="1800" b="1" dirty="0" smtClean="0">
                <a:solidFill>
                  <a:schemeClr val="tx2"/>
                </a:solidFill>
              </a:rPr>
              <a:t>informação pública </a:t>
            </a:r>
            <a:r>
              <a:rPr lang="pt-PT" sz="1800" dirty="0" smtClean="0">
                <a:solidFill>
                  <a:schemeClr val="tx2"/>
                </a:solidFill>
              </a:rPr>
              <a:t>de cada processo.</a:t>
            </a:r>
          </a:p>
          <a:p>
            <a:pPr algn="l"/>
            <a:r>
              <a:rPr lang="pt-PT" sz="1800" dirty="0" smtClean="0">
                <a:solidFill>
                  <a:schemeClr val="tx2"/>
                </a:solidFill>
              </a:rPr>
              <a:t>As duas áreas tem </a:t>
            </a:r>
            <a:r>
              <a:rPr lang="pt-PT" sz="1800" b="1" dirty="0" smtClean="0">
                <a:solidFill>
                  <a:schemeClr val="tx2"/>
                </a:solidFill>
              </a:rPr>
              <a:t>formulários de contacto </a:t>
            </a:r>
            <a:r>
              <a:rPr lang="pt-PT" sz="1800" dirty="0" smtClean="0">
                <a:solidFill>
                  <a:schemeClr val="tx2"/>
                </a:solidFill>
              </a:rPr>
              <a:t>com a DGT, mas são formulários diferentes.</a:t>
            </a:r>
          </a:p>
          <a:p>
            <a:pPr marL="542925" algn="l"/>
            <a:r>
              <a:rPr lang="pt-PT" sz="1800" dirty="0" smtClean="0">
                <a:solidFill>
                  <a:schemeClr val="tx2"/>
                </a:solidFill>
              </a:rPr>
              <a:t>O formulário de contacto da Área Reservada situa-se na </a:t>
            </a:r>
            <a:r>
              <a:rPr lang="pt-PT" sz="1800" b="1" dirty="0" smtClean="0">
                <a:solidFill>
                  <a:schemeClr val="tx2"/>
                </a:solidFill>
              </a:rPr>
              <a:t>Área de Apoio</a:t>
            </a:r>
            <a:r>
              <a:rPr lang="pt-PT" sz="1800" dirty="0" smtClean="0">
                <a:solidFill>
                  <a:schemeClr val="tx2"/>
                </a:solidFill>
              </a:rPr>
              <a:t>, e identifica automaticamente o utilizador que manifesta as dúvidas ou sugestões.</a:t>
            </a:r>
          </a:p>
          <a:p>
            <a:pPr algn="l"/>
            <a:endParaRPr lang="pt-PT" sz="1800" dirty="0" smtClean="0">
              <a:solidFill>
                <a:schemeClr val="tx2"/>
              </a:solidFill>
            </a:endParaRPr>
          </a:p>
          <a:p>
            <a:pPr algn="l"/>
            <a:r>
              <a:rPr lang="pt-PT" sz="1800" dirty="0" smtClean="0">
                <a:solidFill>
                  <a:schemeClr val="tx2"/>
                </a:solidFill>
              </a:rPr>
              <a:t>Os utilizadores podem aceder ao </a:t>
            </a:r>
            <a:r>
              <a:rPr lang="pt-PT" sz="1800" b="1" dirty="0" smtClean="0">
                <a:solidFill>
                  <a:schemeClr val="tx2"/>
                </a:solidFill>
              </a:rPr>
              <a:t>Manual do Utilizador </a:t>
            </a:r>
            <a:r>
              <a:rPr lang="pt-PT" sz="1800" dirty="0" smtClean="0">
                <a:solidFill>
                  <a:schemeClr val="tx2"/>
                </a:solidFill>
              </a:rPr>
              <a:t>da PCGT quer através da Área Cidadania quer através da Área Reservada.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4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O que é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3096344" cy="4752528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tabLst>
                <a:tab pos="0" algn="l"/>
              </a:tabLst>
            </a:pPr>
            <a:r>
              <a:rPr lang="pt-PT" sz="1700" b="1" dirty="0" smtClean="0">
                <a:solidFill>
                  <a:schemeClr val="tx2"/>
                </a:solidFill>
              </a:rPr>
              <a:t>Mensagens dentro de um processo</a:t>
            </a:r>
          </a:p>
          <a:p>
            <a:pPr algn="l">
              <a:spcBef>
                <a:spcPts val="600"/>
              </a:spcBef>
              <a:tabLst>
                <a:tab pos="0" algn="l"/>
              </a:tabLst>
            </a:pPr>
            <a:endParaRPr lang="pt-PT" sz="1700" b="1" dirty="0" smtClean="0">
              <a:solidFill>
                <a:schemeClr val="tx2"/>
              </a:solidFill>
            </a:endParaRPr>
          </a:p>
          <a:p>
            <a:pPr marL="0" lvl="1" algn="l"/>
            <a:r>
              <a:rPr lang="pt-PT" sz="1700" dirty="0" smtClean="0">
                <a:solidFill>
                  <a:schemeClr val="tx2"/>
                </a:solidFill>
              </a:rPr>
              <a:t>Utilizar o separador </a:t>
            </a:r>
            <a:r>
              <a:rPr lang="pt-PT" sz="1700" b="1" dirty="0" smtClean="0">
                <a:solidFill>
                  <a:schemeClr val="tx2"/>
                </a:solidFill>
              </a:rPr>
              <a:t>Gestão do Processo.</a:t>
            </a:r>
            <a:r>
              <a:rPr lang="pt-PT" sz="1700" dirty="0" smtClean="0">
                <a:solidFill>
                  <a:schemeClr val="tx2"/>
                </a:solidFill>
              </a:rPr>
              <a:t> </a:t>
            </a:r>
          </a:p>
          <a:p>
            <a:pPr marL="0" lvl="1" algn="l"/>
            <a:r>
              <a:rPr lang="pt-PT" sz="1700" dirty="0" smtClean="0">
                <a:solidFill>
                  <a:schemeClr val="tx2"/>
                </a:solidFill>
              </a:rPr>
              <a:t>Na moldura “Mensagem” selecionar o botão “Adicionar”, depois preencher a mensagem, selecionar os utilizadores destinatários e premir o botão “enviar mensagem”. </a:t>
            </a:r>
          </a:p>
          <a:p>
            <a:pPr marL="0" lvl="1" algn="l"/>
            <a:r>
              <a:rPr lang="pt-PT" sz="1700" dirty="0" smtClean="0">
                <a:solidFill>
                  <a:schemeClr val="tx2"/>
                </a:solidFill>
              </a:rPr>
              <a:t>Na mesma moldura podem vizualizar-se as mensagens já enviadas no mesmo processo.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6496" t="32211" r="9449" b="13507"/>
          <a:stretch>
            <a:fillRect/>
          </a:stretch>
        </p:blipFill>
        <p:spPr bwMode="auto">
          <a:xfrm>
            <a:off x="3311354" y="1556792"/>
            <a:ext cx="539286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 – Mensagens não automáticas</a:t>
            </a:r>
            <a:endParaRPr lang="pt-PT" b="1" dirty="0">
              <a:solidFill>
                <a:schemeClr val="tx2"/>
              </a:solidFill>
            </a:endParaRPr>
          </a:p>
        </p:txBody>
      </p:sp>
      <p:pic>
        <p:nvPicPr>
          <p:cNvPr id="11" name="Imagem 81"/>
          <p:cNvPicPr>
            <a:picLocks noChangeAspect="1"/>
          </p:cNvPicPr>
          <p:nvPr/>
        </p:nvPicPr>
        <p:blipFill>
          <a:blip r:embed="rId5" cstate="print"/>
          <a:srcRect l="18029" t="50000" r="26486" b="19652"/>
          <a:stretch>
            <a:fillRect/>
          </a:stretch>
        </p:blipFill>
        <p:spPr bwMode="auto">
          <a:xfrm>
            <a:off x="3347864" y="3717032"/>
            <a:ext cx="5551991" cy="243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203848" y="1484784"/>
            <a:ext cx="5616624" cy="468052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64088" y="1340768"/>
            <a:ext cx="3600000" cy="4824000"/>
          </a:xfrm>
        </p:spPr>
        <p:txBody>
          <a:bodyPr>
            <a:normAutofit/>
          </a:bodyPr>
          <a:lstStyle/>
          <a:p>
            <a:pPr algn="l"/>
            <a:r>
              <a:rPr lang="pt-PT" sz="1600" dirty="0" smtClean="0">
                <a:solidFill>
                  <a:schemeClr val="tx2"/>
                </a:solidFill>
              </a:rPr>
              <a:t>(Mensagens não automáticas, cont.)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PT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Importante!</a:t>
            </a:r>
            <a:endParaRPr lang="pt-PT" sz="16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2"/>
                </a:solidFill>
                <a:ea typeface="Calibri"/>
                <a:cs typeface="Times New Roman"/>
              </a:rPr>
              <a:t> O utilizador remetente da mensagem só a recebe quando se incluir na lista de destinatários da mesma.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PT" sz="1600" dirty="0" smtClean="0">
                <a:solidFill>
                  <a:schemeClr val="tx2"/>
                </a:solidFill>
                <a:ea typeface="Calibri"/>
                <a:cs typeface="Times New Roman"/>
              </a:rPr>
              <a:t> As mensagens rececionadas apenas contêm a identificação do destinatário recetor, isto é, a mensagem não inclui a lista dos destinatários. Portanto, se for importante que cada destinatário tome conhecimento de todos os destinatários que também recebem essa mensagem, então deve incluir-se essa lista de destinatários no texto da própria mensagem.</a:t>
            </a:r>
          </a:p>
          <a:p>
            <a:pPr algn="l"/>
            <a:endParaRPr lang="pt-PT" sz="16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</a:t>
            </a:r>
            <a:endParaRPr lang="pt-PT" b="1" dirty="0">
              <a:solidFill>
                <a:schemeClr val="tx2"/>
              </a:solidFill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4" cstate="print"/>
          <a:srcRect l="29778" t="16995" r="16263" b="8621"/>
          <a:stretch>
            <a:fillRect/>
          </a:stretch>
        </p:blipFill>
        <p:spPr bwMode="auto">
          <a:xfrm>
            <a:off x="467544" y="1167000"/>
            <a:ext cx="4623033" cy="5040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76864" cy="1656184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</a:tabLst>
            </a:pPr>
            <a:r>
              <a:rPr lang="pt-PT" sz="1600" b="1" dirty="0" smtClean="0">
                <a:solidFill>
                  <a:schemeClr val="tx2"/>
                </a:solidFill>
              </a:rPr>
              <a:t>Fora de qualquer processo </a:t>
            </a:r>
          </a:p>
          <a:p>
            <a:pPr algn="l">
              <a:tabLst>
                <a:tab pos="0" algn="l"/>
              </a:tabLst>
            </a:pPr>
            <a:r>
              <a:rPr lang="pt-PT" sz="1600" dirty="0" smtClean="0">
                <a:solidFill>
                  <a:schemeClr val="tx2"/>
                </a:solidFill>
              </a:rPr>
              <a:t>A utilizar quando se pretenda </a:t>
            </a:r>
            <a:r>
              <a:rPr lang="pt-PT" sz="1600" b="1" dirty="0" smtClean="0">
                <a:solidFill>
                  <a:schemeClr val="tx2"/>
                </a:solidFill>
              </a:rPr>
              <a:t>contactar apenas um utilizador da PCGT  </a:t>
            </a:r>
            <a:r>
              <a:rPr lang="pt-PT" sz="1600" dirty="0" smtClean="0">
                <a:solidFill>
                  <a:schemeClr val="tx2"/>
                </a:solidFill>
              </a:rPr>
              <a:t>fora de qualquer processo. </a:t>
            </a:r>
          </a:p>
          <a:p>
            <a:pPr algn="l">
              <a:tabLst>
                <a:tab pos="0" algn="l"/>
              </a:tabLst>
            </a:pPr>
            <a:r>
              <a:rPr lang="pt-PT" sz="1600" dirty="0" smtClean="0">
                <a:solidFill>
                  <a:schemeClr val="tx2"/>
                </a:solidFill>
              </a:rPr>
              <a:t>Utilizar o menu </a:t>
            </a:r>
            <a:r>
              <a:rPr lang="pt-PT" sz="1600" cap="all" dirty="0" smtClean="0">
                <a:solidFill>
                  <a:schemeClr val="tx2"/>
                </a:solidFill>
              </a:rPr>
              <a:t>Utilizadores&gt;Diretório</a:t>
            </a:r>
            <a:r>
              <a:rPr lang="pt-PT" sz="1600" dirty="0" smtClean="0">
                <a:solidFill>
                  <a:schemeClr val="tx2"/>
                </a:solidFill>
              </a:rPr>
              <a:t>, filtrar por entidade a que pertença o utilizador, e na lista selecionar a hiperligação “Contactar”.</a:t>
            </a:r>
          </a:p>
          <a:p>
            <a:pPr marL="365125" indent="-182563" algn="l">
              <a:buFont typeface="Arial" pitchFamily="34" charset="0"/>
              <a:buChar char="•"/>
            </a:pPr>
            <a:endParaRPr lang="pt-PT" sz="16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4" cstate="print"/>
          <a:srcRect l="3740" t="16513" r="8445" b="7941"/>
          <a:stretch>
            <a:fillRect/>
          </a:stretch>
        </p:blipFill>
        <p:spPr bwMode="auto">
          <a:xfrm>
            <a:off x="1691680" y="2708920"/>
            <a:ext cx="5832648" cy="367240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2" name="Seta para baixo 11"/>
          <p:cNvSpPr/>
          <p:nvPr/>
        </p:nvSpPr>
        <p:spPr>
          <a:xfrm rot="6991939">
            <a:off x="7353284" y="5412031"/>
            <a:ext cx="501854" cy="41091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41" y="980728"/>
            <a:ext cx="4257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4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ta para baixo 15"/>
          <p:cNvSpPr/>
          <p:nvPr/>
        </p:nvSpPr>
        <p:spPr>
          <a:xfrm rot="18291863">
            <a:off x="353133" y="5504953"/>
            <a:ext cx="329445" cy="35215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C00000"/>
                </a:solidFill>
              </a:rPr>
              <a:t>1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Mensagens dentro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4116272">
            <a:off x="2149162" y="5774305"/>
            <a:ext cx="432048" cy="50405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C00000"/>
                </a:solidFill>
              </a:rPr>
              <a:t>2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4788024" y="2060848"/>
            <a:ext cx="4032448" cy="4176464"/>
          </a:xfrm>
        </p:spPr>
        <p:txBody>
          <a:bodyPr>
            <a:normAutofit/>
          </a:bodyPr>
          <a:lstStyle/>
          <a:p>
            <a:pPr algn="r"/>
            <a:r>
              <a:rPr lang="pt-PT" sz="1600" dirty="0" smtClean="0">
                <a:solidFill>
                  <a:schemeClr val="tx2"/>
                </a:solidFill>
              </a:rPr>
              <a:t>(Mensagens não automáticas – </a:t>
            </a:r>
            <a:br>
              <a:rPr lang="pt-PT" sz="1600" dirty="0" smtClean="0">
                <a:solidFill>
                  <a:schemeClr val="tx2"/>
                </a:solidFill>
              </a:rPr>
            </a:br>
            <a:r>
              <a:rPr lang="pt-PT" sz="1600" dirty="0" smtClean="0">
                <a:solidFill>
                  <a:schemeClr val="tx2"/>
                </a:solidFill>
              </a:rPr>
              <a:t>fora dos processos</a:t>
            </a:r>
            <a:br>
              <a:rPr lang="pt-PT" sz="1600" dirty="0" smtClean="0">
                <a:solidFill>
                  <a:schemeClr val="tx2"/>
                </a:solidFill>
              </a:rPr>
            </a:br>
            <a:r>
              <a:rPr lang="pt-PT" sz="1600" dirty="0" err="1" smtClean="0">
                <a:solidFill>
                  <a:schemeClr val="tx2"/>
                </a:solidFill>
              </a:rPr>
              <a:t>cont</a:t>
            </a:r>
            <a:r>
              <a:rPr lang="pt-PT" sz="1600" dirty="0" smtClean="0">
                <a:solidFill>
                  <a:schemeClr val="tx2"/>
                </a:solidFill>
              </a:rPr>
              <a:t>.)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pt-PT" sz="18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P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Importante!</a:t>
            </a:r>
            <a:endParaRPr lang="pt-PT" sz="18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63525" indent="-26352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pt-PT" sz="1800" dirty="0" smtClean="0">
                <a:solidFill>
                  <a:schemeClr val="tx2"/>
                </a:solidFill>
                <a:ea typeface="Calibri"/>
                <a:cs typeface="Times New Roman"/>
              </a:rPr>
              <a:t>1. O utilizador remetente da mensagem só a recebe quando se selecionar a opção “</a:t>
            </a:r>
            <a:r>
              <a:rPr lang="pt-P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Enviar-me uma cópia</a:t>
            </a:r>
            <a:r>
              <a:rPr lang="pt-PT" sz="1800" dirty="0" smtClean="0">
                <a:solidFill>
                  <a:schemeClr val="tx2"/>
                </a:solidFill>
                <a:ea typeface="Calibri"/>
                <a:cs typeface="Times New Roman"/>
              </a:rPr>
              <a:t>”.</a:t>
            </a:r>
          </a:p>
          <a:p>
            <a:pPr marL="263525" indent="-26352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pt-PT" sz="1800" dirty="0" smtClean="0">
                <a:solidFill>
                  <a:schemeClr val="tx2"/>
                </a:solidFill>
                <a:ea typeface="Calibri"/>
                <a:cs typeface="Times New Roman"/>
              </a:rPr>
              <a:t>2. As mensagens não ficam listadas </a:t>
            </a:r>
            <a:br>
              <a:rPr lang="pt-PT" sz="1800" dirty="0" smtClean="0">
                <a:solidFill>
                  <a:schemeClr val="tx2"/>
                </a:solidFill>
                <a:ea typeface="Calibri"/>
                <a:cs typeface="Times New Roman"/>
              </a:rPr>
            </a:br>
            <a:r>
              <a:rPr lang="pt-PT" sz="1800" b="1" dirty="0" smtClean="0">
                <a:solidFill>
                  <a:schemeClr val="tx2"/>
                </a:solidFill>
                <a:ea typeface="Calibri"/>
                <a:cs typeface="Times New Roman"/>
              </a:rPr>
              <a:t>nem guardadas na PCGT</a:t>
            </a:r>
            <a:r>
              <a:rPr lang="pt-PT" sz="1800" dirty="0" smtClean="0">
                <a:solidFill>
                  <a:schemeClr val="tx2"/>
                </a:solidFill>
                <a:ea typeface="Calibri"/>
                <a:cs typeface="Times New Roman"/>
              </a:rPr>
              <a:t>.</a:t>
            </a:r>
          </a:p>
          <a:p>
            <a:pPr algn="l"/>
            <a:endParaRPr lang="pt-PT" sz="1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3"/>
              </a:rPr>
              <a:t>Criar um Utilizador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4"/>
              </a:rPr>
              <a:t>Nomear o gestor do processo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5"/>
              </a:rPr>
              <a:t>Criar Pedido de Nomeação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6"/>
              </a:rPr>
              <a:t>Nomear um técnico de entidade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7"/>
              </a:rPr>
              <a:t>Rejeitar o Pedido de Nomeação de Representante de Entidade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8"/>
              </a:rPr>
              <a:t>Criar Pedido Reunião de CC ou de Conf. Procedimental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9"/>
              </a:rPr>
              <a:t>Convocar Reunião de CC ou Conf. Procedimental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0"/>
              </a:rPr>
              <a:t>Convocar Reunião de Acompanhamento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1"/>
              </a:rPr>
              <a:t>Juntar um parecer na sequência de convocatória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2"/>
              </a:rPr>
              <a:t>Juntar a Ata da Reunião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3"/>
              </a:rPr>
              <a:t>Criar Pedido de Parecer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4"/>
              </a:rPr>
              <a:t>Consultar documentos e juntar parecer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5"/>
              </a:rPr>
              <a:t>Juntar um Parecer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6"/>
              </a:rPr>
              <a:t>Convocar Reunião de Concertação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7"/>
              </a:rPr>
              <a:t>Juntar Ata de Reunião de Concertação</a:t>
            </a:r>
            <a:endParaRPr lang="pt-PT" sz="1600" dirty="0" smtClean="0"/>
          </a:p>
          <a:p>
            <a:pPr lvl="0" algn="l">
              <a:buFont typeface="Arial" pitchFamily="34" charset="0"/>
              <a:buChar char="•"/>
            </a:pPr>
            <a:r>
              <a:rPr lang="pt-PT" sz="1600" u="sng" dirty="0" smtClean="0">
                <a:hlinkClick r:id="rId18"/>
              </a:rPr>
              <a:t>Juntar o parecer final da CCDR</a:t>
            </a:r>
            <a:endParaRPr lang="pt-PT" sz="1600" dirty="0" smtClean="0"/>
          </a:p>
          <a:p>
            <a:pPr algn="l">
              <a:buFont typeface="Arial" pitchFamily="34" charset="0"/>
              <a:buChar char="•"/>
            </a:pPr>
            <a:endParaRPr lang="pt-PT" sz="16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19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5544616" cy="489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sz="1600" b="1" dirty="0" smtClean="0">
                <a:solidFill>
                  <a:schemeClr val="tx2"/>
                </a:solidFill>
                <a:hlinkClick r:id="rId4"/>
              </a:rPr>
              <a:t>Página Inicial </a:t>
            </a:r>
            <a:br>
              <a:rPr lang="pt-PT" sz="1600" b="1" dirty="0" smtClean="0">
                <a:solidFill>
                  <a:schemeClr val="tx2"/>
                </a:solidFill>
                <a:hlinkClick r:id="rId4"/>
              </a:rPr>
            </a:br>
            <a:r>
              <a:rPr lang="pt-PT" sz="1600" b="1" dirty="0" smtClean="0">
                <a:solidFill>
                  <a:schemeClr val="tx2"/>
                </a:solidFill>
                <a:hlinkClick r:id="rId4"/>
              </a:rPr>
              <a:t>da PCGT</a:t>
            </a:r>
            <a:endParaRPr lang="pt-PT" sz="1600" b="1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5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Área pública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2" name="Chamada com Linha 1 11"/>
          <p:cNvSpPr/>
          <p:nvPr/>
        </p:nvSpPr>
        <p:spPr>
          <a:xfrm>
            <a:off x="539552" y="3645024"/>
            <a:ext cx="1440160" cy="648072"/>
          </a:xfrm>
          <a:prstGeom prst="borderCallout1">
            <a:avLst>
              <a:gd name="adj1" fmla="val 48629"/>
              <a:gd name="adj2" fmla="val 105136"/>
              <a:gd name="adj3" fmla="val -103351"/>
              <a:gd name="adj4" fmla="val 22982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Acesso à </a:t>
            </a:r>
            <a:br>
              <a:rPr lang="pt-PT" sz="1200" dirty="0" smtClean="0">
                <a:solidFill>
                  <a:srgbClr val="00B050"/>
                </a:solidFill>
              </a:rPr>
            </a:br>
            <a:r>
              <a:rPr lang="pt-PT" sz="1200" dirty="0" smtClean="0">
                <a:solidFill>
                  <a:srgbClr val="00B050"/>
                </a:solidFill>
              </a:rPr>
              <a:t>Pesquisa na </a:t>
            </a:r>
            <a:br>
              <a:rPr lang="pt-PT" sz="1200" dirty="0" smtClean="0">
                <a:solidFill>
                  <a:srgbClr val="00B050"/>
                </a:solidFill>
              </a:rPr>
            </a:br>
            <a:r>
              <a:rPr lang="pt-PT" sz="1200" dirty="0" smtClean="0">
                <a:solidFill>
                  <a:srgbClr val="00B050"/>
                </a:solidFill>
              </a:rPr>
              <a:t>Área de Cidadania</a:t>
            </a:r>
            <a:endParaRPr lang="pt-PT" sz="1200" dirty="0">
              <a:solidFill>
                <a:srgbClr val="00B050"/>
              </a:solidFill>
            </a:endParaRPr>
          </a:p>
        </p:txBody>
      </p:sp>
      <p:sp>
        <p:nvSpPr>
          <p:cNvPr id="13" name="Chamada com Linha 1 12"/>
          <p:cNvSpPr/>
          <p:nvPr/>
        </p:nvSpPr>
        <p:spPr>
          <a:xfrm>
            <a:off x="539552" y="2348880"/>
            <a:ext cx="1440160" cy="648072"/>
          </a:xfrm>
          <a:prstGeom prst="borderCallout1">
            <a:avLst>
              <a:gd name="adj1" fmla="val 10450"/>
              <a:gd name="adj2" fmla="val 105883"/>
              <a:gd name="adj3" fmla="val -32153"/>
              <a:gd name="adj4" fmla="val 47014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Acesso  à </a:t>
            </a:r>
            <a:br>
              <a:rPr lang="pt-PT" sz="1200" dirty="0" smtClean="0">
                <a:solidFill>
                  <a:srgbClr val="00B050"/>
                </a:solidFill>
              </a:rPr>
            </a:br>
            <a:r>
              <a:rPr lang="pt-PT" sz="1200" dirty="0" smtClean="0">
                <a:solidFill>
                  <a:srgbClr val="00B050"/>
                </a:solidFill>
              </a:rPr>
              <a:t>Área Reservada</a:t>
            </a:r>
            <a:endParaRPr lang="pt-PT" sz="1200" dirty="0">
              <a:solidFill>
                <a:srgbClr val="00B050"/>
              </a:solidFill>
            </a:endParaRPr>
          </a:p>
        </p:txBody>
      </p:sp>
      <p:sp>
        <p:nvSpPr>
          <p:cNvPr id="14" name="Chamada com Linha 1 13"/>
          <p:cNvSpPr/>
          <p:nvPr/>
        </p:nvSpPr>
        <p:spPr>
          <a:xfrm>
            <a:off x="539552" y="5085184"/>
            <a:ext cx="1440160" cy="720080"/>
          </a:xfrm>
          <a:prstGeom prst="borderCallout1">
            <a:avLst>
              <a:gd name="adj1" fmla="val 50123"/>
              <a:gd name="adj2" fmla="val 108124"/>
              <a:gd name="adj3" fmla="val 47374"/>
              <a:gd name="adj4" fmla="val 21299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Acesso  livre ao Manual do Utilizador</a:t>
            </a:r>
            <a:endParaRPr lang="pt-PT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785" t="11682" r="6688" b="5791"/>
          <a:stretch>
            <a:fillRect/>
          </a:stretch>
        </p:blipFill>
        <p:spPr bwMode="auto">
          <a:xfrm>
            <a:off x="2270316" y="1484784"/>
            <a:ext cx="6565586" cy="489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4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Área pública da PCGT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Área de Cidadania (pública)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4" name="Chamada com Linha 1 13"/>
          <p:cNvSpPr/>
          <p:nvPr/>
        </p:nvSpPr>
        <p:spPr>
          <a:xfrm>
            <a:off x="323528" y="2924944"/>
            <a:ext cx="1440160" cy="288032"/>
          </a:xfrm>
          <a:prstGeom prst="borderCallout1">
            <a:avLst>
              <a:gd name="adj1" fmla="val 48629"/>
              <a:gd name="adj2" fmla="val 105136"/>
              <a:gd name="adj3" fmla="val 123559"/>
              <a:gd name="adj4" fmla="val 13002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Geográficos</a:t>
            </a:r>
            <a:endParaRPr lang="pt-PT" sz="1200" dirty="0">
              <a:solidFill>
                <a:srgbClr val="00B050"/>
              </a:solidFill>
            </a:endParaRPr>
          </a:p>
        </p:txBody>
      </p:sp>
      <p:sp>
        <p:nvSpPr>
          <p:cNvPr id="16" name="Chamada com Linha 1 15"/>
          <p:cNvSpPr/>
          <p:nvPr/>
        </p:nvSpPr>
        <p:spPr>
          <a:xfrm>
            <a:off x="323528" y="5373216"/>
            <a:ext cx="1440160" cy="504056"/>
          </a:xfrm>
          <a:prstGeom prst="borderCallout1">
            <a:avLst>
              <a:gd name="adj1" fmla="val 48629"/>
              <a:gd name="adj2" fmla="val 105136"/>
              <a:gd name="adj3" fmla="val 49788"/>
              <a:gd name="adj4" fmla="val 14405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N.º ID do procedimento</a:t>
            </a:r>
            <a:endParaRPr lang="pt-PT" sz="1200" dirty="0">
              <a:solidFill>
                <a:srgbClr val="00B050"/>
              </a:solidFill>
            </a:endParaRPr>
          </a:p>
        </p:txBody>
      </p:sp>
      <p:sp>
        <p:nvSpPr>
          <p:cNvPr id="17" name="Chamada com Linha 1 16"/>
          <p:cNvSpPr/>
          <p:nvPr/>
        </p:nvSpPr>
        <p:spPr>
          <a:xfrm>
            <a:off x="323528" y="2276872"/>
            <a:ext cx="1440160" cy="504056"/>
          </a:xfrm>
          <a:prstGeom prst="borderCallout1">
            <a:avLst>
              <a:gd name="adj1" fmla="val 50270"/>
              <a:gd name="adj2" fmla="val 98491"/>
              <a:gd name="adj3" fmla="val 49320"/>
              <a:gd name="adj4" fmla="val 990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Critérios de </a:t>
            </a:r>
            <a:r>
              <a:rPr lang="pt-PT" sz="1200" dirty="0" smtClean="0">
                <a:solidFill>
                  <a:srgbClr val="00B050"/>
                </a:solidFill>
                <a:hlinkClick r:id="rId5"/>
              </a:rPr>
              <a:t>Pesquisa</a:t>
            </a:r>
            <a:r>
              <a:rPr lang="pt-PT" sz="1200" dirty="0" smtClean="0">
                <a:solidFill>
                  <a:srgbClr val="00B050"/>
                </a:solidFill>
              </a:rPr>
              <a:t>:</a:t>
            </a:r>
            <a:endParaRPr lang="pt-PT" sz="1200" dirty="0">
              <a:solidFill>
                <a:srgbClr val="00B050"/>
              </a:solidFill>
            </a:endParaRPr>
          </a:p>
        </p:txBody>
      </p:sp>
      <p:sp>
        <p:nvSpPr>
          <p:cNvPr id="18" name="Chamada com Linha 1 17"/>
          <p:cNvSpPr/>
          <p:nvPr/>
        </p:nvSpPr>
        <p:spPr>
          <a:xfrm>
            <a:off x="323528" y="3573016"/>
            <a:ext cx="1440160" cy="720080"/>
          </a:xfrm>
          <a:prstGeom prst="borderCallout1">
            <a:avLst>
              <a:gd name="adj1" fmla="val 48629"/>
              <a:gd name="adj2" fmla="val 105136"/>
              <a:gd name="adj3" fmla="val 58999"/>
              <a:gd name="adj4" fmla="val 14036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rgbClr val="00B050"/>
                </a:solidFill>
              </a:rPr>
              <a:t>Uma palavra ou expressão da Designação do IGT (Título)</a:t>
            </a:r>
            <a:endParaRPr lang="pt-PT" sz="1200" dirty="0">
              <a:solidFill>
                <a:srgbClr val="00B05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23528" y="4149080"/>
            <a:ext cx="2016224" cy="1368152"/>
            <a:chOff x="323528" y="4149080"/>
            <a:chExt cx="2016224" cy="1368152"/>
          </a:xfrm>
        </p:grpSpPr>
        <p:sp>
          <p:nvSpPr>
            <p:cNvPr id="13" name="Chamada com Linha 1 12"/>
            <p:cNvSpPr/>
            <p:nvPr/>
          </p:nvSpPr>
          <p:spPr>
            <a:xfrm>
              <a:off x="323528" y="4581128"/>
              <a:ext cx="1440160" cy="360040"/>
            </a:xfrm>
            <a:prstGeom prst="borderCallout1">
              <a:avLst>
                <a:gd name="adj1" fmla="val 48629"/>
                <a:gd name="adj2" fmla="val 105136"/>
                <a:gd name="adj3" fmla="val 63758"/>
                <a:gd name="adj4" fmla="val 118214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dirty="0" smtClean="0">
                  <a:solidFill>
                    <a:srgbClr val="00B050"/>
                  </a:solidFill>
                </a:rPr>
                <a:t>Tipo de IGT</a:t>
              </a:r>
              <a:endParaRPr lang="pt-PT" sz="1200" dirty="0">
                <a:solidFill>
                  <a:srgbClr val="00B050"/>
                </a:solidFill>
              </a:endParaRPr>
            </a:p>
          </p:txBody>
        </p:sp>
        <p:sp>
          <p:nvSpPr>
            <p:cNvPr id="15" name="Chaveta à esquerda 14"/>
            <p:cNvSpPr/>
            <p:nvPr/>
          </p:nvSpPr>
          <p:spPr>
            <a:xfrm>
              <a:off x="2051720" y="4149080"/>
              <a:ext cx="288032" cy="1368152"/>
            </a:xfrm>
            <a:prstGeom prst="leftBrace">
              <a:avLst>
                <a:gd name="adj1" fmla="val 8333"/>
                <a:gd name="adj2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Chaveta à esquerda 19"/>
          <p:cNvSpPr/>
          <p:nvPr/>
        </p:nvSpPr>
        <p:spPr>
          <a:xfrm>
            <a:off x="2195736" y="2780928"/>
            <a:ext cx="216024" cy="1008112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Os perfis dos utilizadores são genericamente dos 3 grupos seguintes:</a:t>
            </a: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	</a:t>
            </a:r>
            <a:r>
              <a:rPr lang="pt-PT" sz="2000" b="1" dirty="0" smtClean="0">
                <a:solidFill>
                  <a:schemeClr val="tx2"/>
                </a:solidFill>
              </a:rPr>
              <a:t>Administrador</a:t>
            </a:r>
            <a:r>
              <a:rPr lang="pt-PT" sz="2000" dirty="0" smtClean="0">
                <a:solidFill>
                  <a:schemeClr val="tx2"/>
                </a:solidFill>
              </a:rPr>
              <a:t> – é responsável por criar utilizadores e nomear/associar utilizadores para cada processo;</a:t>
            </a: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	</a:t>
            </a:r>
            <a:r>
              <a:rPr lang="pt-PT" sz="2000" b="1" dirty="0" smtClean="0">
                <a:solidFill>
                  <a:schemeClr val="tx2"/>
                </a:solidFill>
              </a:rPr>
              <a:t>Gesto</a:t>
            </a:r>
            <a:r>
              <a:rPr lang="pt-PT" sz="2000" dirty="0" smtClean="0">
                <a:solidFill>
                  <a:schemeClr val="tx2"/>
                </a:solidFill>
              </a:rPr>
              <a:t>r – é o maior editor de informação  nos processos que gere, e quem pode determinar a fase em que o processo se encontra;</a:t>
            </a: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	</a:t>
            </a:r>
            <a:r>
              <a:rPr lang="pt-PT" sz="2000" b="1" dirty="0" smtClean="0">
                <a:solidFill>
                  <a:schemeClr val="tx2"/>
                </a:solidFill>
              </a:rPr>
              <a:t>Técnico</a:t>
            </a:r>
            <a:r>
              <a:rPr lang="pt-PT" sz="2000" dirty="0" smtClean="0">
                <a:solidFill>
                  <a:schemeClr val="tx2"/>
                </a:solidFill>
              </a:rPr>
              <a:t> – que, nos processos para os quais esteja nomeado, pode ver/importar a informação introduzida pelo Gestor e, de forma geral, em “resposta” a convocatórias ou a pedidos de parecer, apenas pode adicionar pareceres da respetiva CM/CCDR/Entidade.</a:t>
            </a: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A designação utilizada na PCGT para os grupos de utilizadores  – Administrador, Gestor, Técnico – apenas resulta dos respetivos papéis a desempenhar na PCGT, e não têm qualquer relação com a hierarquia dos mesmos </a:t>
            </a:r>
            <a:r>
              <a:rPr lang="pt-PT" sz="2000" dirty="0" err="1" smtClean="0">
                <a:solidFill>
                  <a:schemeClr val="tx2"/>
                </a:solidFill>
              </a:rPr>
              <a:t>individuos</a:t>
            </a:r>
            <a:r>
              <a:rPr lang="pt-PT" sz="2000" dirty="0" smtClean="0">
                <a:solidFill>
                  <a:schemeClr val="tx2"/>
                </a:solidFill>
              </a:rPr>
              <a:t> nos serviços a que pertencem.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A título informativo em 01-03-2018 estavam credenciados:</a:t>
            </a:r>
          </a:p>
          <a:p>
            <a:pPr lvl="1" algn="l"/>
            <a:r>
              <a:rPr lang="pt-PT" sz="2000" dirty="0" smtClean="0">
                <a:solidFill>
                  <a:schemeClr val="tx2"/>
                </a:solidFill>
              </a:rPr>
              <a:t>79% dos Administradores dos 278 municípios</a:t>
            </a:r>
          </a:p>
          <a:p>
            <a:pPr lvl="1" algn="l"/>
            <a:r>
              <a:rPr lang="pt-PT" sz="2000" dirty="0" smtClean="0">
                <a:solidFill>
                  <a:schemeClr val="tx2"/>
                </a:solidFill>
              </a:rPr>
              <a:t>76% dos Administradores das 221 entidades já identificadas</a:t>
            </a: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Dentro dos Administradores há um especial o Administrador Geral da PCGT</a:t>
            </a: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Ao </a:t>
            </a:r>
            <a:r>
              <a:rPr lang="pt-PT" sz="2000" b="1" dirty="0" smtClean="0">
                <a:solidFill>
                  <a:schemeClr val="tx2"/>
                </a:solidFill>
              </a:rPr>
              <a:t>Administrador Geral da PCGT </a:t>
            </a:r>
            <a:r>
              <a:rPr lang="pt-PT" sz="2000" dirty="0" smtClean="0">
                <a:solidFill>
                  <a:schemeClr val="tx2"/>
                </a:solidFill>
              </a:rPr>
              <a:t>incumbe: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b="1" dirty="0" smtClean="0">
                <a:solidFill>
                  <a:schemeClr val="tx2"/>
                </a:solidFill>
              </a:rPr>
              <a:t>Credenciar</a:t>
            </a:r>
            <a:r>
              <a:rPr lang="pt-PT" sz="2000" dirty="0" smtClean="0">
                <a:solidFill>
                  <a:schemeClr val="tx2"/>
                </a:solidFill>
              </a:rPr>
              <a:t> os restantes Administradores (das CM, das CCDR, e das restantes Entidades);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b="1" dirty="0" smtClean="0">
                <a:solidFill>
                  <a:schemeClr val="tx2"/>
                </a:solidFill>
              </a:rPr>
              <a:t>Dar apoio aos utilizadores da PCGT</a:t>
            </a:r>
            <a:r>
              <a:rPr lang="pt-PT" sz="2000" dirty="0" smtClean="0">
                <a:solidFill>
                  <a:schemeClr val="tx2"/>
                </a:solidFill>
              </a:rPr>
              <a:t>, na sequência de pedidos de apoio recebidos pelos formulários de contacto das </a:t>
            </a:r>
            <a:r>
              <a:rPr lang="pt-PT" sz="2000" b="1" dirty="0" smtClean="0">
                <a:solidFill>
                  <a:schemeClr val="tx2"/>
                </a:solidFill>
              </a:rPr>
              <a:t>Área de Cidadania </a:t>
            </a:r>
            <a:r>
              <a:rPr lang="pt-PT" sz="2000" dirty="0" smtClean="0">
                <a:solidFill>
                  <a:schemeClr val="tx2"/>
                </a:solidFill>
              </a:rPr>
              <a:t>(pública) e da </a:t>
            </a:r>
            <a:r>
              <a:rPr lang="pt-PT" sz="2000" b="1" dirty="0" smtClean="0">
                <a:solidFill>
                  <a:schemeClr val="tx2"/>
                </a:solidFill>
              </a:rPr>
              <a:t>Área Reservada</a:t>
            </a:r>
            <a:r>
              <a:rPr lang="pt-PT" sz="2000" dirty="0" smtClean="0">
                <a:solidFill>
                  <a:schemeClr val="tx2"/>
                </a:solidFill>
              </a:rPr>
              <a:t>, ou recebidos diretamente pelo endereço </a:t>
            </a:r>
            <a:r>
              <a:rPr lang="pt-PT" sz="2000" dirty="0" err="1" smtClean="0">
                <a:solidFill>
                  <a:schemeClr val="tx2"/>
                </a:solidFill>
                <a:hlinkClick r:id="rId3"/>
              </a:rPr>
              <a:t>pcgt.apoio@dgterritorio.gov.pt</a:t>
            </a:r>
            <a:r>
              <a:rPr lang="pt-PT" sz="2000" dirty="0" smtClean="0">
                <a:solidFill>
                  <a:schemeClr val="tx2"/>
                </a:solidFill>
              </a:rPr>
              <a:t>;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Implementar as correções dos erros </a:t>
            </a:r>
            <a:r>
              <a:rPr lang="pt-PT" sz="2000" dirty="0" smtClean="0">
                <a:solidFill>
                  <a:schemeClr val="tx2"/>
                </a:solidFill>
              </a:rPr>
              <a:t>verificados pelos utilizadores;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b="1" dirty="0" smtClean="0">
                <a:solidFill>
                  <a:schemeClr val="tx2"/>
                </a:solidFill>
              </a:rPr>
              <a:t>Implementar as alterações/completamentos </a:t>
            </a:r>
            <a:r>
              <a:rPr lang="pt-PT" sz="2000" dirty="0" smtClean="0">
                <a:solidFill>
                  <a:schemeClr val="tx2"/>
                </a:solidFill>
              </a:rPr>
              <a:t>que os utilizadores considerem necessários.</a:t>
            </a: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4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 - Administrador Geral da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752528"/>
          </a:xfrm>
        </p:spPr>
        <p:txBody>
          <a:bodyPr>
            <a:normAutofit/>
          </a:bodyPr>
          <a:lstStyle/>
          <a:p>
            <a:pPr algn="l"/>
            <a:endParaRPr lang="pt-PT" sz="2000" dirty="0" smtClean="0">
              <a:solidFill>
                <a:schemeClr val="tx2"/>
              </a:solidFill>
            </a:endParaRPr>
          </a:p>
          <a:p>
            <a:pPr algn="l"/>
            <a:r>
              <a:rPr lang="pt-PT" sz="2000" dirty="0" smtClean="0">
                <a:solidFill>
                  <a:schemeClr val="tx2"/>
                </a:solidFill>
              </a:rPr>
              <a:t>As entidade com responsabilidade de elaborar IGT ou representativa dos interesses a ponderar na elaboração dos mesmos têm que estar credenciadas na PCGT, nomeando para o efeito um </a:t>
            </a:r>
            <a:r>
              <a:rPr lang="pt-PT" sz="2000" b="1" dirty="0" smtClean="0">
                <a:solidFill>
                  <a:schemeClr val="tx2"/>
                </a:solidFill>
              </a:rPr>
              <a:t>Administrador</a:t>
            </a:r>
            <a:r>
              <a:rPr lang="pt-PT" sz="2000" dirty="0" smtClean="0">
                <a:solidFill>
                  <a:schemeClr val="tx2"/>
                </a:solidFill>
              </a:rPr>
              <a:t>.</a:t>
            </a:r>
          </a:p>
          <a:p>
            <a:pPr algn="l">
              <a:spcBef>
                <a:spcPts val="1200"/>
              </a:spcBef>
            </a:pPr>
            <a:r>
              <a:rPr lang="pt-PT" sz="2000" dirty="0" smtClean="0">
                <a:solidFill>
                  <a:schemeClr val="tx2"/>
                </a:solidFill>
              </a:rPr>
              <a:t>A cada </a:t>
            </a:r>
            <a:r>
              <a:rPr lang="pt-PT" sz="2000" b="1" dirty="0" smtClean="0">
                <a:solidFill>
                  <a:schemeClr val="tx2"/>
                </a:solidFill>
              </a:rPr>
              <a:t>Administrador</a:t>
            </a: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b="1" dirty="0" smtClean="0">
                <a:solidFill>
                  <a:schemeClr val="tx2"/>
                </a:solidFill>
              </a:rPr>
              <a:t>de CM/CCDR/Entidade</a:t>
            </a:r>
            <a:r>
              <a:rPr lang="pt-PT" sz="2000" dirty="0" smtClean="0">
                <a:solidFill>
                  <a:schemeClr val="tx2"/>
                </a:solidFill>
              </a:rPr>
              <a:t> para a PCGT incumbe: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r>
              <a:rPr lang="pt-PT" sz="2000" dirty="0" smtClean="0">
                <a:solidFill>
                  <a:schemeClr val="tx2"/>
                </a:solidFill>
              </a:rPr>
              <a:t> </a:t>
            </a:r>
            <a:r>
              <a:rPr lang="pt-PT" sz="2000" b="1" dirty="0" smtClean="0">
                <a:solidFill>
                  <a:schemeClr val="tx2"/>
                </a:solidFill>
              </a:rPr>
              <a:t>Criar/credenciar</a:t>
            </a:r>
            <a:r>
              <a:rPr lang="pt-PT" sz="2000" dirty="0" smtClean="0">
                <a:solidFill>
                  <a:schemeClr val="tx2"/>
                </a:solidFill>
              </a:rPr>
              <a:t> os restantes utilizadores da respetiva CM/CCDR/Entidade;</a:t>
            </a:r>
          </a:p>
          <a:p>
            <a:pPr marL="355600" indent="-173038" algn="l"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2"/>
                </a:solidFill>
              </a:rPr>
              <a:t>Nomear/associar</a:t>
            </a:r>
            <a:r>
              <a:rPr lang="pt-PT" sz="2000" dirty="0" smtClean="0">
                <a:solidFill>
                  <a:schemeClr val="tx2"/>
                </a:solidFill>
              </a:rPr>
              <a:t> utilizadores da respetiva CM/CCDR/Entidade para cada processo, no âmbito do qual lhe tenha sido pedida a nomeação de “técnicos” ou do “Gestor de processo”.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endParaRPr lang="pt-PT" sz="2000" dirty="0" smtClean="0">
              <a:solidFill>
                <a:schemeClr val="tx2"/>
              </a:solidFill>
            </a:endParaRPr>
          </a:p>
          <a:p>
            <a:pPr marL="1165225" indent="11113" algn="r"/>
            <a:r>
              <a:rPr lang="pt-PT" sz="1600" dirty="0" smtClean="0">
                <a:solidFill>
                  <a:schemeClr val="tx2"/>
                </a:solidFill>
              </a:rPr>
              <a:t>Nota: Não há possibilidade de credenciar Administradores substitutos nem de atribuir dois endereços eletrónicos à mesma conta de Administrador.</a:t>
            </a:r>
          </a:p>
          <a:p>
            <a:pPr marL="355600" indent="-173038" algn="l">
              <a:buFont typeface="Arial" pitchFamily="34" charset="0"/>
              <a:buChar char="•"/>
              <a:tabLst>
                <a:tab pos="355600" algn="l"/>
              </a:tabLst>
            </a:pPr>
            <a:endParaRPr lang="pt-PT" sz="2000" dirty="0" smtClean="0">
              <a:solidFill>
                <a:schemeClr val="tx2"/>
              </a:solidFill>
            </a:endParaRP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  <a:p>
            <a:pPr algn="l"/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pt-PT" smtClean="0"/>
              <a:t>DGT/DSOT/CLG, 2018-03-08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DEDC-0E4A-4A3E-BCAA-F99186DC9E9D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C:\Users\cgusmao\Documents\CG16\PCGT2016\MANUAL\Banner%20PCGT.png"/>
          <p:cNvPicPr/>
          <p:nvPr/>
        </p:nvPicPr>
        <p:blipFill>
          <a:blip r:embed="rId3" cstate="print"/>
          <a:srcRect t="16667" b="8333"/>
          <a:stretch>
            <a:fillRect/>
          </a:stretch>
        </p:blipFill>
        <p:spPr bwMode="auto">
          <a:xfrm>
            <a:off x="683568" y="260648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9807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tx2"/>
                </a:solidFill>
              </a:rPr>
              <a:t>Utilizadores da PCGT - Administrador de CM/CCDR/Entidade para a PCGT</a:t>
            </a:r>
            <a:endParaRPr lang="pt-PT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2819</Words>
  <Application>Microsoft Office PowerPoint</Application>
  <PresentationFormat>Apresentação no Ecrã (4:3)</PresentationFormat>
  <Paragraphs>576</Paragraphs>
  <Slides>34</Slides>
  <Notes>32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DGT-cgusmao</dc:creator>
  <cp:lastModifiedBy>ccdrc</cp:lastModifiedBy>
  <cp:revision>251</cp:revision>
  <dcterms:created xsi:type="dcterms:W3CDTF">2017-11-28T12:24:34Z</dcterms:created>
  <dcterms:modified xsi:type="dcterms:W3CDTF">2018-03-09T13:33:05Z</dcterms:modified>
</cp:coreProperties>
</file>