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48" r:id="rId2"/>
  </p:sldMasterIdLst>
  <p:notesMasterIdLst>
    <p:notesMasterId r:id="rId53"/>
  </p:notesMasterIdLst>
  <p:handoutMasterIdLst>
    <p:handoutMasterId r:id="rId54"/>
  </p:handoutMasterIdLst>
  <p:sldIdLst>
    <p:sldId id="256" r:id="rId3"/>
    <p:sldId id="499" r:id="rId4"/>
    <p:sldId id="527" r:id="rId5"/>
    <p:sldId id="528" r:id="rId6"/>
    <p:sldId id="529" r:id="rId7"/>
    <p:sldId id="464" r:id="rId8"/>
    <p:sldId id="465" r:id="rId9"/>
    <p:sldId id="478" r:id="rId10"/>
    <p:sldId id="479" r:id="rId11"/>
    <p:sldId id="456" r:id="rId12"/>
    <p:sldId id="480" r:id="rId13"/>
    <p:sldId id="482" r:id="rId14"/>
    <p:sldId id="466" r:id="rId15"/>
    <p:sldId id="457" r:id="rId16"/>
    <p:sldId id="467" r:id="rId17"/>
    <p:sldId id="470" r:id="rId18"/>
    <p:sldId id="471" r:id="rId19"/>
    <p:sldId id="473" r:id="rId20"/>
    <p:sldId id="474" r:id="rId21"/>
    <p:sldId id="475" r:id="rId22"/>
    <p:sldId id="483" r:id="rId23"/>
    <p:sldId id="484" r:id="rId24"/>
    <p:sldId id="485" r:id="rId25"/>
    <p:sldId id="488" r:id="rId26"/>
    <p:sldId id="519" r:id="rId27"/>
    <p:sldId id="517" r:id="rId28"/>
    <p:sldId id="518" r:id="rId29"/>
    <p:sldId id="490" r:id="rId30"/>
    <p:sldId id="493" r:id="rId31"/>
    <p:sldId id="514" r:id="rId32"/>
    <p:sldId id="521" r:id="rId33"/>
    <p:sldId id="522" r:id="rId34"/>
    <p:sldId id="523" r:id="rId35"/>
    <p:sldId id="520" r:id="rId36"/>
    <p:sldId id="502" r:id="rId37"/>
    <p:sldId id="503" r:id="rId38"/>
    <p:sldId id="504" r:id="rId39"/>
    <p:sldId id="506" r:id="rId40"/>
    <p:sldId id="507" r:id="rId41"/>
    <p:sldId id="508" r:id="rId42"/>
    <p:sldId id="509" r:id="rId43"/>
    <p:sldId id="510" r:id="rId44"/>
    <p:sldId id="511" r:id="rId45"/>
    <p:sldId id="524" r:id="rId46"/>
    <p:sldId id="525" r:id="rId47"/>
    <p:sldId id="526" r:id="rId48"/>
    <p:sldId id="512" r:id="rId49"/>
    <p:sldId id="513" r:id="rId50"/>
    <p:sldId id="501" r:id="rId51"/>
    <p:sldId id="516" r:id="rId52"/>
  </p:sldIdLst>
  <p:sldSz cx="9144000" cy="6858000" type="screen4x3"/>
  <p:notesSz cx="6788150" cy="9923463"/>
  <p:defaultTextStyle>
    <a:defPPr>
      <a:defRPr lang="pt-P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CFFFF"/>
    <a:srgbClr val="660066"/>
    <a:srgbClr val="0D3600"/>
    <a:srgbClr val="228E00"/>
    <a:srgbClr val="CEF1FE"/>
    <a:srgbClr val="CCFFCC"/>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7" autoAdjust="0"/>
    <p:restoredTop sz="94646" autoAdjust="0"/>
  </p:normalViewPr>
  <p:slideViewPr>
    <p:cSldViewPr>
      <p:cViewPr>
        <p:scale>
          <a:sx n="50" d="100"/>
          <a:sy n="50" d="100"/>
        </p:scale>
        <p:origin x="-1986"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L&#250;cio\vunsocial\factorescritic.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L&#250;cio\vunsocial\tangi_091001.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PT"/>
  <c:style val="1"/>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825303035784042E-2"/>
          <c:y val="0.17946207634636424"/>
          <c:w val="0.93536740958227649"/>
          <c:h val="0.80252743216258771"/>
        </c:manualLayout>
      </c:layout>
      <c:scatterChart>
        <c:scatterStyle val="lineMarker"/>
        <c:ser>
          <c:idx val="0"/>
          <c:order val="0"/>
          <c:tx>
            <c:strRef>
              <c:f>Folha1!$C$1</c:f>
              <c:strCache>
                <c:ptCount val="1"/>
                <c:pt idx="0">
                  <c:v>FAC2_1</c:v>
                </c:pt>
              </c:strCache>
            </c:strRef>
          </c:tx>
          <c:spPr>
            <a:ln w="28575">
              <a:noFill/>
            </a:ln>
          </c:spPr>
          <c:marker>
            <c:symbol val="circle"/>
            <c:size val="4"/>
            <c:spPr>
              <a:solidFill>
                <a:schemeClr val="tx1"/>
              </a:solidFill>
              <a:ln>
                <a:solidFill>
                  <a:schemeClr val="tx1"/>
                </a:solidFill>
              </a:ln>
            </c:spPr>
          </c:marker>
          <c:xVal>
            <c:numRef>
              <c:f>Folha1!$B$2:$B$279</c:f>
              <c:numCache>
                <c:formatCode>0.00000000000</c:formatCode>
                <c:ptCount val="278"/>
                <c:pt idx="0">
                  <c:v>0.42837667279900543</c:v>
                </c:pt>
                <c:pt idx="1">
                  <c:v>-0.54746560970699587</c:v>
                </c:pt>
                <c:pt idx="2">
                  <c:v>-0.16372286839399999</c:v>
                </c:pt>
                <c:pt idx="3">
                  <c:v>1.3183189765200107</c:v>
                </c:pt>
                <c:pt idx="4">
                  <c:v>0.19672046550300074</c:v>
                </c:pt>
                <c:pt idx="5">
                  <c:v>-0.42495097098700413</c:v>
                </c:pt>
                <c:pt idx="6">
                  <c:v>0.33396156710600367</c:v>
                </c:pt>
                <c:pt idx="7">
                  <c:v>0.15087049247700149</c:v>
                </c:pt>
                <c:pt idx="8">
                  <c:v>1.262661231339991</c:v>
                </c:pt>
                <c:pt idx="9">
                  <c:v>0.32127466318900549</c:v>
                </c:pt>
                <c:pt idx="10">
                  <c:v>1.31829067462</c:v>
                </c:pt>
                <c:pt idx="11">
                  <c:v>5.7690125512500003E-2</c:v>
                </c:pt>
                <c:pt idx="12">
                  <c:v>0.52245612697799448</c:v>
                </c:pt>
                <c:pt idx="13">
                  <c:v>-0.11782595592100094</c:v>
                </c:pt>
                <c:pt idx="14">
                  <c:v>-7.4406819300100402E-2</c:v>
                </c:pt>
                <c:pt idx="15">
                  <c:v>-0.2864491910340024</c:v>
                </c:pt>
                <c:pt idx="16">
                  <c:v>0.481931028782</c:v>
                </c:pt>
                <c:pt idx="17">
                  <c:v>-1.240076680379991</c:v>
                </c:pt>
                <c:pt idx="18">
                  <c:v>0.16176836978300108</c:v>
                </c:pt>
                <c:pt idx="19">
                  <c:v>0.58066179433500065</c:v>
                </c:pt>
                <c:pt idx="20">
                  <c:v>-2.4338771170900001E-2</c:v>
                </c:pt>
                <c:pt idx="21">
                  <c:v>0.81133543098799998</c:v>
                </c:pt>
                <c:pt idx="22">
                  <c:v>-0.16768911253800056</c:v>
                </c:pt>
                <c:pt idx="23">
                  <c:v>0.12665427283700001</c:v>
                </c:pt>
                <c:pt idx="24">
                  <c:v>-1.2277066472399794</c:v>
                </c:pt>
                <c:pt idx="25">
                  <c:v>0.33129035798800038</c:v>
                </c:pt>
                <c:pt idx="26">
                  <c:v>-0.79644059221500063</c:v>
                </c:pt>
                <c:pt idx="27">
                  <c:v>-0.41908673582500366</c:v>
                </c:pt>
                <c:pt idx="28">
                  <c:v>1.5039149360499926</c:v>
                </c:pt>
                <c:pt idx="29">
                  <c:v>-0.55675745857100412</c:v>
                </c:pt>
                <c:pt idx="30">
                  <c:v>-0.65953144018400411</c:v>
                </c:pt>
                <c:pt idx="31">
                  <c:v>0.18238574838900001</c:v>
                </c:pt>
                <c:pt idx="32">
                  <c:v>0.99165347527900005</c:v>
                </c:pt>
                <c:pt idx="33">
                  <c:v>-1.2123424491000001</c:v>
                </c:pt>
                <c:pt idx="34">
                  <c:v>1.33799016315</c:v>
                </c:pt>
                <c:pt idx="35">
                  <c:v>4.0943956296299946E-2</c:v>
                </c:pt>
                <c:pt idx="36">
                  <c:v>-0.54605419311199999</c:v>
                </c:pt>
                <c:pt idx="37">
                  <c:v>0.12107607472300086</c:v>
                </c:pt>
                <c:pt idx="38">
                  <c:v>0.83994707266900837</c:v>
                </c:pt>
                <c:pt idx="39">
                  <c:v>0.24868768685300024</c:v>
                </c:pt>
                <c:pt idx="40">
                  <c:v>1.40095586734</c:v>
                </c:pt>
                <c:pt idx="41">
                  <c:v>2.4026517155999998</c:v>
                </c:pt>
                <c:pt idx="42">
                  <c:v>-1.1079208990399894</c:v>
                </c:pt>
                <c:pt idx="43">
                  <c:v>-0.51804513554500065</c:v>
                </c:pt>
                <c:pt idx="44">
                  <c:v>0.94851243878799518</c:v>
                </c:pt>
                <c:pt idx="45">
                  <c:v>-0.74557949432200366</c:v>
                </c:pt>
                <c:pt idx="46">
                  <c:v>-0.13822294397400001</c:v>
                </c:pt>
                <c:pt idx="47">
                  <c:v>0.75073688639000469</c:v>
                </c:pt>
                <c:pt idx="48">
                  <c:v>7.6405745675399747E-2</c:v>
                </c:pt>
                <c:pt idx="49">
                  <c:v>0.94386038813899997</c:v>
                </c:pt>
                <c:pt idx="50">
                  <c:v>0.18616967069900001</c:v>
                </c:pt>
                <c:pt idx="51">
                  <c:v>-0.69777061602801105</c:v>
                </c:pt>
                <c:pt idx="52">
                  <c:v>0.35268722248099993</c:v>
                </c:pt>
                <c:pt idx="53">
                  <c:v>0.42316279267600032</c:v>
                </c:pt>
                <c:pt idx="54">
                  <c:v>-0.29690794644899993</c:v>
                </c:pt>
                <c:pt idx="55">
                  <c:v>-0.50812041486500004</c:v>
                </c:pt>
                <c:pt idx="56">
                  <c:v>-0.92125001538400064</c:v>
                </c:pt>
                <c:pt idx="57">
                  <c:v>-1.1321563710500082</c:v>
                </c:pt>
                <c:pt idx="58">
                  <c:v>-0.53479547297800811</c:v>
                </c:pt>
                <c:pt idx="59">
                  <c:v>-0.29398740175800275</c:v>
                </c:pt>
                <c:pt idx="60">
                  <c:v>-1.4398380961499835</c:v>
                </c:pt>
                <c:pt idx="61">
                  <c:v>-1.2528263746699917</c:v>
                </c:pt>
                <c:pt idx="62">
                  <c:v>-3.8338597471300216E-2</c:v>
                </c:pt>
                <c:pt idx="63">
                  <c:v>-0.25697070680300038</c:v>
                </c:pt>
                <c:pt idx="64">
                  <c:v>-0.77203046001199949</c:v>
                </c:pt>
                <c:pt idx="65">
                  <c:v>1.1330567907</c:v>
                </c:pt>
                <c:pt idx="66">
                  <c:v>-7.5174376507100002E-2</c:v>
                </c:pt>
                <c:pt idx="67">
                  <c:v>0.97407883258600636</c:v>
                </c:pt>
                <c:pt idx="68">
                  <c:v>0.28692218691700366</c:v>
                </c:pt>
                <c:pt idx="69">
                  <c:v>-1.1796951647500091</c:v>
                </c:pt>
                <c:pt idx="70">
                  <c:v>1.291649875289991</c:v>
                </c:pt>
                <c:pt idx="71">
                  <c:v>2.5575850656000182E-2</c:v>
                </c:pt>
                <c:pt idx="72">
                  <c:v>-0.65966129355200664</c:v>
                </c:pt>
                <c:pt idx="73">
                  <c:v>0.14060963003400001</c:v>
                </c:pt>
                <c:pt idx="74">
                  <c:v>1.1640754922700001</c:v>
                </c:pt>
                <c:pt idx="75">
                  <c:v>0.2606555572</c:v>
                </c:pt>
                <c:pt idx="76">
                  <c:v>2.21617738027</c:v>
                </c:pt>
                <c:pt idx="77">
                  <c:v>1.0693546843699917</c:v>
                </c:pt>
                <c:pt idx="78">
                  <c:v>2.0341580610599999</c:v>
                </c:pt>
                <c:pt idx="79">
                  <c:v>0.91131201471499956</c:v>
                </c:pt>
                <c:pt idx="80">
                  <c:v>0.82336848687599951</c:v>
                </c:pt>
                <c:pt idx="81">
                  <c:v>0.260205125885</c:v>
                </c:pt>
                <c:pt idx="82">
                  <c:v>-0.86125886436300481</c:v>
                </c:pt>
                <c:pt idx="83">
                  <c:v>-0.17127906537900001</c:v>
                </c:pt>
                <c:pt idx="84">
                  <c:v>-0.40958295887700247</c:v>
                </c:pt>
                <c:pt idx="85">
                  <c:v>-0.12851200820100001</c:v>
                </c:pt>
                <c:pt idx="86">
                  <c:v>-0.51028453788699957</c:v>
                </c:pt>
                <c:pt idx="87">
                  <c:v>-1.11956646359</c:v>
                </c:pt>
                <c:pt idx="88">
                  <c:v>1.0448584167199999</c:v>
                </c:pt>
                <c:pt idx="89">
                  <c:v>-0.75556584031400065</c:v>
                </c:pt>
                <c:pt idx="90">
                  <c:v>-6.6559497747200403E-3</c:v>
                </c:pt>
                <c:pt idx="91">
                  <c:v>0.68938048054300294</c:v>
                </c:pt>
                <c:pt idx="92">
                  <c:v>-8.8270944934500065E-2</c:v>
                </c:pt>
                <c:pt idx="93">
                  <c:v>0.67068956393600065</c:v>
                </c:pt>
                <c:pt idx="94">
                  <c:v>-1.428203740289991</c:v>
                </c:pt>
                <c:pt idx="95">
                  <c:v>0.29266420079599997</c:v>
                </c:pt>
                <c:pt idx="96">
                  <c:v>-0.7772108897419967</c:v>
                </c:pt>
                <c:pt idx="97">
                  <c:v>-0.89649346896699822</c:v>
                </c:pt>
                <c:pt idx="98">
                  <c:v>-5.3431517557400124E-2</c:v>
                </c:pt>
                <c:pt idx="99">
                  <c:v>0.21979637329800097</c:v>
                </c:pt>
                <c:pt idx="100">
                  <c:v>0.97718865137600053</c:v>
                </c:pt>
                <c:pt idx="101">
                  <c:v>-1.2833078892700001</c:v>
                </c:pt>
                <c:pt idx="102">
                  <c:v>0.1182513727010007</c:v>
                </c:pt>
                <c:pt idx="103">
                  <c:v>0.17041416559000186</c:v>
                </c:pt>
                <c:pt idx="104">
                  <c:v>0.79171046651000065</c:v>
                </c:pt>
                <c:pt idx="105">
                  <c:v>-0.81535690355000001</c:v>
                </c:pt>
                <c:pt idx="106">
                  <c:v>1.6049696484599876</c:v>
                </c:pt>
                <c:pt idx="107">
                  <c:v>0.65257629839900366</c:v>
                </c:pt>
                <c:pt idx="108">
                  <c:v>-1.0256849873699894</c:v>
                </c:pt>
                <c:pt idx="109">
                  <c:v>-1.037862043079991</c:v>
                </c:pt>
                <c:pt idx="110">
                  <c:v>-0.9360121834239995</c:v>
                </c:pt>
                <c:pt idx="111">
                  <c:v>0.92156344489099518</c:v>
                </c:pt>
                <c:pt idx="112">
                  <c:v>0.32208110166900367</c:v>
                </c:pt>
                <c:pt idx="113">
                  <c:v>-1.8036590889199926</c:v>
                </c:pt>
                <c:pt idx="114">
                  <c:v>-0.13398758008100109</c:v>
                </c:pt>
                <c:pt idx="115">
                  <c:v>-0.15765139331600109</c:v>
                </c:pt>
                <c:pt idx="116">
                  <c:v>0.62502471604000664</c:v>
                </c:pt>
                <c:pt idx="117">
                  <c:v>1.5501545659700082</c:v>
                </c:pt>
                <c:pt idx="118">
                  <c:v>0.26056830154600008</c:v>
                </c:pt>
                <c:pt idx="119">
                  <c:v>-1.7684642896699938</c:v>
                </c:pt>
                <c:pt idx="120">
                  <c:v>-0.62280960868300905</c:v>
                </c:pt>
                <c:pt idx="121">
                  <c:v>0.3638238833730047</c:v>
                </c:pt>
                <c:pt idx="122">
                  <c:v>1.38507285017</c:v>
                </c:pt>
                <c:pt idx="123">
                  <c:v>-1.2647654591399926</c:v>
                </c:pt>
                <c:pt idx="124">
                  <c:v>0.86623923360000699</c:v>
                </c:pt>
                <c:pt idx="125">
                  <c:v>-0.18602886289600129</c:v>
                </c:pt>
                <c:pt idx="126">
                  <c:v>-1.6103510760699999</c:v>
                </c:pt>
                <c:pt idx="127">
                  <c:v>1.107593878089991</c:v>
                </c:pt>
                <c:pt idx="128">
                  <c:v>-0.34187440912200501</c:v>
                </c:pt>
                <c:pt idx="129">
                  <c:v>2.1456044968299999</c:v>
                </c:pt>
                <c:pt idx="130">
                  <c:v>-1.3873411211700073</c:v>
                </c:pt>
                <c:pt idx="131">
                  <c:v>0.97726052875599478</c:v>
                </c:pt>
                <c:pt idx="132">
                  <c:v>-0.80403577258100412</c:v>
                </c:pt>
                <c:pt idx="133">
                  <c:v>0.43469896859100032</c:v>
                </c:pt>
                <c:pt idx="134">
                  <c:v>0.64778811146000481</c:v>
                </c:pt>
                <c:pt idx="135">
                  <c:v>0.60620331590599996</c:v>
                </c:pt>
                <c:pt idx="136">
                  <c:v>0.21771517666300041</c:v>
                </c:pt>
                <c:pt idx="137">
                  <c:v>-0.24078651791299999</c:v>
                </c:pt>
                <c:pt idx="138">
                  <c:v>0.87267469880600412</c:v>
                </c:pt>
                <c:pt idx="139">
                  <c:v>0.93190243564000064</c:v>
                </c:pt>
                <c:pt idx="140">
                  <c:v>0.94921977390099999</c:v>
                </c:pt>
                <c:pt idx="141">
                  <c:v>0.52055385789800002</c:v>
                </c:pt>
                <c:pt idx="142">
                  <c:v>-1.3181075762000107</c:v>
                </c:pt>
                <c:pt idx="143">
                  <c:v>-1.3702456311900082</c:v>
                </c:pt>
                <c:pt idx="144">
                  <c:v>0.39748519772400503</c:v>
                </c:pt>
                <c:pt idx="145">
                  <c:v>0.43521368359600032</c:v>
                </c:pt>
                <c:pt idx="146">
                  <c:v>0.146385507779</c:v>
                </c:pt>
                <c:pt idx="147">
                  <c:v>0.15748097180200149</c:v>
                </c:pt>
                <c:pt idx="148">
                  <c:v>-4.0053938265199977E-2</c:v>
                </c:pt>
                <c:pt idx="149">
                  <c:v>-1.3154938978799853</c:v>
                </c:pt>
                <c:pt idx="150">
                  <c:v>-1.1469909861100001</c:v>
                </c:pt>
                <c:pt idx="151">
                  <c:v>-0.51480190595599951</c:v>
                </c:pt>
                <c:pt idx="152">
                  <c:v>0.45423612252999979</c:v>
                </c:pt>
                <c:pt idx="153">
                  <c:v>0.25669197839300001</c:v>
                </c:pt>
                <c:pt idx="154">
                  <c:v>1.1100629499100108</c:v>
                </c:pt>
                <c:pt idx="155">
                  <c:v>-0.18133211938800001</c:v>
                </c:pt>
                <c:pt idx="156">
                  <c:v>0.86175355333600412</c:v>
                </c:pt>
                <c:pt idx="157">
                  <c:v>-0.58624431152000211</c:v>
                </c:pt>
                <c:pt idx="158">
                  <c:v>-1.6751578984900073</c:v>
                </c:pt>
                <c:pt idx="159">
                  <c:v>-0.75139815615700412</c:v>
                </c:pt>
                <c:pt idx="160">
                  <c:v>0.65837044811000411</c:v>
                </c:pt>
                <c:pt idx="161">
                  <c:v>-0.33312314281000038</c:v>
                </c:pt>
                <c:pt idx="162">
                  <c:v>0.80033151390699997</c:v>
                </c:pt>
                <c:pt idx="163">
                  <c:v>0.74320830041700003</c:v>
                </c:pt>
                <c:pt idx="164">
                  <c:v>-5.3515463475899958E-2</c:v>
                </c:pt>
                <c:pt idx="165">
                  <c:v>-0.59266365205100235</c:v>
                </c:pt>
                <c:pt idx="166">
                  <c:v>-0.38612623583700412</c:v>
                </c:pt>
                <c:pt idx="167">
                  <c:v>-1.1290641759</c:v>
                </c:pt>
                <c:pt idx="168">
                  <c:v>-1.0019080988299871</c:v>
                </c:pt>
                <c:pt idx="169">
                  <c:v>-1.0954585606200089</c:v>
                </c:pt>
                <c:pt idx="170">
                  <c:v>0.26265870772099997</c:v>
                </c:pt>
                <c:pt idx="171">
                  <c:v>-0.34850956754000312</c:v>
                </c:pt>
                <c:pt idx="172">
                  <c:v>0.74493771010600063</c:v>
                </c:pt>
                <c:pt idx="173">
                  <c:v>-0.23032281363899987</c:v>
                </c:pt>
                <c:pt idx="174">
                  <c:v>-0.69716073902300235</c:v>
                </c:pt>
                <c:pt idx="175">
                  <c:v>-1.225000249309991</c:v>
                </c:pt>
                <c:pt idx="176">
                  <c:v>1.2918015577199853</c:v>
                </c:pt>
                <c:pt idx="177">
                  <c:v>-0.26409138359399975</c:v>
                </c:pt>
                <c:pt idx="178">
                  <c:v>-0.30261370718300207</c:v>
                </c:pt>
                <c:pt idx="179">
                  <c:v>0.26583229937400327</c:v>
                </c:pt>
                <c:pt idx="180">
                  <c:v>1.0054267180899834</c:v>
                </c:pt>
                <c:pt idx="181">
                  <c:v>-2.42342500568</c:v>
                </c:pt>
                <c:pt idx="182">
                  <c:v>-0.31453806513000326</c:v>
                </c:pt>
                <c:pt idx="183">
                  <c:v>0.56137646510199957</c:v>
                </c:pt>
                <c:pt idx="184">
                  <c:v>-1.7153870077800129E-2</c:v>
                </c:pt>
                <c:pt idx="185">
                  <c:v>-1.7432135850000001</c:v>
                </c:pt>
                <c:pt idx="186">
                  <c:v>4.0492774353900682E-2</c:v>
                </c:pt>
                <c:pt idx="187">
                  <c:v>1.1416935158799917</c:v>
                </c:pt>
                <c:pt idx="188">
                  <c:v>0.64223469802400412</c:v>
                </c:pt>
                <c:pt idx="189">
                  <c:v>-1.9772716184699877</c:v>
                </c:pt>
                <c:pt idx="190">
                  <c:v>-0.66934870045100481</c:v>
                </c:pt>
                <c:pt idx="191">
                  <c:v>0.27471537280199976</c:v>
                </c:pt>
                <c:pt idx="192">
                  <c:v>1.1759299515599917</c:v>
                </c:pt>
                <c:pt idx="193">
                  <c:v>-2.0664425322199977</c:v>
                </c:pt>
                <c:pt idx="194">
                  <c:v>-0.70849569592499995</c:v>
                </c:pt>
                <c:pt idx="195">
                  <c:v>-0.81571396603699997</c:v>
                </c:pt>
                <c:pt idx="196">
                  <c:v>-0.25955830520099998</c:v>
                </c:pt>
                <c:pt idx="197">
                  <c:v>2.3188002893699977</c:v>
                </c:pt>
                <c:pt idx="198">
                  <c:v>-0.53886055916699949</c:v>
                </c:pt>
                <c:pt idx="199">
                  <c:v>-0.93655449696000004</c:v>
                </c:pt>
                <c:pt idx="200">
                  <c:v>-0.34165630788300277</c:v>
                </c:pt>
                <c:pt idx="201">
                  <c:v>-0.39996241740200378</c:v>
                </c:pt>
                <c:pt idx="202">
                  <c:v>-0.26092891309000338</c:v>
                </c:pt>
                <c:pt idx="203">
                  <c:v>-0.42917934937600088</c:v>
                </c:pt>
                <c:pt idx="204">
                  <c:v>-2.1324501561099987</c:v>
                </c:pt>
                <c:pt idx="205">
                  <c:v>1.619248247699991</c:v>
                </c:pt>
                <c:pt idx="206">
                  <c:v>-0.54858434011399959</c:v>
                </c:pt>
                <c:pt idx="207">
                  <c:v>0.37576011792500252</c:v>
                </c:pt>
                <c:pt idx="208">
                  <c:v>-1.4098066535799811</c:v>
                </c:pt>
                <c:pt idx="209">
                  <c:v>2.3631785709500002</c:v>
                </c:pt>
                <c:pt idx="210">
                  <c:v>0.58612898590199658</c:v>
                </c:pt>
                <c:pt idx="211">
                  <c:v>-1.24995019431</c:v>
                </c:pt>
                <c:pt idx="212">
                  <c:v>-1.439811162389991</c:v>
                </c:pt>
                <c:pt idx="213">
                  <c:v>-0.22143035602100145</c:v>
                </c:pt>
                <c:pt idx="214">
                  <c:v>0.48810570669499997</c:v>
                </c:pt>
                <c:pt idx="215">
                  <c:v>-1.1365584252100092</c:v>
                </c:pt>
                <c:pt idx="216">
                  <c:v>-1.6499500356000001</c:v>
                </c:pt>
                <c:pt idx="217">
                  <c:v>-0.94901043109000005</c:v>
                </c:pt>
                <c:pt idx="218">
                  <c:v>2.0015020474400012</c:v>
                </c:pt>
                <c:pt idx="219">
                  <c:v>0.98669004207400413</c:v>
                </c:pt>
                <c:pt idx="220">
                  <c:v>0.58350975713099962</c:v>
                </c:pt>
                <c:pt idx="221">
                  <c:v>-2.4546266142499977</c:v>
                </c:pt>
                <c:pt idx="222">
                  <c:v>-2.2999188100499999</c:v>
                </c:pt>
                <c:pt idx="223">
                  <c:v>-1.4174069373799876</c:v>
                </c:pt>
                <c:pt idx="224">
                  <c:v>0.446022105188003</c:v>
                </c:pt>
                <c:pt idx="225">
                  <c:v>0.36905269885000286</c:v>
                </c:pt>
                <c:pt idx="226">
                  <c:v>0.48114968108700212</c:v>
                </c:pt>
                <c:pt idx="227">
                  <c:v>-0.79019548885699997</c:v>
                </c:pt>
                <c:pt idx="228">
                  <c:v>-1.3307898849799999</c:v>
                </c:pt>
                <c:pt idx="229">
                  <c:v>-1.3124161035799999</c:v>
                </c:pt>
                <c:pt idx="230">
                  <c:v>-1.6411757418399999</c:v>
                </c:pt>
                <c:pt idx="231">
                  <c:v>0.77751792853299695</c:v>
                </c:pt>
                <c:pt idx="232">
                  <c:v>-9.3789788980200045E-2</c:v>
                </c:pt>
                <c:pt idx="233">
                  <c:v>-1.3988980570399894</c:v>
                </c:pt>
                <c:pt idx="234">
                  <c:v>0.26829091044099979</c:v>
                </c:pt>
                <c:pt idx="235">
                  <c:v>-1.10207190713</c:v>
                </c:pt>
                <c:pt idx="236">
                  <c:v>-0.24895234075500186</c:v>
                </c:pt>
                <c:pt idx="237">
                  <c:v>0.87480665393700063</c:v>
                </c:pt>
                <c:pt idx="238">
                  <c:v>-0.27979974543199759</c:v>
                </c:pt>
                <c:pt idx="239">
                  <c:v>0.50227070069999991</c:v>
                </c:pt>
                <c:pt idx="240">
                  <c:v>0.32015466533000458</c:v>
                </c:pt>
                <c:pt idx="241">
                  <c:v>0.36545951610299998</c:v>
                </c:pt>
                <c:pt idx="242">
                  <c:v>0.23029365538300001</c:v>
                </c:pt>
                <c:pt idx="243">
                  <c:v>0.22428224810000114</c:v>
                </c:pt>
                <c:pt idx="244">
                  <c:v>1.2601637703899926</c:v>
                </c:pt>
                <c:pt idx="245">
                  <c:v>0.12487124916400009</c:v>
                </c:pt>
                <c:pt idx="246">
                  <c:v>1.5484056510499926</c:v>
                </c:pt>
                <c:pt idx="247">
                  <c:v>-0.75043514891199958</c:v>
                </c:pt>
                <c:pt idx="248">
                  <c:v>-2.4105172237499999</c:v>
                </c:pt>
                <c:pt idx="249">
                  <c:v>-2.2142418729400002</c:v>
                </c:pt>
                <c:pt idx="250">
                  <c:v>-0.7732516221150052</c:v>
                </c:pt>
                <c:pt idx="251">
                  <c:v>1.63771934119</c:v>
                </c:pt>
                <c:pt idx="252">
                  <c:v>7.736297327500069E-2</c:v>
                </c:pt>
                <c:pt idx="253">
                  <c:v>-1.7543601110300044</c:v>
                </c:pt>
                <c:pt idx="254">
                  <c:v>-0.18798380601200132</c:v>
                </c:pt>
                <c:pt idx="255">
                  <c:v>-1.3820965631600073</c:v>
                </c:pt>
                <c:pt idx="256">
                  <c:v>-0.32057364066799998</c:v>
                </c:pt>
                <c:pt idx="257">
                  <c:v>1.2162825216200144</c:v>
                </c:pt>
                <c:pt idx="258">
                  <c:v>1.56456422956</c:v>
                </c:pt>
                <c:pt idx="259">
                  <c:v>1.01652091694</c:v>
                </c:pt>
                <c:pt idx="260">
                  <c:v>1.2438979499999998</c:v>
                </c:pt>
                <c:pt idx="261">
                  <c:v>1.1720351638100144</c:v>
                </c:pt>
                <c:pt idx="262">
                  <c:v>1.2750896229799926</c:v>
                </c:pt>
                <c:pt idx="263">
                  <c:v>-2.4804425391499967</c:v>
                </c:pt>
                <c:pt idx="264">
                  <c:v>1.4767331453499919</c:v>
                </c:pt>
                <c:pt idx="265">
                  <c:v>1.7017395144999938</c:v>
                </c:pt>
                <c:pt idx="266">
                  <c:v>1.3442741237900082</c:v>
                </c:pt>
                <c:pt idx="267">
                  <c:v>1.60630339915</c:v>
                </c:pt>
                <c:pt idx="268">
                  <c:v>0.63750236913999958</c:v>
                </c:pt>
                <c:pt idx="269">
                  <c:v>0.99867637888399996</c:v>
                </c:pt>
                <c:pt idx="270">
                  <c:v>0.7710623815369958</c:v>
                </c:pt>
                <c:pt idx="271">
                  <c:v>1.440880390779991</c:v>
                </c:pt>
                <c:pt idx="272">
                  <c:v>1.59508927081</c:v>
                </c:pt>
                <c:pt idx="273">
                  <c:v>0.70681045681200005</c:v>
                </c:pt>
                <c:pt idx="274">
                  <c:v>1.00166587952</c:v>
                </c:pt>
                <c:pt idx="275">
                  <c:v>0.50342014758199949</c:v>
                </c:pt>
                <c:pt idx="276">
                  <c:v>0.28532436332500549</c:v>
                </c:pt>
                <c:pt idx="277">
                  <c:v>-0.99877076254800412</c:v>
                </c:pt>
              </c:numCache>
            </c:numRef>
          </c:xVal>
          <c:yVal>
            <c:numRef>
              <c:f>Folha1!$C$2:$C$279</c:f>
              <c:numCache>
                <c:formatCode>0.00000000000</c:formatCode>
                <c:ptCount val="278"/>
                <c:pt idx="0">
                  <c:v>-1.9181316238699957</c:v>
                </c:pt>
                <c:pt idx="1">
                  <c:v>-1.341360681389991</c:v>
                </c:pt>
                <c:pt idx="2">
                  <c:v>-1.011604176169991</c:v>
                </c:pt>
                <c:pt idx="3">
                  <c:v>-1.00905178425</c:v>
                </c:pt>
                <c:pt idx="4">
                  <c:v>-0.99243618184099025</c:v>
                </c:pt>
                <c:pt idx="5">
                  <c:v>-0.97101673241300224</c:v>
                </c:pt>
                <c:pt idx="6">
                  <c:v>-0.96419970945000366</c:v>
                </c:pt>
                <c:pt idx="7">
                  <c:v>-0.93171912517</c:v>
                </c:pt>
                <c:pt idx="8">
                  <c:v>-0.90883815133099999</c:v>
                </c:pt>
                <c:pt idx="9">
                  <c:v>-0.89366409225200294</c:v>
                </c:pt>
                <c:pt idx="10">
                  <c:v>-0.88368108735300532</c:v>
                </c:pt>
                <c:pt idx="11">
                  <c:v>-0.85982511504600412</c:v>
                </c:pt>
                <c:pt idx="12">
                  <c:v>-0.84373748551500005</c:v>
                </c:pt>
                <c:pt idx="13">
                  <c:v>-0.84053117141800004</c:v>
                </c:pt>
                <c:pt idx="14">
                  <c:v>-0.83897655274299998</c:v>
                </c:pt>
                <c:pt idx="15">
                  <c:v>-0.83743473801900004</c:v>
                </c:pt>
                <c:pt idx="16">
                  <c:v>-0.83036727523800002</c:v>
                </c:pt>
                <c:pt idx="17">
                  <c:v>-0.82660227006000064</c:v>
                </c:pt>
                <c:pt idx="18">
                  <c:v>-0.78601299345699949</c:v>
                </c:pt>
                <c:pt idx="19">
                  <c:v>-0.77623070751600054</c:v>
                </c:pt>
                <c:pt idx="20">
                  <c:v>-0.75785487201300883</c:v>
                </c:pt>
                <c:pt idx="21">
                  <c:v>-0.74828534787599998</c:v>
                </c:pt>
                <c:pt idx="22">
                  <c:v>-0.73760177135600469</c:v>
                </c:pt>
                <c:pt idx="23">
                  <c:v>-0.73295442373599995</c:v>
                </c:pt>
                <c:pt idx="24">
                  <c:v>-0.71992332467900366</c:v>
                </c:pt>
                <c:pt idx="25">
                  <c:v>-0.71342660156299997</c:v>
                </c:pt>
                <c:pt idx="26">
                  <c:v>-0.71057794040400002</c:v>
                </c:pt>
                <c:pt idx="27">
                  <c:v>-0.7078063908759995</c:v>
                </c:pt>
                <c:pt idx="28">
                  <c:v>-0.70065376844000005</c:v>
                </c:pt>
                <c:pt idx="29">
                  <c:v>-0.68645940591199961</c:v>
                </c:pt>
                <c:pt idx="30">
                  <c:v>-0.67576507350900883</c:v>
                </c:pt>
                <c:pt idx="31">
                  <c:v>-0.66535919139800481</c:v>
                </c:pt>
                <c:pt idx="32">
                  <c:v>-0.65830485532900562</c:v>
                </c:pt>
                <c:pt idx="33">
                  <c:v>-0.64650220594499996</c:v>
                </c:pt>
                <c:pt idx="34">
                  <c:v>-0.64427403728500676</c:v>
                </c:pt>
                <c:pt idx="35">
                  <c:v>-0.63460090589400064</c:v>
                </c:pt>
                <c:pt idx="36">
                  <c:v>-0.63226233264400411</c:v>
                </c:pt>
                <c:pt idx="37">
                  <c:v>-0.63090952991299998</c:v>
                </c:pt>
                <c:pt idx="38">
                  <c:v>-0.62260901861901086</c:v>
                </c:pt>
                <c:pt idx="39">
                  <c:v>-0.62079260970900063</c:v>
                </c:pt>
                <c:pt idx="40">
                  <c:v>-0.61547635938300005</c:v>
                </c:pt>
                <c:pt idx="41">
                  <c:v>-0.60686891395300424</c:v>
                </c:pt>
                <c:pt idx="42">
                  <c:v>-0.60434312235500065</c:v>
                </c:pt>
                <c:pt idx="43">
                  <c:v>-0.58978235061299822</c:v>
                </c:pt>
                <c:pt idx="44">
                  <c:v>-0.58710376185099455</c:v>
                </c:pt>
                <c:pt idx="45">
                  <c:v>-0.5808847083159997</c:v>
                </c:pt>
                <c:pt idx="46">
                  <c:v>-0.57908159552500005</c:v>
                </c:pt>
                <c:pt idx="47">
                  <c:v>-0.57129106646200412</c:v>
                </c:pt>
                <c:pt idx="48">
                  <c:v>-0.55468038188199587</c:v>
                </c:pt>
                <c:pt idx="49">
                  <c:v>-0.55075088255400551</c:v>
                </c:pt>
                <c:pt idx="50">
                  <c:v>-0.5487936777180048</c:v>
                </c:pt>
                <c:pt idx="51">
                  <c:v>-0.54418939803999999</c:v>
                </c:pt>
                <c:pt idx="52">
                  <c:v>-0.54338785002800005</c:v>
                </c:pt>
                <c:pt idx="53">
                  <c:v>-0.53846634475299071</c:v>
                </c:pt>
                <c:pt idx="54">
                  <c:v>-0.53578970438900064</c:v>
                </c:pt>
                <c:pt idx="55">
                  <c:v>-0.52866554609700001</c:v>
                </c:pt>
                <c:pt idx="56">
                  <c:v>-0.52787887818500412</c:v>
                </c:pt>
                <c:pt idx="57">
                  <c:v>-0.52686191056800469</c:v>
                </c:pt>
                <c:pt idx="58">
                  <c:v>-0.52628365153800005</c:v>
                </c:pt>
                <c:pt idx="59">
                  <c:v>-0.50401687986399957</c:v>
                </c:pt>
                <c:pt idx="60">
                  <c:v>-0.49873948415899999</c:v>
                </c:pt>
                <c:pt idx="61">
                  <c:v>-0.49871249376700355</c:v>
                </c:pt>
                <c:pt idx="62">
                  <c:v>-0.47660731234400183</c:v>
                </c:pt>
                <c:pt idx="63">
                  <c:v>-0.47355561229199999</c:v>
                </c:pt>
                <c:pt idx="64">
                  <c:v>-0.47295824172500206</c:v>
                </c:pt>
                <c:pt idx="65">
                  <c:v>-0.46967891618899998</c:v>
                </c:pt>
                <c:pt idx="66">
                  <c:v>-0.46093545916299999</c:v>
                </c:pt>
                <c:pt idx="67">
                  <c:v>-0.45799956811499998</c:v>
                </c:pt>
                <c:pt idx="68">
                  <c:v>-0.45361975478400002</c:v>
                </c:pt>
                <c:pt idx="69">
                  <c:v>-0.450413128266</c:v>
                </c:pt>
                <c:pt idx="70">
                  <c:v>-0.44180900828199998</c:v>
                </c:pt>
                <c:pt idx="71">
                  <c:v>-0.43661630552100189</c:v>
                </c:pt>
                <c:pt idx="72">
                  <c:v>-0.43262596972300338</c:v>
                </c:pt>
                <c:pt idx="73">
                  <c:v>-0.42349932406899993</c:v>
                </c:pt>
                <c:pt idx="74">
                  <c:v>-0.42045461168400367</c:v>
                </c:pt>
                <c:pt idx="75">
                  <c:v>-0.420336450473</c:v>
                </c:pt>
                <c:pt idx="76">
                  <c:v>-0.42012791620000206</c:v>
                </c:pt>
                <c:pt idx="77">
                  <c:v>-0.41749294211700183</c:v>
                </c:pt>
                <c:pt idx="78">
                  <c:v>-0.41725289372399998</c:v>
                </c:pt>
                <c:pt idx="79">
                  <c:v>-0.41535180714800241</c:v>
                </c:pt>
                <c:pt idx="80">
                  <c:v>-0.40683151517500032</c:v>
                </c:pt>
                <c:pt idx="81">
                  <c:v>-0.39335261292700413</c:v>
                </c:pt>
                <c:pt idx="82">
                  <c:v>-0.39326008478500241</c:v>
                </c:pt>
                <c:pt idx="83">
                  <c:v>-0.37501109473000038</c:v>
                </c:pt>
                <c:pt idx="84">
                  <c:v>-0.3742077169890024</c:v>
                </c:pt>
                <c:pt idx="85">
                  <c:v>-0.36196311006699999</c:v>
                </c:pt>
                <c:pt idx="86">
                  <c:v>-0.35698099897800412</c:v>
                </c:pt>
                <c:pt idx="87">
                  <c:v>-0.35032894155300326</c:v>
                </c:pt>
                <c:pt idx="88">
                  <c:v>-0.35029205459299873</c:v>
                </c:pt>
                <c:pt idx="89">
                  <c:v>-0.34406973673300117</c:v>
                </c:pt>
                <c:pt idx="90">
                  <c:v>-0.34182099976100461</c:v>
                </c:pt>
                <c:pt idx="91">
                  <c:v>-0.33913952150799997</c:v>
                </c:pt>
                <c:pt idx="92">
                  <c:v>-0.33908354359300247</c:v>
                </c:pt>
                <c:pt idx="93">
                  <c:v>-0.33249967050100032</c:v>
                </c:pt>
                <c:pt idx="94">
                  <c:v>-0.32125941235900241</c:v>
                </c:pt>
                <c:pt idx="95">
                  <c:v>-0.32042870167200543</c:v>
                </c:pt>
                <c:pt idx="96">
                  <c:v>-0.31465647041099998</c:v>
                </c:pt>
                <c:pt idx="97">
                  <c:v>-0.31162616376000418</c:v>
                </c:pt>
                <c:pt idx="98">
                  <c:v>-0.30945567043000038</c:v>
                </c:pt>
                <c:pt idx="99">
                  <c:v>-0.30793576006399997</c:v>
                </c:pt>
                <c:pt idx="100">
                  <c:v>-0.30131595115900411</c:v>
                </c:pt>
                <c:pt idx="101">
                  <c:v>-0.30119932706500002</c:v>
                </c:pt>
                <c:pt idx="102">
                  <c:v>-0.29662639037600264</c:v>
                </c:pt>
                <c:pt idx="103">
                  <c:v>-0.27712389421900241</c:v>
                </c:pt>
                <c:pt idx="104">
                  <c:v>-0.25391595586400206</c:v>
                </c:pt>
                <c:pt idx="105">
                  <c:v>-0.250319649054002</c:v>
                </c:pt>
                <c:pt idx="106">
                  <c:v>-0.24986392963099999</c:v>
                </c:pt>
                <c:pt idx="107">
                  <c:v>-0.24253553093700106</c:v>
                </c:pt>
                <c:pt idx="108">
                  <c:v>-0.23371098608000149</c:v>
                </c:pt>
                <c:pt idx="109">
                  <c:v>-0.23169802089399999</c:v>
                </c:pt>
                <c:pt idx="110">
                  <c:v>-0.22684839295100165</c:v>
                </c:pt>
                <c:pt idx="111">
                  <c:v>-0.22643835703000156</c:v>
                </c:pt>
                <c:pt idx="112">
                  <c:v>-0.22385313870500062</c:v>
                </c:pt>
                <c:pt idx="113">
                  <c:v>-0.2235858017590005</c:v>
                </c:pt>
                <c:pt idx="114">
                  <c:v>-0.21726695023000109</c:v>
                </c:pt>
                <c:pt idx="115">
                  <c:v>-0.20837092905099988</c:v>
                </c:pt>
                <c:pt idx="116">
                  <c:v>-0.20251832989600152</c:v>
                </c:pt>
                <c:pt idx="117">
                  <c:v>-0.20187723570800001</c:v>
                </c:pt>
                <c:pt idx="118">
                  <c:v>-0.19040544668200185</c:v>
                </c:pt>
                <c:pt idx="119">
                  <c:v>-0.18829326287000206</c:v>
                </c:pt>
                <c:pt idx="120">
                  <c:v>-0.18209894166500129</c:v>
                </c:pt>
                <c:pt idx="121">
                  <c:v>-0.18160984435300001</c:v>
                </c:pt>
                <c:pt idx="122">
                  <c:v>-0.18084084374200149</c:v>
                </c:pt>
                <c:pt idx="123">
                  <c:v>-0.17924454541700169</c:v>
                </c:pt>
                <c:pt idx="124">
                  <c:v>-0.17918936508399999</c:v>
                </c:pt>
                <c:pt idx="125">
                  <c:v>-0.17859841565800041</c:v>
                </c:pt>
                <c:pt idx="126">
                  <c:v>-0.17693085418900109</c:v>
                </c:pt>
                <c:pt idx="127">
                  <c:v>-0.16212628696300024</c:v>
                </c:pt>
                <c:pt idx="128">
                  <c:v>-0.1606211274949999</c:v>
                </c:pt>
                <c:pt idx="129">
                  <c:v>-0.15942562137600041</c:v>
                </c:pt>
                <c:pt idx="130">
                  <c:v>-0.15232446418000109</c:v>
                </c:pt>
                <c:pt idx="131">
                  <c:v>-0.15104852758400097</c:v>
                </c:pt>
                <c:pt idx="132">
                  <c:v>-0.14178169532500001</c:v>
                </c:pt>
                <c:pt idx="133">
                  <c:v>-0.13301952649200041</c:v>
                </c:pt>
                <c:pt idx="134">
                  <c:v>-0.13225497195299998</c:v>
                </c:pt>
                <c:pt idx="135">
                  <c:v>-0.12814450475</c:v>
                </c:pt>
                <c:pt idx="136">
                  <c:v>-0.12677086180799998</c:v>
                </c:pt>
                <c:pt idx="137">
                  <c:v>-0.12638036097700001</c:v>
                </c:pt>
                <c:pt idx="138">
                  <c:v>-0.12256642273800095</c:v>
                </c:pt>
                <c:pt idx="139">
                  <c:v>-0.11988905697500027</c:v>
                </c:pt>
                <c:pt idx="140">
                  <c:v>-0.11419794766700025</c:v>
                </c:pt>
                <c:pt idx="141">
                  <c:v>-0.107884987825</c:v>
                </c:pt>
                <c:pt idx="142">
                  <c:v>-0.101410516715</c:v>
                </c:pt>
                <c:pt idx="143">
                  <c:v>-0.10102045891000012</c:v>
                </c:pt>
                <c:pt idx="144">
                  <c:v>-9.5455165970601233E-2</c:v>
                </c:pt>
                <c:pt idx="145">
                  <c:v>-8.8891492766901142E-2</c:v>
                </c:pt>
                <c:pt idx="146">
                  <c:v>-7.7219975570599966E-2</c:v>
                </c:pt>
                <c:pt idx="147">
                  <c:v>-7.3102021323900521E-2</c:v>
                </c:pt>
                <c:pt idx="148">
                  <c:v>-7.1743408734799979E-2</c:v>
                </c:pt>
                <c:pt idx="149">
                  <c:v>-7.0791098595099994E-2</c:v>
                </c:pt>
                <c:pt idx="150">
                  <c:v>-6.6848252179699766E-2</c:v>
                </c:pt>
                <c:pt idx="151">
                  <c:v>-6.6510663220500421E-2</c:v>
                </c:pt>
                <c:pt idx="152">
                  <c:v>-6.6249563850699966E-2</c:v>
                </c:pt>
                <c:pt idx="153">
                  <c:v>-6.0019647965600373E-2</c:v>
                </c:pt>
                <c:pt idx="154">
                  <c:v>-5.8380479847500659E-2</c:v>
                </c:pt>
                <c:pt idx="155">
                  <c:v>-5.8364707559200535E-2</c:v>
                </c:pt>
                <c:pt idx="156">
                  <c:v>-5.2619190704600013E-2</c:v>
                </c:pt>
                <c:pt idx="157">
                  <c:v>-5.2060170774100002E-2</c:v>
                </c:pt>
                <c:pt idx="158">
                  <c:v>-4.2329149574899645E-2</c:v>
                </c:pt>
                <c:pt idx="159">
                  <c:v>-3.2570377012800453E-2</c:v>
                </c:pt>
                <c:pt idx="160">
                  <c:v>-2.8182514551500001E-2</c:v>
                </c:pt>
                <c:pt idx="161">
                  <c:v>-2.7260828916900119E-2</c:v>
                </c:pt>
                <c:pt idx="162">
                  <c:v>-2.4690202059700218E-2</c:v>
                </c:pt>
                <c:pt idx="163">
                  <c:v>-1.5332845310400123E-2</c:v>
                </c:pt>
                <c:pt idx="164">
                  <c:v>-1.3828049871000003E-2</c:v>
                </c:pt>
                <c:pt idx="165">
                  <c:v>-7.5453038508400475E-3</c:v>
                </c:pt>
                <c:pt idx="166">
                  <c:v>-5.4486207965700733E-3</c:v>
                </c:pt>
                <c:pt idx="167">
                  <c:v>3.2997283378400229E-3</c:v>
                </c:pt>
                <c:pt idx="168">
                  <c:v>4.3469807737199963E-3</c:v>
                </c:pt>
                <c:pt idx="169">
                  <c:v>1.02772136398E-2</c:v>
                </c:pt>
                <c:pt idx="170">
                  <c:v>1.2651137925399998E-2</c:v>
                </c:pt>
                <c:pt idx="171">
                  <c:v>1.3480120197600176E-2</c:v>
                </c:pt>
                <c:pt idx="172">
                  <c:v>1.4009079093200115E-2</c:v>
                </c:pt>
                <c:pt idx="173">
                  <c:v>1.7541590613800218E-2</c:v>
                </c:pt>
                <c:pt idx="174">
                  <c:v>2.8217957269000175E-2</c:v>
                </c:pt>
                <c:pt idx="175">
                  <c:v>3.488780270280032E-2</c:v>
                </c:pt>
                <c:pt idx="176">
                  <c:v>3.9949290416900297E-2</c:v>
                </c:pt>
                <c:pt idx="177">
                  <c:v>4.0674113466899572E-2</c:v>
                </c:pt>
                <c:pt idx="178">
                  <c:v>4.6441191799499765E-2</c:v>
                </c:pt>
                <c:pt idx="179">
                  <c:v>5.3606197611699997E-2</c:v>
                </c:pt>
                <c:pt idx="180">
                  <c:v>5.9957762619299998E-2</c:v>
                </c:pt>
                <c:pt idx="181">
                  <c:v>6.66011294453E-2</c:v>
                </c:pt>
                <c:pt idx="182">
                  <c:v>7.0595741819100527E-2</c:v>
                </c:pt>
                <c:pt idx="183">
                  <c:v>7.4741068903100033E-2</c:v>
                </c:pt>
                <c:pt idx="184">
                  <c:v>7.7205172747000006E-2</c:v>
                </c:pt>
                <c:pt idx="185">
                  <c:v>8.1427820295100067E-2</c:v>
                </c:pt>
                <c:pt idx="186">
                  <c:v>8.1746588948000048E-2</c:v>
                </c:pt>
                <c:pt idx="187">
                  <c:v>8.6398290690000004E-2</c:v>
                </c:pt>
                <c:pt idx="188">
                  <c:v>9.2837137546400023E-2</c:v>
                </c:pt>
                <c:pt idx="189">
                  <c:v>0.10947697926000073</c:v>
                </c:pt>
                <c:pt idx="190">
                  <c:v>0.11395651365700002</c:v>
                </c:pt>
                <c:pt idx="191">
                  <c:v>0.11613150541400054</c:v>
                </c:pt>
                <c:pt idx="192">
                  <c:v>0.11795197295800069</c:v>
                </c:pt>
                <c:pt idx="193">
                  <c:v>0.12540235386300044</c:v>
                </c:pt>
                <c:pt idx="194">
                  <c:v>0.13248145273500109</c:v>
                </c:pt>
                <c:pt idx="195">
                  <c:v>0.13933972368</c:v>
                </c:pt>
                <c:pt idx="196">
                  <c:v>0.15355862569100001</c:v>
                </c:pt>
                <c:pt idx="197">
                  <c:v>0.15938134336400109</c:v>
                </c:pt>
                <c:pt idx="198">
                  <c:v>0.16163819583600145</c:v>
                </c:pt>
                <c:pt idx="199">
                  <c:v>0.16437958119700113</c:v>
                </c:pt>
                <c:pt idx="200">
                  <c:v>0.16830192813300004</c:v>
                </c:pt>
                <c:pt idx="201">
                  <c:v>0.17139141966800001</c:v>
                </c:pt>
                <c:pt idx="202">
                  <c:v>0.18290000042900109</c:v>
                </c:pt>
                <c:pt idx="203">
                  <c:v>0.188228967085001</c:v>
                </c:pt>
                <c:pt idx="204">
                  <c:v>0.19202145971700094</c:v>
                </c:pt>
                <c:pt idx="205">
                  <c:v>0.19296365563800041</c:v>
                </c:pt>
                <c:pt idx="206">
                  <c:v>0.20718466691699997</c:v>
                </c:pt>
                <c:pt idx="207">
                  <c:v>0.23060283481300001</c:v>
                </c:pt>
                <c:pt idx="208">
                  <c:v>0.23743818472800149</c:v>
                </c:pt>
                <c:pt idx="209">
                  <c:v>0.23906733064400126</c:v>
                </c:pt>
                <c:pt idx="210">
                  <c:v>0.25190646101699998</c:v>
                </c:pt>
                <c:pt idx="211">
                  <c:v>0.25730914332500032</c:v>
                </c:pt>
                <c:pt idx="212">
                  <c:v>0.26228166975099998</c:v>
                </c:pt>
                <c:pt idx="213">
                  <c:v>0.28342426426800338</c:v>
                </c:pt>
                <c:pt idx="214">
                  <c:v>0.28879486268799998</c:v>
                </c:pt>
                <c:pt idx="215">
                  <c:v>0.29485791234100206</c:v>
                </c:pt>
                <c:pt idx="216">
                  <c:v>0.29537350165500292</c:v>
                </c:pt>
                <c:pt idx="217">
                  <c:v>0.2993652502890024</c:v>
                </c:pt>
                <c:pt idx="218">
                  <c:v>0.29968534330500241</c:v>
                </c:pt>
                <c:pt idx="219">
                  <c:v>0.30180146762800275</c:v>
                </c:pt>
                <c:pt idx="220">
                  <c:v>0.32057706669300207</c:v>
                </c:pt>
                <c:pt idx="221">
                  <c:v>0.32064578689800038</c:v>
                </c:pt>
                <c:pt idx="222">
                  <c:v>0.33625396353200326</c:v>
                </c:pt>
                <c:pt idx="223">
                  <c:v>0.36391877719300447</c:v>
                </c:pt>
                <c:pt idx="224">
                  <c:v>0.36734879574600326</c:v>
                </c:pt>
                <c:pt idx="225">
                  <c:v>0.36980909636800241</c:v>
                </c:pt>
                <c:pt idx="226">
                  <c:v>0.37309622750000032</c:v>
                </c:pt>
                <c:pt idx="227">
                  <c:v>0.3749377250670024</c:v>
                </c:pt>
                <c:pt idx="228">
                  <c:v>0.38099596600000241</c:v>
                </c:pt>
                <c:pt idx="229">
                  <c:v>0.38192358470700338</c:v>
                </c:pt>
                <c:pt idx="230">
                  <c:v>0.39777758144000286</c:v>
                </c:pt>
                <c:pt idx="231">
                  <c:v>0.39999513822600002</c:v>
                </c:pt>
                <c:pt idx="232">
                  <c:v>0.40599662167300032</c:v>
                </c:pt>
                <c:pt idx="233">
                  <c:v>0.40900167591699998</c:v>
                </c:pt>
                <c:pt idx="234">
                  <c:v>0.40908641290400338</c:v>
                </c:pt>
                <c:pt idx="235">
                  <c:v>0.41041027650599998</c:v>
                </c:pt>
                <c:pt idx="236">
                  <c:v>0.44427782202299981</c:v>
                </c:pt>
                <c:pt idx="237">
                  <c:v>0.44845571222400216</c:v>
                </c:pt>
                <c:pt idx="238">
                  <c:v>0.45152308477300002</c:v>
                </c:pt>
                <c:pt idx="239">
                  <c:v>0.46714376355800002</c:v>
                </c:pt>
                <c:pt idx="240">
                  <c:v>0.48260294805300002</c:v>
                </c:pt>
                <c:pt idx="241">
                  <c:v>0.48858032522900413</c:v>
                </c:pt>
                <c:pt idx="242">
                  <c:v>0.49426881190300315</c:v>
                </c:pt>
                <c:pt idx="243">
                  <c:v>0.49735026982600367</c:v>
                </c:pt>
                <c:pt idx="244">
                  <c:v>0.50889345451800483</c:v>
                </c:pt>
                <c:pt idx="245">
                  <c:v>0.53812922278599995</c:v>
                </c:pt>
                <c:pt idx="246">
                  <c:v>0.54363957910799998</c:v>
                </c:pt>
                <c:pt idx="247">
                  <c:v>0.57994732916400005</c:v>
                </c:pt>
                <c:pt idx="248">
                  <c:v>0.60652533387200003</c:v>
                </c:pt>
                <c:pt idx="249">
                  <c:v>0.61760261440000652</c:v>
                </c:pt>
                <c:pt idx="250">
                  <c:v>0.63065521074400732</c:v>
                </c:pt>
                <c:pt idx="251">
                  <c:v>0.63321123453900574</c:v>
                </c:pt>
                <c:pt idx="252">
                  <c:v>0.64555155965699995</c:v>
                </c:pt>
                <c:pt idx="253">
                  <c:v>0.67320506623100562</c:v>
                </c:pt>
                <c:pt idx="254">
                  <c:v>0.72541878689699957</c:v>
                </c:pt>
                <c:pt idx="255">
                  <c:v>0.7470973369800048</c:v>
                </c:pt>
                <c:pt idx="256">
                  <c:v>0.82538099911899998</c:v>
                </c:pt>
                <c:pt idx="257">
                  <c:v>0.83057320335500062</c:v>
                </c:pt>
                <c:pt idx="258">
                  <c:v>0.8850058414240034</c:v>
                </c:pt>
                <c:pt idx="259">
                  <c:v>0.88743551339500248</c:v>
                </c:pt>
                <c:pt idx="260">
                  <c:v>0.94307682141299998</c:v>
                </c:pt>
                <c:pt idx="261">
                  <c:v>1.00897103155</c:v>
                </c:pt>
                <c:pt idx="262">
                  <c:v>1.0103306579299873</c:v>
                </c:pt>
                <c:pt idx="263">
                  <c:v>1.0228699700499917</c:v>
                </c:pt>
                <c:pt idx="264">
                  <c:v>1.0260820304600082</c:v>
                </c:pt>
                <c:pt idx="265">
                  <c:v>1.0382601208500073</c:v>
                </c:pt>
                <c:pt idx="266">
                  <c:v>1.08009844002</c:v>
                </c:pt>
                <c:pt idx="267">
                  <c:v>1.0812306067899926</c:v>
                </c:pt>
                <c:pt idx="268">
                  <c:v>1.1399209028599917</c:v>
                </c:pt>
                <c:pt idx="269">
                  <c:v>1.229992478879991</c:v>
                </c:pt>
                <c:pt idx="270">
                  <c:v>1.2694574717800082</c:v>
                </c:pt>
                <c:pt idx="271">
                  <c:v>1.30934114439</c:v>
                </c:pt>
                <c:pt idx="272">
                  <c:v>1.7063541415600065</c:v>
                </c:pt>
                <c:pt idx="273">
                  <c:v>1.7553640318299957</c:v>
                </c:pt>
                <c:pt idx="274">
                  <c:v>1.915330791949992</c:v>
                </c:pt>
                <c:pt idx="275">
                  <c:v>4.3097147955599997</c:v>
                </c:pt>
                <c:pt idx="276">
                  <c:v>7.5185603714599845</c:v>
                </c:pt>
                <c:pt idx="277">
                  <c:v>10.993827369</c:v>
                </c:pt>
              </c:numCache>
            </c:numRef>
          </c:yVal>
        </c:ser>
        <c:axId val="56699136"/>
        <c:axId val="76595200"/>
      </c:scatterChart>
      <c:valAx>
        <c:axId val="56699136"/>
        <c:scaling>
          <c:orientation val="minMax"/>
        </c:scaling>
        <c:axPos val="b"/>
        <c:numFmt formatCode="0" sourceLinked="0"/>
        <c:tickLblPos val="nextTo"/>
        <c:crossAx val="76595200"/>
        <c:crosses val="autoZero"/>
        <c:crossBetween val="midCat"/>
      </c:valAx>
      <c:valAx>
        <c:axId val="76595200"/>
        <c:scaling>
          <c:orientation val="minMax"/>
        </c:scaling>
        <c:axPos val="l"/>
        <c:numFmt formatCode="0" sourceLinked="0"/>
        <c:tickLblPos val="nextTo"/>
        <c:crossAx val="56699136"/>
        <c:crosses val="autoZero"/>
        <c:crossBetween val="midCat"/>
      </c:valAx>
    </c:plotArea>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P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38212743092174"/>
          <c:y val="0.14337716947685203"/>
          <c:w val="0.78511401822803661"/>
          <c:h val="0.81438017891742143"/>
        </c:manualLayout>
      </c:layout>
      <c:scatterChart>
        <c:scatterStyle val="lineMarker"/>
        <c:ser>
          <c:idx val="0"/>
          <c:order val="0"/>
          <c:tx>
            <c:strRef>
              <c:f>tangi_091001!$C$1</c:f>
              <c:strCache>
                <c:ptCount val="1"/>
                <c:pt idx="0">
                  <c:v>Factor 2</c:v>
                </c:pt>
              </c:strCache>
            </c:strRef>
          </c:tx>
          <c:spPr>
            <a:ln w="28575">
              <a:noFill/>
            </a:ln>
          </c:spPr>
          <c:marker>
            <c:symbol val="circle"/>
            <c:size val="4"/>
            <c:spPr>
              <a:solidFill>
                <a:sysClr val="windowText" lastClr="000000"/>
              </a:solidFill>
              <a:ln>
                <a:solidFill>
                  <a:sysClr val="windowText" lastClr="000000"/>
                </a:solidFill>
              </a:ln>
            </c:spPr>
          </c:marker>
          <c:xVal>
            <c:numRef>
              <c:f>tangi_091001!$B$2:$B$279</c:f>
              <c:numCache>
                <c:formatCode>0.000</c:formatCode>
                <c:ptCount val="278"/>
                <c:pt idx="0">
                  <c:v>1.1820505967400126</c:v>
                </c:pt>
                <c:pt idx="1">
                  <c:v>1.34466480369</c:v>
                </c:pt>
                <c:pt idx="2">
                  <c:v>0.25098751058399993</c:v>
                </c:pt>
                <c:pt idx="3">
                  <c:v>1.9771786290200073</c:v>
                </c:pt>
                <c:pt idx="4">
                  <c:v>-0.21950363200300024</c:v>
                </c:pt>
                <c:pt idx="5">
                  <c:v>1.2749020395999999</c:v>
                </c:pt>
                <c:pt idx="6">
                  <c:v>0.59680778542499957</c:v>
                </c:pt>
                <c:pt idx="7">
                  <c:v>0.60307860566600424</c:v>
                </c:pt>
                <c:pt idx="8">
                  <c:v>1.7439216288699978E-2</c:v>
                </c:pt>
                <c:pt idx="9">
                  <c:v>0.8185101594679961</c:v>
                </c:pt>
                <c:pt idx="10">
                  <c:v>0.14477109247400041</c:v>
                </c:pt>
                <c:pt idx="11">
                  <c:v>0.38014336778000241</c:v>
                </c:pt>
                <c:pt idx="12">
                  <c:v>-0.65307369026300732</c:v>
                </c:pt>
                <c:pt idx="13">
                  <c:v>0.14996412446600149</c:v>
                </c:pt>
                <c:pt idx="14">
                  <c:v>1.1998716699700001</c:v>
                </c:pt>
                <c:pt idx="15">
                  <c:v>-0.36491730112900395</c:v>
                </c:pt>
                <c:pt idx="16">
                  <c:v>0.62234824069500483</c:v>
                </c:pt>
                <c:pt idx="17">
                  <c:v>0.49620747931600206</c:v>
                </c:pt>
                <c:pt idx="18">
                  <c:v>-0.19461500867500001</c:v>
                </c:pt>
                <c:pt idx="19">
                  <c:v>-0.22214095207099999</c:v>
                </c:pt>
                <c:pt idx="20">
                  <c:v>-0.31006788683699998</c:v>
                </c:pt>
                <c:pt idx="21">
                  <c:v>-0.69919799419600004</c:v>
                </c:pt>
                <c:pt idx="22">
                  <c:v>0.78719496042699999</c:v>
                </c:pt>
                <c:pt idx="23">
                  <c:v>0.48143575134599997</c:v>
                </c:pt>
                <c:pt idx="24">
                  <c:v>-1.00930870486</c:v>
                </c:pt>
                <c:pt idx="25">
                  <c:v>0.191528879657</c:v>
                </c:pt>
                <c:pt idx="26">
                  <c:v>2.2005409364299999</c:v>
                </c:pt>
                <c:pt idx="27">
                  <c:v>6.0250076033700004E-3</c:v>
                </c:pt>
                <c:pt idx="28">
                  <c:v>0.67738654988199587</c:v>
                </c:pt>
                <c:pt idx="29">
                  <c:v>-0.76830657741000064</c:v>
                </c:pt>
                <c:pt idx="30">
                  <c:v>0.17896784727400097</c:v>
                </c:pt>
                <c:pt idx="31">
                  <c:v>-0.24452551939600001</c:v>
                </c:pt>
                <c:pt idx="32">
                  <c:v>-0.33522679605800326</c:v>
                </c:pt>
                <c:pt idx="33">
                  <c:v>0.13366459127299998</c:v>
                </c:pt>
                <c:pt idx="34">
                  <c:v>-0.84855047019300411</c:v>
                </c:pt>
                <c:pt idx="35">
                  <c:v>-0.20471017364899999</c:v>
                </c:pt>
                <c:pt idx="36">
                  <c:v>-0.76242813057700065</c:v>
                </c:pt>
                <c:pt idx="37">
                  <c:v>3.7331775910300312E-2</c:v>
                </c:pt>
                <c:pt idx="38">
                  <c:v>-0.13330178565299999</c:v>
                </c:pt>
                <c:pt idx="39">
                  <c:v>0.18710226409300001</c:v>
                </c:pt>
                <c:pt idx="40">
                  <c:v>0.54688663027200002</c:v>
                </c:pt>
                <c:pt idx="41">
                  <c:v>-2.5299744483400155</c:v>
                </c:pt>
                <c:pt idx="42">
                  <c:v>-0.930383897643004</c:v>
                </c:pt>
                <c:pt idx="43">
                  <c:v>-0.75231457104099997</c:v>
                </c:pt>
                <c:pt idx="44">
                  <c:v>-0.98711972022299588</c:v>
                </c:pt>
                <c:pt idx="45">
                  <c:v>-0.77830201274199995</c:v>
                </c:pt>
                <c:pt idx="46">
                  <c:v>-0.62092785555100483</c:v>
                </c:pt>
                <c:pt idx="47">
                  <c:v>-1.0427019307300001</c:v>
                </c:pt>
                <c:pt idx="48">
                  <c:v>-0.56513124730599995</c:v>
                </c:pt>
                <c:pt idx="49">
                  <c:v>1.3929257394200001</c:v>
                </c:pt>
                <c:pt idx="50">
                  <c:v>-0.57113073377099999</c:v>
                </c:pt>
                <c:pt idx="51">
                  <c:v>-1.0787561368400091</c:v>
                </c:pt>
                <c:pt idx="52">
                  <c:v>-0.38870625954500032</c:v>
                </c:pt>
                <c:pt idx="53">
                  <c:v>-0.474229656906</c:v>
                </c:pt>
                <c:pt idx="54">
                  <c:v>-1.23509507121</c:v>
                </c:pt>
                <c:pt idx="55">
                  <c:v>-9.1295015224600026E-2</c:v>
                </c:pt>
                <c:pt idx="56">
                  <c:v>0.38478983444400183</c:v>
                </c:pt>
                <c:pt idx="57">
                  <c:v>-1.9656999869500001E-2</c:v>
                </c:pt>
                <c:pt idx="58">
                  <c:v>-1.0442506698700091</c:v>
                </c:pt>
                <c:pt idx="59">
                  <c:v>-0.80043575839500003</c:v>
                </c:pt>
                <c:pt idx="60">
                  <c:v>2.3291430605699999</c:v>
                </c:pt>
                <c:pt idx="61">
                  <c:v>-0.87028099703600004</c:v>
                </c:pt>
                <c:pt idx="62">
                  <c:v>-0.81114673720800412</c:v>
                </c:pt>
                <c:pt idx="63">
                  <c:v>0.2532611202519976</c:v>
                </c:pt>
                <c:pt idx="64">
                  <c:v>-0.74497422616000653</c:v>
                </c:pt>
                <c:pt idx="65">
                  <c:v>-0.21794211429200186</c:v>
                </c:pt>
                <c:pt idx="66">
                  <c:v>-0.85544485828300665</c:v>
                </c:pt>
                <c:pt idx="67">
                  <c:v>0.23447719915400106</c:v>
                </c:pt>
                <c:pt idx="68">
                  <c:v>-0.87603101485500412</c:v>
                </c:pt>
                <c:pt idx="69">
                  <c:v>-0.50704956484399999</c:v>
                </c:pt>
                <c:pt idx="70">
                  <c:v>2.5620690175999998</c:v>
                </c:pt>
                <c:pt idx="71">
                  <c:v>1.3531521658900107</c:v>
                </c:pt>
                <c:pt idx="72">
                  <c:v>-0.96282127913300652</c:v>
                </c:pt>
                <c:pt idx="73">
                  <c:v>-0.68673416284199951</c:v>
                </c:pt>
                <c:pt idx="74">
                  <c:v>0.57190912546299999</c:v>
                </c:pt>
                <c:pt idx="75">
                  <c:v>-0.43956758154600206</c:v>
                </c:pt>
                <c:pt idx="76">
                  <c:v>-0.15285536944200129</c:v>
                </c:pt>
                <c:pt idx="77">
                  <c:v>-0.19992567760999988</c:v>
                </c:pt>
                <c:pt idx="78">
                  <c:v>-0.25988805711899998</c:v>
                </c:pt>
                <c:pt idx="79">
                  <c:v>1.9678623393400001</c:v>
                </c:pt>
                <c:pt idx="80">
                  <c:v>-1.2782489298400141</c:v>
                </c:pt>
                <c:pt idx="81">
                  <c:v>-0.33994347098500338</c:v>
                </c:pt>
                <c:pt idx="82">
                  <c:v>-0.29135881476000275</c:v>
                </c:pt>
                <c:pt idx="83">
                  <c:v>0.49052464138800389</c:v>
                </c:pt>
                <c:pt idx="84">
                  <c:v>-1.0064836576699894</c:v>
                </c:pt>
                <c:pt idx="85">
                  <c:v>0.28172029995400344</c:v>
                </c:pt>
                <c:pt idx="86">
                  <c:v>-0.51199907270300482</c:v>
                </c:pt>
                <c:pt idx="87">
                  <c:v>-0.67027523180800652</c:v>
                </c:pt>
                <c:pt idx="88">
                  <c:v>-0.91293589511400064</c:v>
                </c:pt>
                <c:pt idx="89">
                  <c:v>-0.85241309040699997</c:v>
                </c:pt>
                <c:pt idx="90">
                  <c:v>0.61113839483599997</c:v>
                </c:pt>
                <c:pt idx="91">
                  <c:v>0.352433155888</c:v>
                </c:pt>
                <c:pt idx="92">
                  <c:v>0.42955943343000008</c:v>
                </c:pt>
                <c:pt idx="93">
                  <c:v>-1.25223516706</c:v>
                </c:pt>
                <c:pt idx="94">
                  <c:v>-0.16475557749799999</c:v>
                </c:pt>
                <c:pt idx="95">
                  <c:v>0.96641588182299587</c:v>
                </c:pt>
                <c:pt idx="96">
                  <c:v>-0.30001315409099999</c:v>
                </c:pt>
                <c:pt idx="97">
                  <c:v>-1.0381112487999926</c:v>
                </c:pt>
                <c:pt idx="98">
                  <c:v>-1.4262416286099919</c:v>
                </c:pt>
                <c:pt idx="99">
                  <c:v>-0.49519569512000183</c:v>
                </c:pt>
                <c:pt idx="100">
                  <c:v>8.7555694839600046E-2</c:v>
                </c:pt>
                <c:pt idx="101">
                  <c:v>-0.69737913276000063</c:v>
                </c:pt>
                <c:pt idx="102">
                  <c:v>0.15560636618700163</c:v>
                </c:pt>
                <c:pt idx="103">
                  <c:v>-0.98398823738800412</c:v>
                </c:pt>
                <c:pt idx="104">
                  <c:v>-1.78826633348</c:v>
                </c:pt>
                <c:pt idx="105">
                  <c:v>-8.0154940439400996E-2</c:v>
                </c:pt>
                <c:pt idx="106">
                  <c:v>-1.1516558026699999</c:v>
                </c:pt>
                <c:pt idx="107">
                  <c:v>-1.1466687738600001</c:v>
                </c:pt>
                <c:pt idx="108">
                  <c:v>-1.0295452606</c:v>
                </c:pt>
                <c:pt idx="109">
                  <c:v>-0.71047164075799996</c:v>
                </c:pt>
                <c:pt idx="110">
                  <c:v>-0.70222054770099951</c:v>
                </c:pt>
                <c:pt idx="111">
                  <c:v>-0.78272992043300482</c:v>
                </c:pt>
                <c:pt idx="112">
                  <c:v>-0.85446566082199948</c:v>
                </c:pt>
                <c:pt idx="113">
                  <c:v>0.30992999257000275</c:v>
                </c:pt>
                <c:pt idx="114">
                  <c:v>-1.4732626071799835</c:v>
                </c:pt>
                <c:pt idx="115">
                  <c:v>-0.10741494937500012</c:v>
                </c:pt>
                <c:pt idx="116">
                  <c:v>0.63437663081400064</c:v>
                </c:pt>
                <c:pt idx="117">
                  <c:v>-0.89804574949600002</c:v>
                </c:pt>
                <c:pt idx="118">
                  <c:v>1.5422963470399855</c:v>
                </c:pt>
                <c:pt idx="119">
                  <c:v>-1.2704288969099926</c:v>
                </c:pt>
                <c:pt idx="120">
                  <c:v>0.20683848856500206</c:v>
                </c:pt>
                <c:pt idx="121">
                  <c:v>0.71886540771200003</c:v>
                </c:pt>
                <c:pt idx="122">
                  <c:v>-0.47015962651099974</c:v>
                </c:pt>
                <c:pt idx="123">
                  <c:v>-0.96969063348801099</c:v>
                </c:pt>
                <c:pt idx="124">
                  <c:v>-0.44792319487500032</c:v>
                </c:pt>
                <c:pt idx="125">
                  <c:v>0.55490398264500063</c:v>
                </c:pt>
                <c:pt idx="126">
                  <c:v>2.5832208262400012</c:v>
                </c:pt>
                <c:pt idx="127">
                  <c:v>-0.29974817947299998</c:v>
                </c:pt>
                <c:pt idx="128">
                  <c:v>-0.68145797672899999</c:v>
                </c:pt>
                <c:pt idx="129">
                  <c:v>0.52292754670399999</c:v>
                </c:pt>
                <c:pt idx="130">
                  <c:v>-0.73561599938199995</c:v>
                </c:pt>
                <c:pt idx="131">
                  <c:v>-0.65361709686400482</c:v>
                </c:pt>
                <c:pt idx="132">
                  <c:v>-0.73131838904699586</c:v>
                </c:pt>
                <c:pt idx="133">
                  <c:v>-0.87592606747200064</c:v>
                </c:pt>
                <c:pt idx="134">
                  <c:v>-0.74521705143900063</c:v>
                </c:pt>
                <c:pt idx="135">
                  <c:v>-1.083781386299991</c:v>
                </c:pt>
                <c:pt idx="136">
                  <c:v>3.5712201938499977</c:v>
                </c:pt>
                <c:pt idx="137">
                  <c:v>6.7544509963900004E-3</c:v>
                </c:pt>
                <c:pt idx="138">
                  <c:v>-0.42707916928000383</c:v>
                </c:pt>
                <c:pt idx="139">
                  <c:v>0.39540417901900543</c:v>
                </c:pt>
                <c:pt idx="140">
                  <c:v>0.24761377928</c:v>
                </c:pt>
                <c:pt idx="141">
                  <c:v>5.5263897580300004E-3</c:v>
                </c:pt>
                <c:pt idx="142">
                  <c:v>0.28270493882999997</c:v>
                </c:pt>
                <c:pt idx="143">
                  <c:v>-0.67897902573000413</c:v>
                </c:pt>
                <c:pt idx="144">
                  <c:v>-1.4383210007599894</c:v>
                </c:pt>
                <c:pt idx="145">
                  <c:v>-0.58842755008199588</c:v>
                </c:pt>
                <c:pt idx="146">
                  <c:v>1.4119345227899871</c:v>
                </c:pt>
                <c:pt idx="147">
                  <c:v>-0.35409798762300032</c:v>
                </c:pt>
                <c:pt idx="148">
                  <c:v>9.1185871825599993E-2</c:v>
                </c:pt>
                <c:pt idx="149">
                  <c:v>2.5932954362399987</c:v>
                </c:pt>
                <c:pt idx="150">
                  <c:v>6.8626039221200003E-2</c:v>
                </c:pt>
                <c:pt idx="151">
                  <c:v>7.7823670208900533E-2</c:v>
                </c:pt>
                <c:pt idx="152">
                  <c:v>1.4262786629599926</c:v>
                </c:pt>
                <c:pt idx="153">
                  <c:v>-0.161001045053</c:v>
                </c:pt>
                <c:pt idx="154">
                  <c:v>-0.32775663595700355</c:v>
                </c:pt>
                <c:pt idx="155">
                  <c:v>-0.51867355237100365</c:v>
                </c:pt>
                <c:pt idx="156">
                  <c:v>-0.58097400816300004</c:v>
                </c:pt>
                <c:pt idx="157">
                  <c:v>-0.232394773295</c:v>
                </c:pt>
                <c:pt idx="158">
                  <c:v>0.243607702063</c:v>
                </c:pt>
                <c:pt idx="159">
                  <c:v>-0.860550378979</c:v>
                </c:pt>
                <c:pt idx="160">
                  <c:v>-3.6766304010300052E-4</c:v>
                </c:pt>
                <c:pt idx="161">
                  <c:v>-0.62428742041700003</c:v>
                </c:pt>
                <c:pt idx="162">
                  <c:v>-0.77683149865800827</c:v>
                </c:pt>
                <c:pt idx="163">
                  <c:v>0.61584427101300665</c:v>
                </c:pt>
                <c:pt idx="164">
                  <c:v>-3.6430739336299998E-2</c:v>
                </c:pt>
                <c:pt idx="165">
                  <c:v>-6.8141563754100007E-2</c:v>
                </c:pt>
                <c:pt idx="166">
                  <c:v>4.7954035208799946</c:v>
                </c:pt>
                <c:pt idx="167">
                  <c:v>-0.21979002893999999</c:v>
                </c:pt>
                <c:pt idx="168">
                  <c:v>-1.0225998572999835</c:v>
                </c:pt>
                <c:pt idx="169">
                  <c:v>1.4182078219300092</c:v>
                </c:pt>
                <c:pt idx="170">
                  <c:v>-1.416865512899991</c:v>
                </c:pt>
                <c:pt idx="171">
                  <c:v>-0.64634240764200412</c:v>
                </c:pt>
                <c:pt idx="172">
                  <c:v>-0.71096523239500653</c:v>
                </c:pt>
                <c:pt idx="173">
                  <c:v>-1.3853127030300001</c:v>
                </c:pt>
                <c:pt idx="174">
                  <c:v>0.78218747718399995</c:v>
                </c:pt>
                <c:pt idx="175">
                  <c:v>0.46653424842299979</c:v>
                </c:pt>
                <c:pt idx="176">
                  <c:v>-0.89173538948099951</c:v>
                </c:pt>
                <c:pt idx="177">
                  <c:v>-0.20058504733400001</c:v>
                </c:pt>
                <c:pt idx="178">
                  <c:v>-1.1695192693400001</c:v>
                </c:pt>
                <c:pt idx="179">
                  <c:v>-1.0499576293899999</c:v>
                </c:pt>
                <c:pt idx="180">
                  <c:v>0.37569461289400241</c:v>
                </c:pt>
                <c:pt idx="181">
                  <c:v>-1.3398593632</c:v>
                </c:pt>
                <c:pt idx="182">
                  <c:v>-1.4062931983299873</c:v>
                </c:pt>
                <c:pt idx="183">
                  <c:v>0.745222649141</c:v>
                </c:pt>
                <c:pt idx="184">
                  <c:v>2.68973612404</c:v>
                </c:pt>
                <c:pt idx="185">
                  <c:v>-1.1192207710099926</c:v>
                </c:pt>
                <c:pt idx="186">
                  <c:v>1.9196070600899999</c:v>
                </c:pt>
                <c:pt idx="187">
                  <c:v>-1.6692176883700001</c:v>
                </c:pt>
                <c:pt idx="188">
                  <c:v>9.7384568521700021E-2</c:v>
                </c:pt>
                <c:pt idx="189">
                  <c:v>0.28100544267200001</c:v>
                </c:pt>
                <c:pt idx="190">
                  <c:v>-0.99874910305500064</c:v>
                </c:pt>
                <c:pt idx="191">
                  <c:v>-1.05536762099</c:v>
                </c:pt>
                <c:pt idx="192">
                  <c:v>0.33168590962600275</c:v>
                </c:pt>
                <c:pt idx="193">
                  <c:v>0.29488189091200412</c:v>
                </c:pt>
                <c:pt idx="194">
                  <c:v>-0.48328741225100008</c:v>
                </c:pt>
                <c:pt idx="195">
                  <c:v>-0.48944214576099998</c:v>
                </c:pt>
                <c:pt idx="196">
                  <c:v>-0.27703717880700002</c:v>
                </c:pt>
                <c:pt idx="197">
                  <c:v>-0.29007575758300008</c:v>
                </c:pt>
                <c:pt idx="198">
                  <c:v>1.1391804062799999</c:v>
                </c:pt>
                <c:pt idx="199">
                  <c:v>-0.74638382800600001</c:v>
                </c:pt>
                <c:pt idx="200">
                  <c:v>-0.39096907098800326</c:v>
                </c:pt>
                <c:pt idx="201">
                  <c:v>0.13589636831700044</c:v>
                </c:pt>
                <c:pt idx="202">
                  <c:v>1.57039907926</c:v>
                </c:pt>
                <c:pt idx="203">
                  <c:v>0.75800201301400483</c:v>
                </c:pt>
                <c:pt idx="204">
                  <c:v>5.3234323484199875E-2</c:v>
                </c:pt>
                <c:pt idx="205">
                  <c:v>-0.57496458384299587</c:v>
                </c:pt>
                <c:pt idx="206">
                  <c:v>-0.50834884859800411</c:v>
                </c:pt>
                <c:pt idx="207">
                  <c:v>0.54193149186800005</c:v>
                </c:pt>
                <c:pt idx="208">
                  <c:v>-0.40156756171000241</c:v>
                </c:pt>
                <c:pt idx="209">
                  <c:v>2.8021304652799999</c:v>
                </c:pt>
                <c:pt idx="210">
                  <c:v>1.1510349240400073</c:v>
                </c:pt>
                <c:pt idx="211">
                  <c:v>-0.95226546141099999</c:v>
                </c:pt>
                <c:pt idx="212">
                  <c:v>-1.2675625872099894</c:v>
                </c:pt>
                <c:pt idx="213">
                  <c:v>-0.58040623026099958</c:v>
                </c:pt>
                <c:pt idx="214">
                  <c:v>-7.5327808282999995E-2</c:v>
                </c:pt>
                <c:pt idx="215">
                  <c:v>-0.17036494160900001</c:v>
                </c:pt>
                <c:pt idx="216">
                  <c:v>-0.83410891325200065</c:v>
                </c:pt>
                <c:pt idx="217">
                  <c:v>-0.11239531223</c:v>
                </c:pt>
                <c:pt idx="218">
                  <c:v>-0.321257275477002</c:v>
                </c:pt>
                <c:pt idx="219">
                  <c:v>2.7188749041599998</c:v>
                </c:pt>
                <c:pt idx="220">
                  <c:v>0.48028446399900543</c:v>
                </c:pt>
                <c:pt idx="221">
                  <c:v>-0.28017341353199993</c:v>
                </c:pt>
                <c:pt idx="222">
                  <c:v>1.29594698974</c:v>
                </c:pt>
                <c:pt idx="223">
                  <c:v>1.1900602199200001</c:v>
                </c:pt>
                <c:pt idx="224">
                  <c:v>1.1859174453800001</c:v>
                </c:pt>
                <c:pt idx="225">
                  <c:v>-1.5495429516200001</c:v>
                </c:pt>
                <c:pt idx="226">
                  <c:v>-0.20451663620600041</c:v>
                </c:pt>
                <c:pt idx="227">
                  <c:v>-0.57731529839100004</c:v>
                </c:pt>
                <c:pt idx="228">
                  <c:v>0.17073834262800044</c:v>
                </c:pt>
                <c:pt idx="229">
                  <c:v>-1.4119667680099837</c:v>
                </c:pt>
                <c:pt idx="230">
                  <c:v>-0.32548326287800367</c:v>
                </c:pt>
                <c:pt idx="231">
                  <c:v>0.79297288121800003</c:v>
                </c:pt>
                <c:pt idx="232">
                  <c:v>-0.50127614854799518</c:v>
                </c:pt>
                <c:pt idx="233">
                  <c:v>1.8860375320800091</c:v>
                </c:pt>
                <c:pt idx="234">
                  <c:v>0.73516028966199998</c:v>
                </c:pt>
                <c:pt idx="235">
                  <c:v>0.13492412348800001</c:v>
                </c:pt>
                <c:pt idx="236">
                  <c:v>0.96716306933699958</c:v>
                </c:pt>
                <c:pt idx="237">
                  <c:v>2.0916264892199967</c:v>
                </c:pt>
                <c:pt idx="238">
                  <c:v>-0.67745670960500004</c:v>
                </c:pt>
                <c:pt idx="239">
                  <c:v>-1.7827823709600125E-2</c:v>
                </c:pt>
                <c:pt idx="240">
                  <c:v>-1.16184914026</c:v>
                </c:pt>
                <c:pt idx="241">
                  <c:v>0.50267560331000483</c:v>
                </c:pt>
                <c:pt idx="242">
                  <c:v>8.1241706508399986E-2</c:v>
                </c:pt>
                <c:pt idx="243">
                  <c:v>0.99104472575299518</c:v>
                </c:pt>
                <c:pt idx="244">
                  <c:v>0.87509178648600494</c:v>
                </c:pt>
                <c:pt idx="245">
                  <c:v>-0.34802466018900413</c:v>
                </c:pt>
                <c:pt idx="246">
                  <c:v>4.9812215271100458E-3</c:v>
                </c:pt>
                <c:pt idx="247">
                  <c:v>1.26157540695</c:v>
                </c:pt>
                <c:pt idx="248">
                  <c:v>-1.29172846941</c:v>
                </c:pt>
                <c:pt idx="249">
                  <c:v>0.76493461793800721</c:v>
                </c:pt>
                <c:pt idx="250">
                  <c:v>-0.525803727502</c:v>
                </c:pt>
                <c:pt idx="251">
                  <c:v>1.2800779124199999</c:v>
                </c:pt>
                <c:pt idx="252">
                  <c:v>-0.30290291391300395</c:v>
                </c:pt>
                <c:pt idx="253">
                  <c:v>-0.84251163839600063</c:v>
                </c:pt>
                <c:pt idx="254">
                  <c:v>0.78168879451200002</c:v>
                </c:pt>
                <c:pt idx="255">
                  <c:v>0.87619111422300733</c:v>
                </c:pt>
                <c:pt idx="256">
                  <c:v>-0.85724546526500411</c:v>
                </c:pt>
                <c:pt idx="257">
                  <c:v>-0.82290616339800005</c:v>
                </c:pt>
                <c:pt idx="258">
                  <c:v>1.1739175490800082</c:v>
                </c:pt>
                <c:pt idx="259">
                  <c:v>0.72227616794699956</c:v>
                </c:pt>
                <c:pt idx="260">
                  <c:v>2.7402146422800269</c:v>
                </c:pt>
                <c:pt idx="261">
                  <c:v>-0.59755598755899997</c:v>
                </c:pt>
                <c:pt idx="262">
                  <c:v>0.99191344627</c:v>
                </c:pt>
                <c:pt idx="263">
                  <c:v>-0.87176532068000412</c:v>
                </c:pt>
                <c:pt idx="264">
                  <c:v>0.30684630725600326</c:v>
                </c:pt>
                <c:pt idx="265">
                  <c:v>0.53520977927000002</c:v>
                </c:pt>
                <c:pt idx="266">
                  <c:v>0.199316512143</c:v>
                </c:pt>
                <c:pt idx="267">
                  <c:v>-0.27502055699200206</c:v>
                </c:pt>
                <c:pt idx="268">
                  <c:v>0.26266325051499873</c:v>
                </c:pt>
                <c:pt idx="269">
                  <c:v>-8.8157536172801032E-2</c:v>
                </c:pt>
                <c:pt idx="270">
                  <c:v>0.45878892418599998</c:v>
                </c:pt>
                <c:pt idx="271">
                  <c:v>0.74393611687600003</c:v>
                </c:pt>
                <c:pt idx="272">
                  <c:v>1.7362096002099894</c:v>
                </c:pt>
                <c:pt idx="273">
                  <c:v>1.01100048429</c:v>
                </c:pt>
                <c:pt idx="274">
                  <c:v>0.19655382810799998</c:v>
                </c:pt>
                <c:pt idx="275">
                  <c:v>0.54693386562400004</c:v>
                </c:pt>
                <c:pt idx="276">
                  <c:v>0.70841406965699949</c:v>
                </c:pt>
                <c:pt idx="277">
                  <c:v>1.5843253849600001</c:v>
                </c:pt>
              </c:numCache>
            </c:numRef>
          </c:xVal>
          <c:yVal>
            <c:numRef>
              <c:f>tangi_091001!$C$2:$C$279</c:f>
              <c:numCache>
                <c:formatCode>0.000</c:formatCode>
                <c:ptCount val="278"/>
                <c:pt idx="0">
                  <c:v>5.1162228242200003</c:v>
                </c:pt>
                <c:pt idx="1">
                  <c:v>4.7057146966199745</c:v>
                </c:pt>
                <c:pt idx="2">
                  <c:v>3.4226295061799998</c:v>
                </c:pt>
                <c:pt idx="3">
                  <c:v>3.2930087780100012</c:v>
                </c:pt>
                <c:pt idx="4">
                  <c:v>2.9183883177599999</c:v>
                </c:pt>
                <c:pt idx="5">
                  <c:v>2.8280621006499977</c:v>
                </c:pt>
                <c:pt idx="6">
                  <c:v>2.5524025046399967</c:v>
                </c:pt>
                <c:pt idx="7">
                  <c:v>2.29112594425</c:v>
                </c:pt>
                <c:pt idx="8">
                  <c:v>2.140153761510021</c:v>
                </c:pt>
                <c:pt idx="9">
                  <c:v>2.1059543454600012</c:v>
                </c:pt>
                <c:pt idx="10">
                  <c:v>2.0811556919199998</c:v>
                </c:pt>
                <c:pt idx="11">
                  <c:v>2.0187861895399997</c:v>
                </c:pt>
                <c:pt idx="12">
                  <c:v>1.9200506151300001</c:v>
                </c:pt>
                <c:pt idx="13">
                  <c:v>1.9182229575</c:v>
                </c:pt>
                <c:pt idx="14">
                  <c:v>1.8895996091399894</c:v>
                </c:pt>
                <c:pt idx="15">
                  <c:v>1.83494900367</c:v>
                </c:pt>
                <c:pt idx="16">
                  <c:v>1.8302465748600107</c:v>
                </c:pt>
                <c:pt idx="17">
                  <c:v>1.8223382454799917</c:v>
                </c:pt>
                <c:pt idx="18">
                  <c:v>1.78647744765</c:v>
                </c:pt>
                <c:pt idx="19">
                  <c:v>1.715730736339991</c:v>
                </c:pt>
                <c:pt idx="20">
                  <c:v>1.6575457213200082</c:v>
                </c:pt>
                <c:pt idx="21">
                  <c:v>1.6562464089000073</c:v>
                </c:pt>
                <c:pt idx="22">
                  <c:v>1.61711177004</c:v>
                </c:pt>
                <c:pt idx="23">
                  <c:v>1.5774557667500082</c:v>
                </c:pt>
                <c:pt idx="24">
                  <c:v>1.5370430976699894</c:v>
                </c:pt>
                <c:pt idx="25">
                  <c:v>1.494695447789991</c:v>
                </c:pt>
                <c:pt idx="26">
                  <c:v>1.4417908294699922</c:v>
                </c:pt>
                <c:pt idx="27">
                  <c:v>1.4158204810399835</c:v>
                </c:pt>
                <c:pt idx="28">
                  <c:v>1.276586212799991</c:v>
                </c:pt>
                <c:pt idx="29">
                  <c:v>1.1826238463600001</c:v>
                </c:pt>
                <c:pt idx="30">
                  <c:v>1.1148823891299999</c:v>
                </c:pt>
                <c:pt idx="31">
                  <c:v>1.0914262586999837</c:v>
                </c:pt>
                <c:pt idx="32">
                  <c:v>0.97868209114000004</c:v>
                </c:pt>
                <c:pt idx="33">
                  <c:v>0.97279114781000064</c:v>
                </c:pt>
                <c:pt idx="34">
                  <c:v>0.96892164521200064</c:v>
                </c:pt>
                <c:pt idx="35">
                  <c:v>0.94926611246299997</c:v>
                </c:pt>
                <c:pt idx="36">
                  <c:v>0.94298787836500064</c:v>
                </c:pt>
                <c:pt idx="37">
                  <c:v>0.92788096629100003</c:v>
                </c:pt>
                <c:pt idx="38">
                  <c:v>0.92498105406000064</c:v>
                </c:pt>
                <c:pt idx="39">
                  <c:v>0.92365556367700064</c:v>
                </c:pt>
                <c:pt idx="40">
                  <c:v>0.85949590011100063</c:v>
                </c:pt>
                <c:pt idx="41">
                  <c:v>0.83634747601100412</c:v>
                </c:pt>
                <c:pt idx="42">
                  <c:v>0.820235411852</c:v>
                </c:pt>
                <c:pt idx="43">
                  <c:v>0.81939963020800732</c:v>
                </c:pt>
                <c:pt idx="44">
                  <c:v>0.80388300733100004</c:v>
                </c:pt>
                <c:pt idx="45">
                  <c:v>0.79324884315800481</c:v>
                </c:pt>
                <c:pt idx="46">
                  <c:v>0.79147686847400001</c:v>
                </c:pt>
                <c:pt idx="47">
                  <c:v>0.78447778791999956</c:v>
                </c:pt>
                <c:pt idx="48">
                  <c:v>0.78060143708900664</c:v>
                </c:pt>
                <c:pt idx="49">
                  <c:v>0.753431525617</c:v>
                </c:pt>
                <c:pt idx="50">
                  <c:v>0.71431463426500064</c:v>
                </c:pt>
                <c:pt idx="51">
                  <c:v>0.68678942907100005</c:v>
                </c:pt>
                <c:pt idx="52">
                  <c:v>0.66047871467300812</c:v>
                </c:pt>
                <c:pt idx="53">
                  <c:v>0.65270172128200366</c:v>
                </c:pt>
                <c:pt idx="54">
                  <c:v>0.63772098991399995</c:v>
                </c:pt>
                <c:pt idx="55">
                  <c:v>0.63721396556499998</c:v>
                </c:pt>
                <c:pt idx="56">
                  <c:v>0.60650510758100062</c:v>
                </c:pt>
                <c:pt idx="57">
                  <c:v>0.60530662157399995</c:v>
                </c:pt>
                <c:pt idx="58">
                  <c:v>0.57550212533299461</c:v>
                </c:pt>
                <c:pt idx="59">
                  <c:v>0.56981877218800481</c:v>
                </c:pt>
                <c:pt idx="60">
                  <c:v>0.54633474199599519</c:v>
                </c:pt>
                <c:pt idx="61">
                  <c:v>0.54027224994699519</c:v>
                </c:pt>
                <c:pt idx="62">
                  <c:v>0.539200244803</c:v>
                </c:pt>
                <c:pt idx="63">
                  <c:v>0.52008466685400001</c:v>
                </c:pt>
                <c:pt idx="64">
                  <c:v>0.5148921889879946</c:v>
                </c:pt>
                <c:pt idx="65">
                  <c:v>0.51316172003899996</c:v>
                </c:pt>
                <c:pt idx="66">
                  <c:v>0.49643305009599975</c:v>
                </c:pt>
                <c:pt idx="67">
                  <c:v>0.49631335383300224</c:v>
                </c:pt>
                <c:pt idx="68">
                  <c:v>0.45528680615000183</c:v>
                </c:pt>
                <c:pt idx="69">
                  <c:v>0.43545701560200206</c:v>
                </c:pt>
                <c:pt idx="70">
                  <c:v>0.41018217249300032</c:v>
                </c:pt>
                <c:pt idx="71">
                  <c:v>0.40650285481800008</c:v>
                </c:pt>
                <c:pt idx="72">
                  <c:v>0.39239147406800207</c:v>
                </c:pt>
                <c:pt idx="73">
                  <c:v>0.39071954699500183</c:v>
                </c:pt>
                <c:pt idx="74">
                  <c:v>0.3834773483830024</c:v>
                </c:pt>
                <c:pt idx="75">
                  <c:v>0.37638057691800447</c:v>
                </c:pt>
                <c:pt idx="76">
                  <c:v>0.36476437530800326</c:v>
                </c:pt>
                <c:pt idx="77">
                  <c:v>0.36298990860199998</c:v>
                </c:pt>
                <c:pt idx="78">
                  <c:v>0.3393017751390055</c:v>
                </c:pt>
                <c:pt idx="79">
                  <c:v>0.33365638197200487</c:v>
                </c:pt>
                <c:pt idx="80">
                  <c:v>0.33065751738900412</c:v>
                </c:pt>
                <c:pt idx="81">
                  <c:v>0.32985291905100389</c:v>
                </c:pt>
                <c:pt idx="82">
                  <c:v>0.32770793832599998</c:v>
                </c:pt>
                <c:pt idx="83">
                  <c:v>0.32666068379900526</c:v>
                </c:pt>
                <c:pt idx="84">
                  <c:v>0.28543397446300001</c:v>
                </c:pt>
                <c:pt idx="85">
                  <c:v>0.27807017335800338</c:v>
                </c:pt>
                <c:pt idx="86">
                  <c:v>0.27272302675400001</c:v>
                </c:pt>
                <c:pt idx="87">
                  <c:v>0.26450253905600002</c:v>
                </c:pt>
                <c:pt idx="88">
                  <c:v>0.25864242804199794</c:v>
                </c:pt>
                <c:pt idx="89">
                  <c:v>0.24908232514500109</c:v>
                </c:pt>
                <c:pt idx="90">
                  <c:v>0.24188146989300024</c:v>
                </c:pt>
                <c:pt idx="91">
                  <c:v>0.22585823090099999</c:v>
                </c:pt>
                <c:pt idx="92">
                  <c:v>0.21197228617900149</c:v>
                </c:pt>
                <c:pt idx="93">
                  <c:v>0.19987564546799999</c:v>
                </c:pt>
                <c:pt idx="94">
                  <c:v>0.18439530155200215</c:v>
                </c:pt>
                <c:pt idx="95">
                  <c:v>0.18109504098500129</c:v>
                </c:pt>
                <c:pt idx="96">
                  <c:v>0.17606812282300024</c:v>
                </c:pt>
                <c:pt idx="97">
                  <c:v>0.17599983679200218</c:v>
                </c:pt>
                <c:pt idx="98">
                  <c:v>0.13405940800600041</c:v>
                </c:pt>
                <c:pt idx="99">
                  <c:v>0.10951275297500095</c:v>
                </c:pt>
                <c:pt idx="100">
                  <c:v>0.1038735244680007</c:v>
                </c:pt>
                <c:pt idx="101">
                  <c:v>9.4773237753200013E-2</c:v>
                </c:pt>
                <c:pt idx="102">
                  <c:v>9.21249356071E-2</c:v>
                </c:pt>
                <c:pt idx="103">
                  <c:v>8.6860115046800024E-2</c:v>
                </c:pt>
                <c:pt idx="104">
                  <c:v>7.8598485523000014E-2</c:v>
                </c:pt>
                <c:pt idx="105">
                  <c:v>7.8546324932400477E-2</c:v>
                </c:pt>
                <c:pt idx="106">
                  <c:v>7.7089344904700013E-2</c:v>
                </c:pt>
                <c:pt idx="107">
                  <c:v>7.40205243245005E-2</c:v>
                </c:pt>
                <c:pt idx="108">
                  <c:v>6.5452852530799979E-2</c:v>
                </c:pt>
                <c:pt idx="109">
                  <c:v>5.8383875144200022E-2</c:v>
                </c:pt>
                <c:pt idx="110">
                  <c:v>5.7311649961300365E-2</c:v>
                </c:pt>
                <c:pt idx="111">
                  <c:v>3.9288349070100016E-2</c:v>
                </c:pt>
                <c:pt idx="112">
                  <c:v>3.9073227374900286E-2</c:v>
                </c:pt>
                <c:pt idx="113">
                  <c:v>3.5023484840399993E-2</c:v>
                </c:pt>
                <c:pt idx="114">
                  <c:v>3.0527238774600052E-2</c:v>
                </c:pt>
                <c:pt idx="115">
                  <c:v>2.7466146860600012E-2</c:v>
                </c:pt>
                <c:pt idx="116">
                  <c:v>1.37798108522E-2</c:v>
                </c:pt>
                <c:pt idx="117">
                  <c:v>1.2291343519099912E-2</c:v>
                </c:pt>
                <c:pt idx="118">
                  <c:v>6.9558137182300387E-3</c:v>
                </c:pt>
                <c:pt idx="119">
                  <c:v>4.5297498409299997E-3</c:v>
                </c:pt>
                <c:pt idx="120">
                  <c:v>-1.197548136160013E-2</c:v>
                </c:pt>
                <c:pt idx="121">
                  <c:v>-2.9931752853700002E-2</c:v>
                </c:pt>
                <c:pt idx="122">
                  <c:v>-3.3166480146499977E-2</c:v>
                </c:pt>
                <c:pt idx="123">
                  <c:v>-5.0555169654799767E-2</c:v>
                </c:pt>
                <c:pt idx="124">
                  <c:v>-5.8715474489200024E-2</c:v>
                </c:pt>
                <c:pt idx="125">
                  <c:v>-7.3540531467500003E-2</c:v>
                </c:pt>
                <c:pt idx="126">
                  <c:v>-8.5312580586900014E-2</c:v>
                </c:pt>
                <c:pt idx="127">
                  <c:v>-9.0741557620099986E-2</c:v>
                </c:pt>
                <c:pt idx="128">
                  <c:v>-0.10052252680700002</c:v>
                </c:pt>
                <c:pt idx="129">
                  <c:v>-0.11372306713700002</c:v>
                </c:pt>
                <c:pt idx="130">
                  <c:v>-0.137328072055</c:v>
                </c:pt>
                <c:pt idx="131">
                  <c:v>-0.14653839809500163</c:v>
                </c:pt>
                <c:pt idx="132">
                  <c:v>-0.15242475011300041</c:v>
                </c:pt>
                <c:pt idx="133">
                  <c:v>-0.16246554914600106</c:v>
                </c:pt>
                <c:pt idx="134">
                  <c:v>-0.16297560903899988</c:v>
                </c:pt>
                <c:pt idx="135">
                  <c:v>-0.17469587564799999</c:v>
                </c:pt>
                <c:pt idx="136">
                  <c:v>-0.18717856329799998</c:v>
                </c:pt>
                <c:pt idx="137">
                  <c:v>-0.18885623872700169</c:v>
                </c:pt>
                <c:pt idx="138">
                  <c:v>-0.19755373924799999</c:v>
                </c:pt>
                <c:pt idx="139">
                  <c:v>-0.20145298701700129</c:v>
                </c:pt>
                <c:pt idx="140">
                  <c:v>-0.222437573744</c:v>
                </c:pt>
                <c:pt idx="141">
                  <c:v>-0.23473884713100149</c:v>
                </c:pt>
                <c:pt idx="142">
                  <c:v>-0.23534987131700041</c:v>
                </c:pt>
                <c:pt idx="143">
                  <c:v>-0.25999875555800001</c:v>
                </c:pt>
                <c:pt idx="144">
                  <c:v>-0.26817213190099998</c:v>
                </c:pt>
                <c:pt idx="145">
                  <c:v>-0.274675488696</c:v>
                </c:pt>
                <c:pt idx="146">
                  <c:v>-0.27563188556700002</c:v>
                </c:pt>
                <c:pt idx="147">
                  <c:v>-0.28199868153300206</c:v>
                </c:pt>
                <c:pt idx="148">
                  <c:v>-0.28303846688099998</c:v>
                </c:pt>
                <c:pt idx="149">
                  <c:v>-0.29347717448299998</c:v>
                </c:pt>
                <c:pt idx="150">
                  <c:v>-0.29949048377400395</c:v>
                </c:pt>
                <c:pt idx="151">
                  <c:v>-0.30603956110000241</c:v>
                </c:pt>
                <c:pt idx="152">
                  <c:v>-0.34416213803599999</c:v>
                </c:pt>
                <c:pt idx="153">
                  <c:v>-0.34473257472000002</c:v>
                </c:pt>
                <c:pt idx="154">
                  <c:v>-0.36534985508100032</c:v>
                </c:pt>
                <c:pt idx="155">
                  <c:v>-0.37451254969000275</c:v>
                </c:pt>
                <c:pt idx="156">
                  <c:v>-0.37797906310400459</c:v>
                </c:pt>
                <c:pt idx="157">
                  <c:v>-0.38970050092100195</c:v>
                </c:pt>
                <c:pt idx="158">
                  <c:v>-0.3907466986920024</c:v>
                </c:pt>
                <c:pt idx="159">
                  <c:v>-0.40450154832000002</c:v>
                </c:pt>
                <c:pt idx="160">
                  <c:v>-0.40644389608600001</c:v>
                </c:pt>
                <c:pt idx="161">
                  <c:v>-0.420590820428</c:v>
                </c:pt>
                <c:pt idx="162">
                  <c:v>-0.42828219992400418</c:v>
                </c:pt>
                <c:pt idx="163">
                  <c:v>-0.45578540355000002</c:v>
                </c:pt>
                <c:pt idx="164">
                  <c:v>-0.45855969421800002</c:v>
                </c:pt>
                <c:pt idx="165">
                  <c:v>-0.47998314290500038</c:v>
                </c:pt>
                <c:pt idx="166">
                  <c:v>-0.49446507939700418</c:v>
                </c:pt>
                <c:pt idx="167">
                  <c:v>-0.49480402292500275</c:v>
                </c:pt>
                <c:pt idx="168">
                  <c:v>-0.49836229714800412</c:v>
                </c:pt>
                <c:pt idx="169">
                  <c:v>-0.50009578958500001</c:v>
                </c:pt>
                <c:pt idx="170">
                  <c:v>-0.50381778134599586</c:v>
                </c:pt>
                <c:pt idx="171">
                  <c:v>-0.51185325668800596</c:v>
                </c:pt>
                <c:pt idx="172">
                  <c:v>-0.51298904871699957</c:v>
                </c:pt>
                <c:pt idx="173">
                  <c:v>-0.52103564963899995</c:v>
                </c:pt>
                <c:pt idx="174">
                  <c:v>-0.52798902653700064</c:v>
                </c:pt>
                <c:pt idx="175">
                  <c:v>-0.53057815063799996</c:v>
                </c:pt>
                <c:pt idx="176">
                  <c:v>-0.53145905504500002</c:v>
                </c:pt>
                <c:pt idx="177">
                  <c:v>-0.54502118371300001</c:v>
                </c:pt>
                <c:pt idx="178">
                  <c:v>-0.57795351966400366</c:v>
                </c:pt>
                <c:pt idx="179">
                  <c:v>-0.59936900476999633</c:v>
                </c:pt>
                <c:pt idx="180">
                  <c:v>-0.59985603725600001</c:v>
                </c:pt>
                <c:pt idx="181">
                  <c:v>-0.59989887220100413</c:v>
                </c:pt>
                <c:pt idx="182">
                  <c:v>-0.60113977235900551</c:v>
                </c:pt>
                <c:pt idx="183">
                  <c:v>-0.60934686662700366</c:v>
                </c:pt>
                <c:pt idx="184">
                  <c:v>-0.61108763594000004</c:v>
                </c:pt>
                <c:pt idx="185">
                  <c:v>-0.61425074810900004</c:v>
                </c:pt>
                <c:pt idx="186">
                  <c:v>-0.618423935935</c:v>
                </c:pt>
                <c:pt idx="187">
                  <c:v>-0.61931705676299997</c:v>
                </c:pt>
                <c:pt idx="188">
                  <c:v>-0.61982439907000064</c:v>
                </c:pt>
                <c:pt idx="189">
                  <c:v>-0.62196101037100482</c:v>
                </c:pt>
                <c:pt idx="190">
                  <c:v>-0.62214965278700562</c:v>
                </c:pt>
                <c:pt idx="191">
                  <c:v>-0.62905151308100482</c:v>
                </c:pt>
                <c:pt idx="192">
                  <c:v>-0.62914202955500065</c:v>
                </c:pt>
                <c:pt idx="193">
                  <c:v>-0.62971324767900483</c:v>
                </c:pt>
                <c:pt idx="194">
                  <c:v>-0.63318223222100412</c:v>
                </c:pt>
                <c:pt idx="195">
                  <c:v>-0.63759477800500064</c:v>
                </c:pt>
                <c:pt idx="196">
                  <c:v>-0.640938852828008</c:v>
                </c:pt>
                <c:pt idx="197">
                  <c:v>-0.64124920358200721</c:v>
                </c:pt>
                <c:pt idx="198">
                  <c:v>-0.64484897258100826</c:v>
                </c:pt>
                <c:pt idx="199">
                  <c:v>-0.64527682512600004</c:v>
                </c:pt>
                <c:pt idx="200">
                  <c:v>-0.65036530664700065</c:v>
                </c:pt>
                <c:pt idx="201">
                  <c:v>-0.65448493826900411</c:v>
                </c:pt>
                <c:pt idx="202">
                  <c:v>-0.66792386261600811</c:v>
                </c:pt>
                <c:pt idx="203">
                  <c:v>-0.67983750458200065</c:v>
                </c:pt>
                <c:pt idx="204">
                  <c:v>-0.68195126518000004</c:v>
                </c:pt>
                <c:pt idx="205">
                  <c:v>-0.6840894761490055</c:v>
                </c:pt>
                <c:pt idx="206">
                  <c:v>-0.69575569129100412</c:v>
                </c:pt>
                <c:pt idx="207">
                  <c:v>-0.69671715607600004</c:v>
                </c:pt>
                <c:pt idx="208">
                  <c:v>-0.69792716450900005</c:v>
                </c:pt>
                <c:pt idx="209">
                  <c:v>-0.72010455125700001</c:v>
                </c:pt>
                <c:pt idx="210">
                  <c:v>-0.73308348380999999</c:v>
                </c:pt>
                <c:pt idx="211">
                  <c:v>-0.74761087168900653</c:v>
                </c:pt>
                <c:pt idx="212">
                  <c:v>-0.75874375850500653</c:v>
                </c:pt>
                <c:pt idx="213">
                  <c:v>-0.76218275212700004</c:v>
                </c:pt>
                <c:pt idx="214">
                  <c:v>-0.7720211006970048</c:v>
                </c:pt>
                <c:pt idx="215">
                  <c:v>-0.77636543581600004</c:v>
                </c:pt>
                <c:pt idx="216">
                  <c:v>-0.77862199771100482</c:v>
                </c:pt>
                <c:pt idx="217">
                  <c:v>-0.78487932638500413</c:v>
                </c:pt>
                <c:pt idx="218">
                  <c:v>-0.78776599500699951</c:v>
                </c:pt>
                <c:pt idx="219">
                  <c:v>-0.79132021676500064</c:v>
                </c:pt>
                <c:pt idx="220">
                  <c:v>-0.79164328851300481</c:v>
                </c:pt>
                <c:pt idx="221">
                  <c:v>-0.7940157678429961</c:v>
                </c:pt>
                <c:pt idx="222">
                  <c:v>-0.79445260737000001</c:v>
                </c:pt>
                <c:pt idx="223">
                  <c:v>-0.79591925184400003</c:v>
                </c:pt>
                <c:pt idx="224">
                  <c:v>-0.79786198924899998</c:v>
                </c:pt>
                <c:pt idx="225">
                  <c:v>-0.80385829650100482</c:v>
                </c:pt>
                <c:pt idx="226">
                  <c:v>-0.81073951141200062</c:v>
                </c:pt>
                <c:pt idx="227">
                  <c:v>-0.82916865598099998</c:v>
                </c:pt>
                <c:pt idx="228">
                  <c:v>-0.83134889090099995</c:v>
                </c:pt>
                <c:pt idx="229">
                  <c:v>-0.84873336564000001</c:v>
                </c:pt>
                <c:pt idx="230">
                  <c:v>-0.85447202510099951</c:v>
                </c:pt>
                <c:pt idx="231">
                  <c:v>-0.85459819050500063</c:v>
                </c:pt>
                <c:pt idx="232">
                  <c:v>-0.85740903674200064</c:v>
                </c:pt>
                <c:pt idx="233">
                  <c:v>-0.87329020768800825</c:v>
                </c:pt>
                <c:pt idx="234">
                  <c:v>-0.89750663035599998</c:v>
                </c:pt>
                <c:pt idx="235">
                  <c:v>-0.90213550684400001</c:v>
                </c:pt>
                <c:pt idx="236">
                  <c:v>-0.90227054366899995</c:v>
                </c:pt>
                <c:pt idx="237">
                  <c:v>-0.90333668642499998</c:v>
                </c:pt>
                <c:pt idx="238">
                  <c:v>-0.90598462521000001</c:v>
                </c:pt>
                <c:pt idx="239">
                  <c:v>-0.9319152385800048</c:v>
                </c:pt>
                <c:pt idx="240">
                  <c:v>-0.94052738981399586</c:v>
                </c:pt>
                <c:pt idx="241">
                  <c:v>-0.94686713523300003</c:v>
                </c:pt>
                <c:pt idx="242">
                  <c:v>-0.95967706950100062</c:v>
                </c:pt>
                <c:pt idx="243">
                  <c:v>-0.98048515388999957</c:v>
                </c:pt>
                <c:pt idx="244">
                  <c:v>-0.98999206508999948</c:v>
                </c:pt>
                <c:pt idx="245">
                  <c:v>-0.99167199723600064</c:v>
                </c:pt>
                <c:pt idx="246">
                  <c:v>-0.99248925754799999</c:v>
                </c:pt>
                <c:pt idx="247">
                  <c:v>-0.99361664922599957</c:v>
                </c:pt>
                <c:pt idx="248">
                  <c:v>-0.999137958258</c:v>
                </c:pt>
                <c:pt idx="249">
                  <c:v>-1.00499350406</c:v>
                </c:pt>
                <c:pt idx="250">
                  <c:v>-1.00731771915</c:v>
                </c:pt>
                <c:pt idx="251">
                  <c:v>-1.0155919774899858</c:v>
                </c:pt>
                <c:pt idx="252">
                  <c:v>-1.0207049392400001</c:v>
                </c:pt>
                <c:pt idx="253">
                  <c:v>-1.0302251310499999</c:v>
                </c:pt>
                <c:pt idx="254">
                  <c:v>-1.0306771147300082</c:v>
                </c:pt>
                <c:pt idx="255">
                  <c:v>-1.0639968967999871</c:v>
                </c:pt>
                <c:pt idx="256">
                  <c:v>-1.06886295576</c:v>
                </c:pt>
                <c:pt idx="257">
                  <c:v>-1.07013322308</c:v>
                </c:pt>
                <c:pt idx="258">
                  <c:v>-1.0728042424899853</c:v>
                </c:pt>
                <c:pt idx="259">
                  <c:v>-1.0796239623399917</c:v>
                </c:pt>
                <c:pt idx="260">
                  <c:v>-1.0851555003400073</c:v>
                </c:pt>
                <c:pt idx="261">
                  <c:v>-1.086025397779991</c:v>
                </c:pt>
                <c:pt idx="262">
                  <c:v>-1.0936068057899917</c:v>
                </c:pt>
                <c:pt idx="263">
                  <c:v>-1.10413688858</c:v>
                </c:pt>
                <c:pt idx="264">
                  <c:v>-1.1104212729299894</c:v>
                </c:pt>
                <c:pt idx="265">
                  <c:v>-1.1119908817799926</c:v>
                </c:pt>
                <c:pt idx="266">
                  <c:v>-1.1148537242900107</c:v>
                </c:pt>
                <c:pt idx="267">
                  <c:v>-1.115624573189991</c:v>
                </c:pt>
                <c:pt idx="268">
                  <c:v>-1.12929853793</c:v>
                </c:pt>
                <c:pt idx="269">
                  <c:v>-1.1518662403999858</c:v>
                </c:pt>
                <c:pt idx="270">
                  <c:v>-1.1667801277800101</c:v>
                </c:pt>
                <c:pt idx="271">
                  <c:v>-1.187614610749991</c:v>
                </c:pt>
                <c:pt idx="272">
                  <c:v>-1.2002420843799999</c:v>
                </c:pt>
                <c:pt idx="273">
                  <c:v>-1.21203781841</c:v>
                </c:pt>
                <c:pt idx="274">
                  <c:v>-1.2611880745599999</c:v>
                </c:pt>
                <c:pt idx="275">
                  <c:v>-1.28810279572</c:v>
                </c:pt>
                <c:pt idx="276">
                  <c:v>-1.3223765840699999</c:v>
                </c:pt>
                <c:pt idx="277">
                  <c:v>-1.33317826588</c:v>
                </c:pt>
              </c:numCache>
            </c:numRef>
          </c:yVal>
        </c:ser>
        <c:axId val="52951296"/>
        <c:axId val="53611520"/>
      </c:scatterChart>
      <c:valAx>
        <c:axId val="52951296"/>
        <c:scaling>
          <c:orientation val="minMax"/>
        </c:scaling>
        <c:axPos val="b"/>
        <c:numFmt formatCode="0" sourceLinked="0"/>
        <c:tickLblPos val="nextTo"/>
        <c:crossAx val="53611520"/>
        <c:crosses val="autoZero"/>
        <c:crossBetween val="midCat"/>
      </c:valAx>
      <c:valAx>
        <c:axId val="53611520"/>
        <c:scaling>
          <c:orientation val="minMax"/>
        </c:scaling>
        <c:axPos val="l"/>
        <c:numFmt formatCode="0" sourceLinked="0"/>
        <c:tickLblPos val="nextTo"/>
        <c:crossAx val="52951296"/>
        <c:crosses val="autoZero"/>
        <c:crossBetween val="midCat"/>
      </c:valAx>
    </c:plotArea>
    <c:plotVisOnly val="1"/>
  </c:chart>
  <c:externalData r:id="rId2"/>
  <c:userShapes r:id="rId3"/>
</c:chartSpace>
</file>

<file path=ppt/drawings/drawing1.xml><?xml version="1.0" encoding="utf-8"?>
<c:userShapes xmlns:c="http://schemas.openxmlformats.org/drawingml/2006/chart">
  <cdr:relSizeAnchor xmlns:cdr="http://schemas.openxmlformats.org/drawingml/2006/chartDrawing">
    <cdr:from>
      <cdr:x>0.27723</cdr:x>
      <cdr:y>0.22727</cdr:y>
    </cdr:from>
    <cdr:to>
      <cdr:x>0.37467</cdr:x>
      <cdr:y>0.29716</cdr:y>
    </cdr:to>
    <cdr:sp macro="" textlink="">
      <cdr:nvSpPr>
        <cdr:cNvPr id="2" name="CaixaDeTexto 7"/>
        <cdr:cNvSpPr txBox="1"/>
      </cdr:nvSpPr>
      <cdr:spPr>
        <a:xfrm xmlns:a="http://schemas.openxmlformats.org/drawingml/2006/main">
          <a:off x="2000264" y="1071570"/>
          <a:ext cx="703054" cy="32951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pt-PT" sz="1100" dirty="0"/>
            <a:t>Lisboa</a:t>
          </a:r>
        </a:p>
      </cdr:txBody>
    </cdr:sp>
  </cdr:relSizeAnchor>
  <cdr:relSizeAnchor xmlns:cdr="http://schemas.openxmlformats.org/drawingml/2006/chartDrawing">
    <cdr:from>
      <cdr:x>0.56102</cdr:x>
      <cdr:y>0.87277</cdr:y>
    </cdr:from>
    <cdr:to>
      <cdr:x>0.69594</cdr:x>
      <cdr:y>0.94345</cdr:y>
    </cdr:to>
    <cdr:sp macro="" textlink="">
      <cdr:nvSpPr>
        <cdr:cNvPr id="3" name="CaixaDeTexto 7"/>
        <cdr:cNvSpPr txBox="1"/>
      </cdr:nvSpPr>
      <cdr:spPr>
        <a:xfrm xmlns:a="http://schemas.openxmlformats.org/drawingml/2006/main">
          <a:off x="3152775" y="3267075"/>
          <a:ext cx="758221" cy="26456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pt-PT" sz="1100"/>
            <a:t>Barrancos</a:t>
          </a:r>
        </a:p>
      </cdr:txBody>
    </cdr:sp>
  </cdr:relSizeAnchor>
  <cdr:relSizeAnchor xmlns:cdr="http://schemas.openxmlformats.org/drawingml/2006/chartDrawing">
    <cdr:from>
      <cdr:x>0.38614</cdr:x>
      <cdr:y>0.84849</cdr:y>
    </cdr:from>
    <cdr:to>
      <cdr:x>0.46365</cdr:x>
      <cdr:y>0.91916</cdr:y>
    </cdr:to>
    <cdr:sp macro="" textlink="">
      <cdr:nvSpPr>
        <cdr:cNvPr id="4" name="CaixaDeTexto 7"/>
        <cdr:cNvSpPr txBox="1"/>
      </cdr:nvSpPr>
      <cdr:spPr>
        <a:xfrm xmlns:a="http://schemas.openxmlformats.org/drawingml/2006/main">
          <a:off x="2786082" y="4000528"/>
          <a:ext cx="559253" cy="33324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pt-PT" sz="1100" dirty="0"/>
            <a:t>Góis</a:t>
          </a:r>
        </a:p>
      </cdr:txBody>
    </cdr:sp>
  </cdr:relSizeAnchor>
  <cdr:relSizeAnchor xmlns:cdr="http://schemas.openxmlformats.org/drawingml/2006/chartDrawing">
    <cdr:from>
      <cdr:x>0.86139</cdr:x>
      <cdr:y>0.81818</cdr:y>
    </cdr:from>
    <cdr:to>
      <cdr:x>0.95883</cdr:x>
      <cdr:y>0.87367</cdr:y>
    </cdr:to>
    <cdr:sp macro="" textlink="">
      <cdr:nvSpPr>
        <cdr:cNvPr id="5" name="CaixaDeTexto 7"/>
        <cdr:cNvSpPr txBox="1"/>
      </cdr:nvSpPr>
      <cdr:spPr>
        <a:xfrm xmlns:a="http://schemas.openxmlformats.org/drawingml/2006/main">
          <a:off x="6215106" y="3857652"/>
          <a:ext cx="703054"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rgbClr val="000000"/>
              </a:solidFill>
              <a:latin typeface="Arial"/>
            </a:defRPr>
          </a:lvl1pPr>
          <a:lvl2pPr marL="457200" indent="0">
            <a:defRPr sz="1100">
              <a:solidFill>
                <a:srgbClr val="000000"/>
              </a:solidFill>
              <a:latin typeface="Arial"/>
            </a:defRPr>
          </a:lvl2pPr>
          <a:lvl3pPr marL="914400" indent="0">
            <a:defRPr sz="1100">
              <a:solidFill>
                <a:srgbClr val="000000"/>
              </a:solidFill>
              <a:latin typeface="Arial"/>
            </a:defRPr>
          </a:lvl3pPr>
          <a:lvl4pPr marL="1371600" indent="0">
            <a:defRPr sz="1100">
              <a:solidFill>
                <a:srgbClr val="000000"/>
              </a:solidFill>
              <a:latin typeface="Arial"/>
            </a:defRPr>
          </a:lvl4pPr>
          <a:lvl5pPr marL="1828800" indent="0">
            <a:defRPr sz="1100">
              <a:solidFill>
                <a:srgbClr val="000000"/>
              </a:solidFill>
              <a:latin typeface="Arial"/>
            </a:defRPr>
          </a:lvl5pPr>
          <a:lvl6pPr marL="2286000" indent="0">
            <a:defRPr sz="1100">
              <a:solidFill>
                <a:srgbClr val="000000"/>
              </a:solidFill>
              <a:latin typeface="Arial"/>
            </a:defRPr>
          </a:lvl6pPr>
          <a:lvl7pPr marL="2743200" indent="0">
            <a:defRPr sz="1100">
              <a:solidFill>
                <a:srgbClr val="000000"/>
              </a:solidFill>
              <a:latin typeface="Arial"/>
            </a:defRPr>
          </a:lvl7pPr>
          <a:lvl8pPr marL="3200400" indent="0">
            <a:defRPr sz="1100">
              <a:solidFill>
                <a:srgbClr val="000000"/>
              </a:solidFill>
              <a:latin typeface="Arial"/>
            </a:defRPr>
          </a:lvl8pPr>
          <a:lvl9pPr marL="3657600" indent="0">
            <a:defRPr sz="1100">
              <a:solidFill>
                <a:srgbClr val="000000"/>
              </a:solidFill>
              <a:latin typeface="Arial"/>
            </a:defRPr>
          </a:lvl9pPr>
        </a:lstStyle>
        <a:p xmlns:a="http://schemas.openxmlformats.org/drawingml/2006/main">
          <a:r>
            <a:rPr lang="pt-PT" sz="1100" dirty="0" smtClean="0"/>
            <a:t>Moita</a:t>
          </a:r>
          <a:endParaRPr lang="pt-PT" sz="1100" dirty="0"/>
        </a:p>
      </cdr:txBody>
    </cdr:sp>
  </cdr:relSizeAnchor>
  <cdr:relSizeAnchor xmlns:cdr="http://schemas.openxmlformats.org/drawingml/2006/chartDrawing">
    <cdr:from>
      <cdr:x>0.05941</cdr:x>
      <cdr:y>0.66667</cdr:y>
    </cdr:from>
    <cdr:to>
      <cdr:x>0.19802</cdr:x>
      <cdr:y>0.72215</cdr:y>
    </cdr:to>
    <cdr:sp macro="" textlink="">
      <cdr:nvSpPr>
        <cdr:cNvPr id="6" name="CaixaDeTexto 7"/>
        <cdr:cNvSpPr txBox="1"/>
      </cdr:nvSpPr>
      <cdr:spPr>
        <a:xfrm xmlns:a="http://schemas.openxmlformats.org/drawingml/2006/main">
          <a:off x="428628" y="3143272"/>
          <a:ext cx="1000132"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rgbClr val="000000"/>
              </a:solidFill>
              <a:latin typeface="Arial"/>
            </a:defRPr>
          </a:lvl1pPr>
          <a:lvl2pPr marL="457200" indent="0">
            <a:defRPr sz="1100">
              <a:solidFill>
                <a:srgbClr val="000000"/>
              </a:solidFill>
              <a:latin typeface="Arial"/>
            </a:defRPr>
          </a:lvl2pPr>
          <a:lvl3pPr marL="914400" indent="0">
            <a:defRPr sz="1100">
              <a:solidFill>
                <a:srgbClr val="000000"/>
              </a:solidFill>
              <a:latin typeface="Arial"/>
            </a:defRPr>
          </a:lvl3pPr>
          <a:lvl4pPr marL="1371600" indent="0">
            <a:defRPr sz="1100">
              <a:solidFill>
                <a:srgbClr val="000000"/>
              </a:solidFill>
              <a:latin typeface="Arial"/>
            </a:defRPr>
          </a:lvl4pPr>
          <a:lvl5pPr marL="1828800" indent="0">
            <a:defRPr sz="1100">
              <a:solidFill>
                <a:srgbClr val="000000"/>
              </a:solidFill>
              <a:latin typeface="Arial"/>
            </a:defRPr>
          </a:lvl5pPr>
          <a:lvl6pPr marL="2286000" indent="0">
            <a:defRPr sz="1100">
              <a:solidFill>
                <a:srgbClr val="000000"/>
              </a:solidFill>
              <a:latin typeface="Arial"/>
            </a:defRPr>
          </a:lvl6pPr>
          <a:lvl7pPr marL="2743200" indent="0">
            <a:defRPr sz="1100">
              <a:solidFill>
                <a:srgbClr val="000000"/>
              </a:solidFill>
              <a:latin typeface="Arial"/>
            </a:defRPr>
          </a:lvl7pPr>
          <a:lvl8pPr marL="3200400" indent="0">
            <a:defRPr sz="1100">
              <a:solidFill>
                <a:srgbClr val="000000"/>
              </a:solidFill>
              <a:latin typeface="Arial"/>
            </a:defRPr>
          </a:lvl8pPr>
          <a:lvl9pPr marL="3657600" indent="0">
            <a:defRPr sz="1100">
              <a:solidFill>
                <a:srgbClr val="000000"/>
              </a:solidFill>
              <a:latin typeface="Arial"/>
            </a:defRPr>
          </a:lvl9pPr>
        </a:lstStyle>
        <a:p xmlns:a="http://schemas.openxmlformats.org/drawingml/2006/main">
          <a:r>
            <a:rPr lang="pt-PT" dirty="0" smtClean="0"/>
            <a:t>Melgaço</a:t>
          </a:r>
          <a:endParaRPr lang="pt-PT" sz="1100" dirty="0"/>
        </a:p>
      </cdr:txBody>
    </cdr:sp>
  </cdr:relSizeAnchor>
  <cdr:relSizeAnchor xmlns:cdr="http://schemas.openxmlformats.org/drawingml/2006/chartDrawing">
    <cdr:from>
      <cdr:x>0.59406</cdr:x>
      <cdr:y>0.5</cdr:y>
    </cdr:from>
    <cdr:to>
      <cdr:x>0.73496</cdr:x>
      <cdr:y>0.55549</cdr:y>
    </cdr:to>
    <cdr:sp macro="" textlink="">
      <cdr:nvSpPr>
        <cdr:cNvPr id="7" name="CaixaDeTexto 7"/>
        <cdr:cNvSpPr txBox="1"/>
      </cdr:nvSpPr>
      <cdr:spPr>
        <a:xfrm xmlns:a="http://schemas.openxmlformats.org/drawingml/2006/main">
          <a:off x="4286284" y="2357454"/>
          <a:ext cx="1016658"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rgbClr val="000000"/>
              </a:solidFill>
              <a:latin typeface="Arial"/>
            </a:defRPr>
          </a:lvl1pPr>
          <a:lvl2pPr marL="457200" indent="0">
            <a:defRPr sz="1100">
              <a:solidFill>
                <a:srgbClr val="000000"/>
              </a:solidFill>
              <a:latin typeface="Arial"/>
            </a:defRPr>
          </a:lvl2pPr>
          <a:lvl3pPr marL="914400" indent="0">
            <a:defRPr sz="1100">
              <a:solidFill>
                <a:srgbClr val="000000"/>
              </a:solidFill>
              <a:latin typeface="Arial"/>
            </a:defRPr>
          </a:lvl3pPr>
          <a:lvl4pPr marL="1371600" indent="0">
            <a:defRPr sz="1100">
              <a:solidFill>
                <a:srgbClr val="000000"/>
              </a:solidFill>
              <a:latin typeface="Arial"/>
            </a:defRPr>
          </a:lvl4pPr>
          <a:lvl5pPr marL="1828800" indent="0">
            <a:defRPr sz="1100">
              <a:solidFill>
                <a:srgbClr val="000000"/>
              </a:solidFill>
              <a:latin typeface="Arial"/>
            </a:defRPr>
          </a:lvl5pPr>
          <a:lvl6pPr marL="2286000" indent="0">
            <a:defRPr sz="1100">
              <a:solidFill>
                <a:srgbClr val="000000"/>
              </a:solidFill>
              <a:latin typeface="Arial"/>
            </a:defRPr>
          </a:lvl6pPr>
          <a:lvl7pPr marL="2743200" indent="0">
            <a:defRPr sz="1100">
              <a:solidFill>
                <a:srgbClr val="000000"/>
              </a:solidFill>
              <a:latin typeface="Arial"/>
            </a:defRPr>
          </a:lvl7pPr>
          <a:lvl8pPr marL="3200400" indent="0">
            <a:defRPr sz="1100">
              <a:solidFill>
                <a:srgbClr val="000000"/>
              </a:solidFill>
              <a:latin typeface="Arial"/>
            </a:defRPr>
          </a:lvl8pPr>
          <a:lvl9pPr marL="3657600" indent="0">
            <a:defRPr sz="1100">
              <a:solidFill>
                <a:srgbClr val="000000"/>
              </a:solidFill>
              <a:latin typeface="Arial"/>
            </a:defRPr>
          </a:lvl9pPr>
        </a:lstStyle>
        <a:p xmlns:a="http://schemas.openxmlformats.org/drawingml/2006/main">
          <a:r>
            <a:rPr lang="pt-PT" sz="1100" dirty="0" smtClean="0"/>
            <a:t>Oeiras</a:t>
          </a:r>
          <a:endParaRPr lang="pt-PT" sz="1100" dirty="0"/>
        </a:p>
      </cdr:txBody>
    </cdr:sp>
  </cdr:relSizeAnchor>
  <cdr:relSizeAnchor xmlns:cdr="http://schemas.openxmlformats.org/drawingml/2006/chartDrawing">
    <cdr:from>
      <cdr:x>0.55446</cdr:x>
      <cdr:y>0.36364</cdr:y>
    </cdr:from>
    <cdr:to>
      <cdr:x>0.6519</cdr:x>
      <cdr:y>0.41912</cdr:y>
    </cdr:to>
    <cdr:sp macro="" textlink="">
      <cdr:nvSpPr>
        <cdr:cNvPr id="8" name="CaixaDeTexto 7"/>
        <cdr:cNvSpPr txBox="1"/>
      </cdr:nvSpPr>
      <cdr:spPr>
        <a:xfrm xmlns:a="http://schemas.openxmlformats.org/drawingml/2006/main">
          <a:off x="4000528" y="1714512"/>
          <a:ext cx="703054"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rgbClr val="000000"/>
              </a:solidFill>
              <a:latin typeface="Arial"/>
            </a:defRPr>
          </a:lvl1pPr>
          <a:lvl2pPr marL="457200" indent="0">
            <a:defRPr sz="1100">
              <a:solidFill>
                <a:srgbClr val="000000"/>
              </a:solidFill>
              <a:latin typeface="Arial"/>
            </a:defRPr>
          </a:lvl2pPr>
          <a:lvl3pPr marL="914400" indent="0">
            <a:defRPr sz="1100">
              <a:solidFill>
                <a:srgbClr val="000000"/>
              </a:solidFill>
              <a:latin typeface="Arial"/>
            </a:defRPr>
          </a:lvl3pPr>
          <a:lvl4pPr marL="1371600" indent="0">
            <a:defRPr sz="1100">
              <a:solidFill>
                <a:srgbClr val="000000"/>
              </a:solidFill>
              <a:latin typeface="Arial"/>
            </a:defRPr>
          </a:lvl4pPr>
          <a:lvl5pPr marL="1828800" indent="0">
            <a:defRPr sz="1100">
              <a:solidFill>
                <a:srgbClr val="000000"/>
              </a:solidFill>
              <a:latin typeface="Arial"/>
            </a:defRPr>
          </a:lvl5pPr>
          <a:lvl6pPr marL="2286000" indent="0">
            <a:defRPr sz="1100">
              <a:solidFill>
                <a:srgbClr val="000000"/>
              </a:solidFill>
              <a:latin typeface="Arial"/>
            </a:defRPr>
          </a:lvl6pPr>
          <a:lvl7pPr marL="2743200" indent="0">
            <a:defRPr sz="1100">
              <a:solidFill>
                <a:srgbClr val="000000"/>
              </a:solidFill>
              <a:latin typeface="Arial"/>
            </a:defRPr>
          </a:lvl7pPr>
          <a:lvl8pPr marL="3200400" indent="0">
            <a:defRPr sz="1100">
              <a:solidFill>
                <a:srgbClr val="000000"/>
              </a:solidFill>
              <a:latin typeface="Arial"/>
            </a:defRPr>
          </a:lvl8pPr>
          <a:lvl9pPr marL="3657600" indent="0">
            <a:defRPr sz="1100">
              <a:solidFill>
                <a:srgbClr val="000000"/>
              </a:solidFill>
              <a:latin typeface="Arial"/>
            </a:defRPr>
          </a:lvl9pPr>
        </a:lstStyle>
        <a:p xmlns:a="http://schemas.openxmlformats.org/drawingml/2006/main">
          <a:r>
            <a:rPr lang="pt-PT" sz="1100" dirty="0" smtClean="0"/>
            <a:t>Porto</a:t>
          </a:r>
          <a:endParaRPr lang="pt-PT" sz="1100" dirty="0"/>
        </a:p>
      </cdr:txBody>
    </cdr:sp>
  </cdr:relSizeAnchor>
  <cdr:relSizeAnchor xmlns:cdr="http://schemas.openxmlformats.org/drawingml/2006/chartDrawing">
    <cdr:from>
      <cdr:x>0.82178</cdr:x>
      <cdr:y>0.69697</cdr:y>
    </cdr:from>
    <cdr:to>
      <cdr:x>0.99444</cdr:x>
      <cdr:y>0.75246</cdr:y>
    </cdr:to>
    <cdr:sp macro="" textlink="">
      <cdr:nvSpPr>
        <cdr:cNvPr id="9" name="CaixaDeTexto 7"/>
        <cdr:cNvSpPr txBox="1"/>
      </cdr:nvSpPr>
      <cdr:spPr>
        <a:xfrm xmlns:a="http://schemas.openxmlformats.org/drawingml/2006/main">
          <a:off x="5929337" y="3286149"/>
          <a:ext cx="1245813"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rgbClr val="000000"/>
              </a:solidFill>
              <a:latin typeface="Arial"/>
            </a:defRPr>
          </a:lvl1pPr>
          <a:lvl2pPr marL="457200" indent="0">
            <a:defRPr sz="1100">
              <a:solidFill>
                <a:srgbClr val="000000"/>
              </a:solidFill>
              <a:latin typeface="Arial"/>
            </a:defRPr>
          </a:lvl2pPr>
          <a:lvl3pPr marL="914400" indent="0">
            <a:defRPr sz="1100">
              <a:solidFill>
                <a:srgbClr val="000000"/>
              </a:solidFill>
              <a:latin typeface="Arial"/>
            </a:defRPr>
          </a:lvl3pPr>
          <a:lvl4pPr marL="1371600" indent="0">
            <a:defRPr sz="1100">
              <a:solidFill>
                <a:srgbClr val="000000"/>
              </a:solidFill>
              <a:latin typeface="Arial"/>
            </a:defRPr>
          </a:lvl4pPr>
          <a:lvl5pPr marL="1828800" indent="0">
            <a:defRPr sz="1100">
              <a:solidFill>
                <a:srgbClr val="000000"/>
              </a:solidFill>
              <a:latin typeface="Arial"/>
            </a:defRPr>
          </a:lvl5pPr>
          <a:lvl6pPr marL="2286000" indent="0">
            <a:defRPr sz="1100">
              <a:solidFill>
                <a:srgbClr val="000000"/>
              </a:solidFill>
              <a:latin typeface="Arial"/>
            </a:defRPr>
          </a:lvl6pPr>
          <a:lvl7pPr marL="2743200" indent="0">
            <a:defRPr sz="1100">
              <a:solidFill>
                <a:srgbClr val="000000"/>
              </a:solidFill>
              <a:latin typeface="Arial"/>
            </a:defRPr>
          </a:lvl7pPr>
          <a:lvl8pPr marL="3200400" indent="0">
            <a:defRPr sz="1100">
              <a:solidFill>
                <a:srgbClr val="000000"/>
              </a:solidFill>
              <a:latin typeface="Arial"/>
            </a:defRPr>
          </a:lvl8pPr>
          <a:lvl9pPr marL="3657600" indent="0">
            <a:defRPr sz="1100">
              <a:solidFill>
                <a:srgbClr val="000000"/>
              </a:solidFill>
              <a:latin typeface="Arial"/>
            </a:defRPr>
          </a:lvl9pPr>
        </a:lstStyle>
        <a:p xmlns:a="http://schemas.openxmlformats.org/drawingml/2006/main">
          <a:r>
            <a:rPr lang="pt-PT" sz="1100" dirty="0" smtClean="0"/>
            <a:t>V. F. Xira</a:t>
          </a:r>
          <a:endParaRPr lang="pt-PT" sz="1100" dirty="0"/>
        </a:p>
      </cdr:txBody>
    </cdr:sp>
  </cdr:relSizeAnchor>
  <cdr:relSizeAnchor xmlns:cdr="http://schemas.openxmlformats.org/drawingml/2006/chartDrawing">
    <cdr:from>
      <cdr:x>0.50542</cdr:x>
      <cdr:y>0.17976</cdr:y>
    </cdr:from>
    <cdr:to>
      <cdr:x>0.54808</cdr:x>
      <cdr:y>0.34776</cdr:y>
    </cdr:to>
    <cdr:sp macro="" textlink="">
      <cdr:nvSpPr>
        <cdr:cNvPr id="10" name="CaixaDeTexto 18"/>
        <cdr:cNvSpPr txBox="1"/>
      </cdr:nvSpPr>
      <cdr:spPr>
        <a:xfrm xmlns:a="http://schemas.openxmlformats.org/drawingml/2006/main" rot="16200000">
          <a:off x="3404603" y="1089721"/>
          <a:ext cx="79208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pt-PT"/>
          </a:defPPr>
          <a:lvl1pPr algn="l" rtl="0" fontAlgn="base">
            <a:spcBef>
              <a:spcPct val="0"/>
            </a:spcBef>
            <a:spcAft>
              <a:spcPct val="0"/>
            </a:spcAft>
            <a:defRPr kern="1200">
              <a:solidFill>
                <a:srgbClr val="000000"/>
              </a:solidFill>
              <a:latin typeface="Arial" charset="0"/>
            </a:defRPr>
          </a:lvl1pPr>
          <a:lvl2pPr marL="457200" algn="l" rtl="0" fontAlgn="base">
            <a:spcBef>
              <a:spcPct val="0"/>
            </a:spcBef>
            <a:spcAft>
              <a:spcPct val="0"/>
            </a:spcAft>
            <a:defRPr kern="1200">
              <a:solidFill>
                <a:srgbClr val="000000"/>
              </a:solidFill>
              <a:latin typeface="Arial" charset="0"/>
            </a:defRPr>
          </a:lvl2pPr>
          <a:lvl3pPr marL="914400" algn="l" rtl="0" fontAlgn="base">
            <a:spcBef>
              <a:spcPct val="0"/>
            </a:spcBef>
            <a:spcAft>
              <a:spcPct val="0"/>
            </a:spcAft>
            <a:defRPr kern="1200">
              <a:solidFill>
                <a:srgbClr val="000000"/>
              </a:solidFill>
              <a:latin typeface="Arial" charset="0"/>
            </a:defRPr>
          </a:lvl3pPr>
          <a:lvl4pPr marL="1371600" algn="l" rtl="0" fontAlgn="base">
            <a:spcBef>
              <a:spcPct val="0"/>
            </a:spcBef>
            <a:spcAft>
              <a:spcPct val="0"/>
            </a:spcAft>
            <a:defRPr kern="1200">
              <a:solidFill>
                <a:srgbClr val="000000"/>
              </a:solidFill>
              <a:latin typeface="Arial" charset="0"/>
            </a:defRPr>
          </a:lvl4pPr>
          <a:lvl5pPr marL="1828800" algn="l" rtl="0" fontAlgn="base">
            <a:spcBef>
              <a:spcPct val="0"/>
            </a:spcBef>
            <a:spcAft>
              <a:spcPct val="0"/>
            </a:spcAft>
            <a:defRPr kern="1200">
              <a:solidFill>
                <a:srgbClr val="000000"/>
              </a:solidFill>
              <a:latin typeface="Arial" charset="0"/>
            </a:defRPr>
          </a:lvl5pPr>
          <a:lvl6pPr marL="2286000" algn="l" defTabSz="914400" rtl="0" eaLnBrk="1" latinLnBrk="0" hangingPunct="1">
            <a:defRPr kern="1200">
              <a:solidFill>
                <a:srgbClr val="000000"/>
              </a:solidFill>
              <a:latin typeface="Arial" charset="0"/>
            </a:defRPr>
          </a:lvl6pPr>
          <a:lvl7pPr marL="2743200" algn="l" defTabSz="914400" rtl="0" eaLnBrk="1" latinLnBrk="0" hangingPunct="1">
            <a:defRPr kern="1200">
              <a:solidFill>
                <a:srgbClr val="000000"/>
              </a:solidFill>
              <a:latin typeface="Arial" charset="0"/>
            </a:defRPr>
          </a:lvl7pPr>
          <a:lvl8pPr marL="3200400" algn="l" defTabSz="914400" rtl="0" eaLnBrk="1" latinLnBrk="0" hangingPunct="1">
            <a:defRPr kern="1200">
              <a:solidFill>
                <a:srgbClr val="000000"/>
              </a:solidFill>
              <a:latin typeface="Arial" charset="0"/>
            </a:defRPr>
          </a:lvl8pPr>
          <a:lvl9pPr marL="3657600" algn="l" defTabSz="914400" rtl="0" eaLnBrk="1" latinLnBrk="0" hangingPunct="1">
            <a:defRPr kern="1200">
              <a:solidFill>
                <a:srgbClr val="000000"/>
              </a:solidFill>
              <a:latin typeface="Arial" charset="0"/>
            </a:defRPr>
          </a:lvl9pPr>
        </a:lstStyle>
        <a:p xmlns:a="http://schemas.openxmlformats.org/drawingml/2006/main">
          <a:r>
            <a:rPr lang="pt-PT" sz="1400" b="1" i="1" dirty="0" smtClean="0">
              <a:latin typeface="Calibri" pitchFamily="34" charset="0"/>
            </a:rPr>
            <a:t>Factor 2</a:t>
          </a:r>
          <a:endParaRPr lang="pt-PT" sz="1400" b="1" i="1" dirty="0">
            <a:latin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0.53922</cdr:x>
      <cdr:y>0.16667</cdr:y>
    </cdr:from>
    <cdr:to>
      <cdr:x>0.66471</cdr:x>
      <cdr:y>0.23333</cdr:y>
    </cdr:to>
    <cdr:sp macro="" textlink="">
      <cdr:nvSpPr>
        <cdr:cNvPr id="2" name="CaixaDeTexto 1"/>
        <cdr:cNvSpPr txBox="1"/>
      </cdr:nvSpPr>
      <cdr:spPr>
        <a:xfrm xmlns:a="http://schemas.openxmlformats.org/drawingml/2006/main">
          <a:off x="3929090" y="714380"/>
          <a:ext cx="914400" cy="28575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pt-PT" sz="1100" dirty="0" smtClean="0"/>
            <a:t>Barrancos</a:t>
          </a:r>
          <a:endParaRPr lang="pt-PT" sz="1100" dirty="0"/>
        </a:p>
      </cdr:txBody>
    </cdr:sp>
  </cdr:relSizeAnchor>
  <cdr:relSizeAnchor xmlns:cdr="http://schemas.openxmlformats.org/drawingml/2006/chartDrawing">
    <cdr:from>
      <cdr:x>0.56863</cdr:x>
      <cdr:y>0.25</cdr:y>
    </cdr:from>
    <cdr:to>
      <cdr:x>0.69412</cdr:x>
      <cdr:y>0.31667</cdr:y>
    </cdr:to>
    <cdr:sp macro="" textlink="">
      <cdr:nvSpPr>
        <cdr:cNvPr id="4" name="CaixaDeTexto 1"/>
        <cdr:cNvSpPr txBox="1"/>
      </cdr:nvSpPr>
      <cdr:spPr>
        <a:xfrm xmlns:a="http://schemas.openxmlformats.org/drawingml/2006/main">
          <a:off x="4143404" y="1071570"/>
          <a:ext cx="914400" cy="2857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pt-PT" sz="1100" dirty="0" smtClean="0"/>
            <a:t>Fronteira</a:t>
          </a:r>
          <a:endParaRPr lang="pt-PT" sz="1100" dirty="0"/>
        </a:p>
      </cdr:txBody>
    </cdr:sp>
  </cdr:relSizeAnchor>
  <cdr:relSizeAnchor xmlns:cdr="http://schemas.openxmlformats.org/drawingml/2006/chartDrawing">
    <cdr:from>
      <cdr:x>0.45098</cdr:x>
      <cdr:y>0.31667</cdr:y>
    </cdr:from>
    <cdr:to>
      <cdr:x>0.57647</cdr:x>
      <cdr:y>0.38333</cdr:y>
    </cdr:to>
    <cdr:sp macro="" textlink="">
      <cdr:nvSpPr>
        <cdr:cNvPr id="5" name="CaixaDeTexto 1"/>
        <cdr:cNvSpPr txBox="1"/>
      </cdr:nvSpPr>
      <cdr:spPr>
        <a:xfrm xmlns:a="http://schemas.openxmlformats.org/drawingml/2006/main">
          <a:off x="3286148" y="1357322"/>
          <a:ext cx="914400" cy="2857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pt-PT" sz="1100" dirty="0" err="1" smtClean="0"/>
            <a:t>Cast</a:t>
          </a:r>
          <a:r>
            <a:rPr lang="pt-PT" sz="1100" dirty="0" smtClean="0"/>
            <a:t>. Pêra</a:t>
          </a:r>
          <a:endParaRPr lang="pt-PT"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41638" cy="493713"/>
          </a:xfrm>
          <a:prstGeom prst="rect">
            <a:avLst/>
          </a:prstGeom>
          <a:noFill/>
          <a:ln w="9525">
            <a:noFill/>
            <a:miter lim="800000"/>
            <a:headEnd/>
            <a:tailEnd/>
          </a:ln>
        </p:spPr>
        <p:txBody>
          <a:bodyPr vert="horz" wrap="square" lIns="97132" tIns="48566" rIns="97132" bIns="48566" numCol="1" anchor="t" anchorCtr="0" compatLnSpc="1">
            <a:prstTxWarp prst="textNoShape">
              <a:avLst/>
            </a:prstTxWarp>
          </a:bodyPr>
          <a:lstStyle>
            <a:lvl1pPr defTabSz="971550">
              <a:defRPr sz="1300"/>
            </a:lvl1pPr>
          </a:lstStyle>
          <a:p>
            <a:pPr>
              <a:defRPr/>
            </a:pPr>
            <a:endParaRPr lang="en-GB"/>
          </a:p>
        </p:txBody>
      </p:sp>
      <p:sp>
        <p:nvSpPr>
          <p:cNvPr id="160771" name="Rectangle 3"/>
          <p:cNvSpPr>
            <a:spLocks noGrp="1" noChangeArrowheads="1"/>
          </p:cNvSpPr>
          <p:nvPr>
            <p:ph type="dt" sz="quarter" idx="1"/>
          </p:nvPr>
        </p:nvSpPr>
        <p:spPr bwMode="auto">
          <a:xfrm>
            <a:off x="3844925" y="0"/>
            <a:ext cx="2941638" cy="493713"/>
          </a:xfrm>
          <a:prstGeom prst="rect">
            <a:avLst/>
          </a:prstGeom>
          <a:noFill/>
          <a:ln w="9525">
            <a:noFill/>
            <a:miter lim="800000"/>
            <a:headEnd/>
            <a:tailEnd/>
          </a:ln>
        </p:spPr>
        <p:txBody>
          <a:bodyPr vert="horz" wrap="square" lIns="97132" tIns="48566" rIns="97132" bIns="48566" numCol="1" anchor="t" anchorCtr="0" compatLnSpc="1">
            <a:prstTxWarp prst="textNoShape">
              <a:avLst/>
            </a:prstTxWarp>
          </a:bodyPr>
          <a:lstStyle>
            <a:lvl1pPr algn="r" defTabSz="971550">
              <a:defRPr sz="1300"/>
            </a:lvl1pPr>
          </a:lstStyle>
          <a:p>
            <a:pPr>
              <a:defRPr/>
            </a:pPr>
            <a:endParaRPr lang="en-GB"/>
          </a:p>
        </p:txBody>
      </p:sp>
      <p:sp>
        <p:nvSpPr>
          <p:cNvPr id="160772" name="Rectangle 4"/>
          <p:cNvSpPr>
            <a:spLocks noGrp="1" noChangeArrowheads="1"/>
          </p:cNvSpPr>
          <p:nvPr>
            <p:ph type="ftr" sz="quarter" idx="2"/>
          </p:nvPr>
        </p:nvSpPr>
        <p:spPr bwMode="auto">
          <a:xfrm>
            <a:off x="0" y="9428163"/>
            <a:ext cx="2941638" cy="493712"/>
          </a:xfrm>
          <a:prstGeom prst="rect">
            <a:avLst/>
          </a:prstGeom>
          <a:noFill/>
          <a:ln w="9525">
            <a:noFill/>
            <a:miter lim="800000"/>
            <a:headEnd/>
            <a:tailEnd/>
          </a:ln>
        </p:spPr>
        <p:txBody>
          <a:bodyPr vert="horz" wrap="square" lIns="97132" tIns="48566" rIns="97132" bIns="48566" numCol="1" anchor="b" anchorCtr="0" compatLnSpc="1">
            <a:prstTxWarp prst="textNoShape">
              <a:avLst/>
            </a:prstTxWarp>
          </a:bodyPr>
          <a:lstStyle>
            <a:lvl1pPr defTabSz="971550">
              <a:defRPr sz="1300"/>
            </a:lvl1pPr>
          </a:lstStyle>
          <a:p>
            <a:pPr>
              <a:defRPr/>
            </a:pPr>
            <a:endParaRPr lang="en-GB"/>
          </a:p>
        </p:txBody>
      </p:sp>
      <p:sp>
        <p:nvSpPr>
          <p:cNvPr id="160773" name="Rectangle 5"/>
          <p:cNvSpPr>
            <a:spLocks noGrp="1" noChangeArrowheads="1"/>
          </p:cNvSpPr>
          <p:nvPr>
            <p:ph type="sldNum" sz="quarter" idx="3"/>
          </p:nvPr>
        </p:nvSpPr>
        <p:spPr bwMode="auto">
          <a:xfrm>
            <a:off x="3844925" y="9428163"/>
            <a:ext cx="2941638" cy="493712"/>
          </a:xfrm>
          <a:prstGeom prst="rect">
            <a:avLst/>
          </a:prstGeom>
          <a:noFill/>
          <a:ln w="9525">
            <a:noFill/>
            <a:miter lim="800000"/>
            <a:headEnd/>
            <a:tailEnd/>
          </a:ln>
        </p:spPr>
        <p:txBody>
          <a:bodyPr vert="horz" wrap="square" lIns="97132" tIns="48566" rIns="97132" bIns="48566" numCol="1" anchor="b" anchorCtr="0" compatLnSpc="1">
            <a:prstTxWarp prst="textNoShape">
              <a:avLst/>
            </a:prstTxWarp>
          </a:bodyPr>
          <a:lstStyle>
            <a:lvl1pPr algn="r" defTabSz="971550">
              <a:defRPr sz="1300"/>
            </a:lvl1pPr>
          </a:lstStyle>
          <a:p>
            <a:pPr>
              <a:defRPr/>
            </a:pPr>
            <a:fld id="{6D681D72-B0A4-4CBF-98EA-95EDAE1B7C02}"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1638" cy="493713"/>
          </a:xfrm>
          <a:prstGeom prst="rect">
            <a:avLst/>
          </a:prstGeom>
          <a:noFill/>
          <a:ln w="9525">
            <a:noFill/>
            <a:miter lim="800000"/>
            <a:headEnd/>
            <a:tailEnd/>
          </a:ln>
        </p:spPr>
        <p:txBody>
          <a:bodyPr vert="horz" wrap="square" lIns="97132" tIns="48566" rIns="97132" bIns="48566" numCol="1" anchor="t" anchorCtr="0" compatLnSpc="1">
            <a:prstTxWarp prst="textNoShape">
              <a:avLst/>
            </a:prstTxWarp>
          </a:bodyPr>
          <a:lstStyle>
            <a:lvl1pPr defTabSz="971550">
              <a:defRPr sz="1300"/>
            </a:lvl1pPr>
          </a:lstStyle>
          <a:p>
            <a:pPr>
              <a:defRPr/>
            </a:pPr>
            <a:endParaRPr lang="pt-PT"/>
          </a:p>
        </p:txBody>
      </p:sp>
      <p:sp>
        <p:nvSpPr>
          <p:cNvPr id="123907" name="Rectangle 3"/>
          <p:cNvSpPr>
            <a:spLocks noGrp="1" noChangeArrowheads="1"/>
          </p:cNvSpPr>
          <p:nvPr>
            <p:ph type="dt" idx="1"/>
          </p:nvPr>
        </p:nvSpPr>
        <p:spPr bwMode="auto">
          <a:xfrm>
            <a:off x="3844925" y="0"/>
            <a:ext cx="2941638" cy="493713"/>
          </a:xfrm>
          <a:prstGeom prst="rect">
            <a:avLst/>
          </a:prstGeom>
          <a:noFill/>
          <a:ln w="9525">
            <a:noFill/>
            <a:miter lim="800000"/>
            <a:headEnd/>
            <a:tailEnd/>
          </a:ln>
        </p:spPr>
        <p:txBody>
          <a:bodyPr vert="horz" wrap="square" lIns="97132" tIns="48566" rIns="97132" bIns="48566" numCol="1" anchor="t" anchorCtr="0" compatLnSpc="1">
            <a:prstTxWarp prst="textNoShape">
              <a:avLst/>
            </a:prstTxWarp>
          </a:bodyPr>
          <a:lstStyle>
            <a:lvl1pPr algn="r" defTabSz="971550">
              <a:defRPr sz="1300"/>
            </a:lvl1pPr>
          </a:lstStyle>
          <a:p>
            <a:pPr>
              <a:defRPr/>
            </a:pPr>
            <a:endParaRPr lang="pt-PT"/>
          </a:p>
        </p:txBody>
      </p:sp>
      <p:sp>
        <p:nvSpPr>
          <p:cNvPr id="46084" name="Rectangle 4"/>
          <p:cNvSpPr>
            <a:spLocks noGrp="1" noRot="1" noChangeAspect="1" noChangeArrowheads="1" noTextEdit="1"/>
          </p:cNvSpPr>
          <p:nvPr>
            <p:ph type="sldImg" idx="2"/>
          </p:nvPr>
        </p:nvSpPr>
        <p:spPr bwMode="auto">
          <a:xfrm>
            <a:off x="914400" y="744538"/>
            <a:ext cx="4964113" cy="3722687"/>
          </a:xfrm>
          <a:prstGeom prst="rect">
            <a:avLst/>
          </a:prstGeom>
          <a:noFill/>
          <a:ln w="9525">
            <a:solidFill>
              <a:srgbClr val="000000"/>
            </a:solidFill>
            <a:miter lim="800000"/>
            <a:headEnd/>
            <a:tailEnd/>
          </a:ln>
        </p:spPr>
      </p:sp>
      <p:sp>
        <p:nvSpPr>
          <p:cNvPr id="123909" name="Rectangle 5"/>
          <p:cNvSpPr>
            <a:spLocks noGrp="1" noChangeArrowheads="1"/>
          </p:cNvSpPr>
          <p:nvPr>
            <p:ph type="body" sz="quarter" idx="3"/>
          </p:nvPr>
        </p:nvSpPr>
        <p:spPr bwMode="auto">
          <a:xfrm>
            <a:off x="677863" y="4713288"/>
            <a:ext cx="5432425" cy="4465637"/>
          </a:xfrm>
          <a:prstGeom prst="rect">
            <a:avLst/>
          </a:prstGeom>
          <a:noFill/>
          <a:ln w="9525">
            <a:noFill/>
            <a:miter lim="800000"/>
            <a:headEnd/>
            <a:tailEnd/>
          </a:ln>
        </p:spPr>
        <p:txBody>
          <a:bodyPr vert="horz" wrap="square" lIns="97132" tIns="48566" rIns="97132" bIns="48566" numCol="1" anchor="t" anchorCtr="0" compatLnSpc="1">
            <a:prstTxWarp prst="textNoShape">
              <a:avLst/>
            </a:prstTxWarp>
          </a:bodyPr>
          <a:lstStyle/>
          <a:p>
            <a:pPr lvl="0"/>
            <a:r>
              <a:rPr lang="pt-PT" noProof="0" smtClean="0"/>
              <a:t>Clique para editar os estilos de texto do modelo global</a:t>
            </a:r>
          </a:p>
          <a:p>
            <a:pPr lvl="1"/>
            <a:r>
              <a:rPr lang="pt-PT" noProof="0" smtClean="0"/>
              <a:t>Segundo nível</a:t>
            </a:r>
          </a:p>
          <a:p>
            <a:pPr lvl="2"/>
            <a:r>
              <a:rPr lang="pt-PT" noProof="0" smtClean="0"/>
              <a:t>Terceiro nível</a:t>
            </a:r>
          </a:p>
          <a:p>
            <a:pPr lvl="3"/>
            <a:r>
              <a:rPr lang="pt-PT" noProof="0" smtClean="0"/>
              <a:t>Quarto nível</a:t>
            </a:r>
          </a:p>
          <a:p>
            <a:pPr lvl="4"/>
            <a:r>
              <a:rPr lang="pt-PT" noProof="0" smtClean="0"/>
              <a:t>Quinto nível</a:t>
            </a:r>
          </a:p>
        </p:txBody>
      </p:sp>
      <p:sp>
        <p:nvSpPr>
          <p:cNvPr id="123910" name="Rectangle 6"/>
          <p:cNvSpPr>
            <a:spLocks noGrp="1" noChangeArrowheads="1"/>
          </p:cNvSpPr>
          <p:nvPr>
            <p:ph type="ftr" sz="quarter" idx="4"/>
          </p:nvPr>
        </p:nvSpPr>
        <p:spPr bwMode="auto">
          <a:xfrm>
            <a:off x="0" y="9428163"/>
            <a:ext cx="2941638" cy="493712"/>
          </a:xfrm>
          <a:prstGeom prst="rect">
            <a:avLst/>
          </a:prstGeom>
          <a:noFill/>
          <a:ln w="9525">
            <a:noFill/>
            <a:miter lim="800000"/>
            <a:headEnd/>
            <a:tailEnd/>
          </a:ln>
        </p:spPr>
        <p:txBody>
          <a:bodyPr vert="horz" wrap="square" lIns="97132" tIns="48566" rIns="97132" bIns="48566" numCol="1" anchor="b" anchorCtr="0" compatLnSpc="1">
            <a:prstTxWarp prst="textNoShape">
              <a:avLst/>
            </a:prstTxWarp>
          </a:bodyPr>
          <a:lstStyle>
            <a:lvl1pPr defTabSz="971550">
              <a:defRPr sz="1300"/>
            </a:lvl1pPr>
          </a:lstStyle>
          <a:p>
            <a:pPr>
              <a:defRPr/>
            </a:pPr>
            <a:endParaRPr lang="pt-PT"/>
          </a:p>
        </p:txBody>
      </p:sp>
      <p:sp>
        <p:nvSpPr>
          <p:cNvPr id="123911" name="Rectangle 7"/>
          <p:cNvSpPr>
            <a:spLocks noGrp="1" noChangeArrowheads="1"/>
          </p:cNvSpPr>
          <p:nvPr>
            <p:ph type="sldNum" sz="quarter" idx="5"/>
          </p:nvPr>
        </p:nvSpPr>
        <p:spPr bwMode="auto">
          <a:xfrm>
            <a:off x="3844925" y="9428163"/>
            <a:ext cx="2941638" cy="493712"/>
          </a:xfrm>
          <a:prstGeom prst="rect">
            <a:avLst/>
          </a:prstGeom>
          <a:noFill/>
          <a:ln w="9525">
            <a:noFill/>
            <a:miter lim="800000"/>
            <a:headEnd/>
            <a:tailEnd/>
          </a:ln>
        </p:spPr>
        <p:txBody>
          <a:bodyPr vert="horz" wrap="square" lIns="97132" tIns="48566" rIns="97132" bIns="48566" numCol="1" anchor="b" anchorCtr="0" compatLnSpc="1">
            <a:prstTxWarp prst="textNoShape">
              <a:avLst/>
            </a:prstTxWarp>
          </a:bodyPr>
          <a:lstStyle>
            <a:lvl1pPr algn="r" defTabSz="971550">
              <a:defRPr sz="1300"/>
            </a:lvl1pPr>
          </a:lstStyle>
          <a:p>
            <a:pPr>
              <a:defRPr/>
            </a:pPr>
            <a:fld id="{9BBD5D62-5C47-45B0-A8AD-87F713930D7A}" type="slidenum">
              <a:rPr lang="pt-PT"/>
              <a:pPr>
                <a:defRPr/>
              </a:pPr>
              <a:t>‹nº›</a:t>
            </a:fld>
            <a:endParaRPr lang="pt-P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97FD1AC-4230-484D-9FC4-59A80A45AA04}" type="slidenum">
              <a:rPr lang="pt-PT" smtClean="0"/>
              <a:pPr/>
              <a:t>1</a:t>
            </a:fld>
            <a:endParaRPr lang="pt-PT"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E83A69D-0A92-4826-9AF3-485C8F36325C}" type="slidenum">
              <a:rPr lang="pt-PT" smtClean="0"/>
              <a:pPr/>
              <a:t>13</a:t>
            </a:fld>
            <a:endParaRPr lang="pt-PT"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9C86E5E-06C7-4508-A5F6-12DCF4EBA8FC}" type="slidenum">
              <a:rPr lang="pt-PT" smtClean="0"/>
              <a:pPr/>
              <a:t>14</a:t>
            </a:fld>
            <a:endParaRPr lang="pt-PT"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5EA2EC4-775B-4CC2-BEF4-C3690634A376}" type="slidenum">
              <a:rPr lang="pt-PT" smtClean="0"/>
              <a:pPr/>
              <a:t>15</a:t>
            </a:fld>
            <a:endParaRPr lang="pt-PT"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DDE5981-CD5F-4849-B8EA-8F6EF0EC8D9E}" type="slidenum">
              <a:rPr lang="pt-PT" smtClean="0"/>
              <a:pPr/>
              <a:t>16</a:t>
            </a:fld>
            <a:endParaRPr lang="pt-PT"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36DB23A-21B1-41BD-B508-F3A8A7228F6D}" type="slidenum">
              <a:rPr lang="pt-PT" smtClean="0"/>
              <a:pPr/>
              <a:t>17</a:t>
            </a:fld>
            <a:endParaRPr lang="pt-PT"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86398E1-DE80-4B07-A15B-6274C7F23D48}" type="slidenum">
              <a:rPr lang="pt-PT" smtClean="0"/>
              <a:pPr/>
              <a:t>18</a:t>
            </a:fld>
            <a:endParaRPr lang="pt-PT"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88CB70D-487E-4CB8-95BA-C9B85886FC06}" type="slidenum">
              <a:rPr lang="pt-PT" smtClean="0"/>
              <a:pPr/>
              <a:t>19</a:t>
            </a:fld>
            <a:endParaRPr lang="pt-PT"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291C26B-F468-4BA0-8662-1E75FF05C661}" type="slidenum">
              <a:rPr lang="pt-PT" smtClean="0"/>
              <a:pPr/>
              <a:t>20</a:t>
            </a:fld>
            <a:endParaRPr lang="pt-PT"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571141C-BC4E-49FA-BF96-DE13BEC56E9F}" type="slidenum">
              <a:rPr lang="pt-PT" smtClean="0"/>
              <a:pPr/>
              <a:t>21</a:t>
            </a:fld>
            <a:endParaRPr lang="pt-PT"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4AA1666-1F37-46CF-A9D2-A631D1406FF5}" type="slidenum">
              <a:rPr lang="pt-PT" smtClean="0"/>
              <a:pPr/>
              <a:t>22</a:t>
            </a:fld>
            <a:endParaRPr lang="pt-PT"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2856B30-1F63-476A-AAFF-8A7A99DC9443}" type="slidenum">
              <a:rPr lang="pt-PT" smtClean="0"/>
              <a:pPr/>
              <a:t>2</a:t>
            </a:fld>
            <a:endParaRPr lang="pt-PT"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CFF317A-ABF6-4E13-AFC4-593E7F93807F}" type="slidenum">
              <a:rPr lang="pt-PT" smtClean="0"/>
              <a:pPr/>
              <a:t>23</a:t>
            </a:fld>
            <a:endParaRPr lang="pt-PT"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3CC5B80-0EDE-4A25-AA0B-BBA64B53991F}" type="slidenum">
              <a:rPr lang="pt-PT" smtClean="0"/>
              <a:pPr/>
              <a:t>24</a:t>
            </a:fld>
            <a:endParaRPr lang="pt-PT"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3CC5B80-0EDE-4A25-AA0B-BBA64B53991F}" type="slidenum">
              <a:rPr lang="pt-PT" smtClean="0"/>
              <a:pPr/>
              <a:t>25</a:t>
            </a:fld>
            <a:endParaRPr lang="pt-PT"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612B7EA-3F0B-46F9-8C91-D0A16D88F82F}" type="slidenum">
              <a:rPr lang="pt-PT" smtClean="0"/>
              <a:pPr/>
              <a:t>28</a:t>
            </a:fld>
            <a:endParaRPr lang="pt-PT"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A0D6FC2-C05A-4ECD-8E8F-3F2E353AF84C}" type="slidenum">
              <a:rPr lang="pt-PT" smtClean="0"/>
              <a:pPr/>
              <a:t>29</a:t>
            </a:fld>
            <a:endParaRPr lang="pt-PT"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D0F1FD4-A863-4477-B0B3-7477A28C31DB}" type="slidenum">
              <a:rPr lang="pt-PT" smtClean="0"/>
              <a:pPr/>
              <a:t>30</a:t>
            </a:fld>
            <a:endParaRPr lang="pt-PT"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latin typeface="+mn-lt"/>
                <a:ea typeface="+mn-ea"/>
                <a:cs typeface="+mn-cs"/>
              </a:rPr>
              <a:t>Em termos orográficos, trata-se de um município pouco acidentado e de moderada altitude, em que a topografia vai decrescendo, de noroeste para sudeste, numa sequência em que podemos encontrar: o Maciço Calcário Estremenho, patenteado pela Serra de Aire (679m), individualizando-se a NW com as cotas mais expressivas; as colinas calcárias e </a:t>
            </a:r>
            <a:r>
              <a:rPr lang="pt-PT" sz="1200" kern="1200" dirty="0" err="1" smtClean="0">
                <a:solidFill>
                  <a:schemeClr val="tx1"/>
                </a:solidFill>
                <a:latin typeface="+mn-lt"/>
                <a:ea typeface="+mn-ea"/>
                <a:cs typeface="+mn-cs"/>
              </a:rPr>
              <a:t>gresosas</a:t>
            </a:r>
            <a:r>
              <a:rPr lang="pt-PT" sz="1200" kern="1200" dirty="0" smtClean="0">
                <a:solidFill>
                  <a:schemeClr val="tx1"/>
                </a:solidFill>
                <a:latin typeface="+mn-lt"/>
                <a:ea typeface="+mn-ea"/>
                <a:cs typeface="+mn-cs"/>
              </a:rPr>
              <a:t> associadas essencialmente a rochas </a:t>
            </a:r>
            <a:r>
              <a:rPr lang="pt-PT" sz="1200" kern="1200" dirty="0" err="1" smtClean="0">
                <a:solidFill>
                  <a:schemeClr val="tx1"/>
                </a:solidFill>
                <a:latin typeface="+mn-lt"/>
                <a:ea typeface="+mn-ea"/>
                <a:cs typeface="+mn-cs"/>
              </a:rPr>
              <a:t>miocénicas</a:t>
            </a:r>
            <a:r>
              <a:rPr lang="pt-PT" sz="1200" kern="1200" dirty="0" smtClean="0">
                <a:solidFill>
                  <a:schemeClr val="tx1"/>
                </a:solidFill>
                <a:latin typeface="+mn-lt"/>
                <a:ea typeface="+mn-ea"/>
                <a:cs typeface="+mn-cs"/>
              </a:rPr>
              <a:t>, que se desenvolvem entre 100 e os 200 metros na área central do concelho e que apenas são recortadas pelos vales, moderadamente encaixados, do rio </a:t>
            </a:r>
            <a:r>
              <a:rPr lang="pt-PT" sz="1200" kern="1200" dirty="0" err="1" smtClean="0">
                <a:solidFill>
                  <a:schemeClr val="tx1"/>
                </a:solidFill>
                <a:latin typeface="+mn-lt"/>
                <a:ea typeface="+mn-ea"/>
                <a:cs typeface="+mn-cs"/>
              </a:rPr>
              <a:t>Almonda</a:t>
            </a:r>
            <a:r>
              <a:rPr lang="pt-PT" sz="1200" kern="1200" dirty="0" smtClean="0">
                <a:solidFill>
                  <a:schemeClr val="tx1"/>
                </a:solidFill>
                <a:latin typeface="+mn-lt"/>
                <a:ea typeface="+mn-ea"/>
                <a:cs typeface="+mn-cs"/>
              </a:rPr>
              <a:t> e seus afluentes; e, a sul, a planície aluvial do rio </a:t>
            </a:r>
            <a:r>
              <a:rPr lang="pt-PT" sz="1200" kern="1200" dirty="0" err="1" smtClean="0">
                <a:solidFill>
                  <a:schemeClr val="tx1"/>
                </a:solidFill>
                <a:latin typeface="+mn-lt"/>
                <a:ea typeface="+mn-ea"/>
                <a:cs typeface="+mn-cs"/>
              </a:rPr>
              <a:t>Almonda</a:t>
            </a:r>
            <a:r>
              <a:rPr lang="pt-PT" sz="1200" kern="1200" dirty="0" smtClean="0">
                <a:solidFill>
                  <a:schemeClr val="tx1"/>
                </a:solidFill>
                <a:latin typeface="+mn-lt"/>
                <a:ea typeface="+mn-ea"/>
                <a:cs typeface="+mn-cs"/>
              </a:rPr>
              <a:t>, junto da confluência com o rio Tejo, com cotas já inferiores a 50 metros. </a:t>
            </a: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latin typeface="+mn-lt"/>
                <a:ea typeface="+mn-ea"/>
                <a:cs typeface="+mn-cs"/>
              </a:rPr>
              <a:t>Cada unidade territorial é afectada por uma dinâmica geomorfológica própria, em função dos elementos que a constituem e dos processos erosivos que contribuem para a sua evolução.</a:t>
            </a:r>
          </a:p>
          <a:p>
            <a:endParaRPr lang="pt-PT" dirty="0"/>
          </a:p>
        </p:txBody>
      </p:sp>
      <p:sp>
        <p:nvSpPr>
          <p:cNvPr id="4" name="Marcador de Posição do Número do Diapositivo 3"/>
          <p:cNvSpPr>
            <a:spLocks noGrp="1"/>
          </p:cNvSpPr>
          <p:nvPr>
            <p:ph type="sldNum" sz="quarter" idx="10"/>
          </p:nvPr>
        </p:nvSpPr>
        <p:spPr/>
        <p:txBody>
          <a:bodyPr/>
          <a:lstStyle/>
          <a:p>
            <a:fld id="{FF672EE3-43A9-4327-9E03-38DD225F6E7B}" type="slidenum">
              <a:rPr lang="pt-PT" smtClean="0"/>
              <a:pPr/>
              <a:t>32</a:t>
            </a:fld>
            <a:endParaRPr lang="pt-P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Posição da Imagem do Diapositivo 1"/>
          <p:cNvSpPr>
            <a:spLocks noGrp="1" noRot="1" noChangeAspect="1" noTextEdit="1"/>
          </p:cNvSpPr>
          <p:nvPr>
            <p:ph type="sldImg"/>
          </p:nvPr>
        </p:nvSpPr>
        <p:spPr>
          <a:ln/>
        </p:spPr>
      </p:sp>
      <p:sp>
        <p:nvSpPr>
          <p:cNvPr id="3" name="Marcador de Posição de Notas 2"/>
          <p:cNvSpPr>
            <a:spLocks noGrp="1"/>
          </p:cNvSpPr>
          <p:nvPr>
            <p:ph type="body" idx="1"/>
          </p:nvPr>
        </p:nvSpPr>
        <p:spPr/>
        <p:txBody>
          <a:bodyPr>
            <a:normAutofit/>
          </a:bodyPr>
          <a:lstStyle/>
          <a:p>
            <a:pPr>
              <a:defRPr/>
            </a:pPr>
            <a:r>
              <a:rPr lang="pt-PT" dirty="0" smtClean="0"/>
              <a:t>A diferença dos cartogramas de vulnerabilidade sísmica e deslizamentos para o de erosão hídrica prende-se com o processo geomorfológico em causa não põe em risco directamente o ser humano, mas poderá condicionar indirectamente a actividade agrícola, ao reduzir a produtividade dos solos com elevada aptidão agrícola.</a:t>
            </a:r>
          </a:p>
          <a:p>
            <a:pPr>
              <a:defRPr/>
            </a:pPr>
            <a:r>
              <a:rPr lang="pt-PT" dirty="0" smtClean="0">
                <a:latin typeface="+mn-lt"/>
              </a:rPr>
              <a:t>Para o modelo espacial da vulnerabilidade à erosão hídrica no município de Torres Novas, foi considerado os solos da Reserva Agrícola Nacional (RAN) e o valor relativo médio dos solos potencialmente </a:t>
            </a:r>
            <a:r>
              <a:rPr lang="pt-PT" dirty="0" err="1" smtClean="0">
                <a:latin typeface="+mn-lt"/>
              </a:rPr>
              <a:t>erodíveis</a:t>
            </a:r>
            <a:r>
              <a:rPr lang="pt-PT" dirty="0" smtClean="0">
                <a:latin typeface="+mn-lt"/>
              </a:rPr>
              <a:t>, patente na Carta de Capacidade de Uso do Solo, uma vez que é a actividade agrícola a mais prejudicada por este processo geomorfológico.</a:t>
            </a:r>
            <a:endParaRPr lang="pt-PT" dirty="0"/>
          </a:p>
        </p:txBody>
      </p:sp>
      <p:sp>
        <p:nvSpPr>
          <p:cNvPr id="75780" name="Marcador de Posição do Número do Diapositivo 3"/>
          <p:cNvSpPr>
            <a:spLocks noGrp="1"/>
          </p:cNvSpPr>
          <p:nvPr>
            <p:ph type="sldNum" sz="quarter" idx="5"/>
          </p:nvPr>
        </p:nvSpPr>
        <p:spPr>
          <a:noFill/>
        </p:spPr>
        <p:txBody>
          <a:bodyPr/>
          <a:lstStyle/>
          <a:p>
            <a:fld id="{7CCC3EEE-904A-4B2E-A86E-C041D3216639}" type="slidenum">
              <a:rPr lang="pt-PT" smtClean="0"/>
              <a:pPr/>
              <a:t>35</a:t>
            </a:fld>
            <a:endParaRPr lang="pt-P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Posição da Imagem do Diapositivo 1"/>
          <p:cNvSpPr>
            <a:spLocks noGrp="1" noRot="1" noChangeAspect="1" noTextEdit="1"/>
          </p:cNvSpPr>
          <p:nvPr>
            <p:ph type="sldImg"/>
          </p:nvPr>
        </p:nvSpPr>
        <p:spPr>
          <a:ln/>
        </p:spPr>
      </p:sp>
      <p:sp>
        <p:nvSpPr>
          <p:cNvPr id="76803" name="Marcador de Posição de Notas 2"/>
          <p:cNvSpPr>
            <a:spLocks noGrp="1"/>
          </p:cNvSpPr>
          <p:nvPr>
            <p:ph type="body" idx="1"/>
          </p:nvPr>
        </p:nvSpPr>
        <p:spPr>
          <a:noFill/>
          <a:ln/>
        </p:spPr>
        <p:txBody>
          <a:bodyPr/>
          <a:lstStyle/>
          <a:p>
            <a:endParaRPr lang="pt-PT" smtClean="0"/>
          </a:p>
        </p:txBody>
      </p:sp>
      <p:sp>
        <p:nvSpPr>
          <p:cNvPr id="76804" name="Marcador de Posição do Número do Diapositivo 3"/>
          <p:cNvSpPr>
            <a:spLocks noGrp="1"/>
          </p:cNvSpPr>
          <p:nvPr>
            <p:ph type="sldNum" sz="quarter" idx="5"/>
          </p:nvPr>
        </p:nvSpPr>
        <p:spPr>
          <a:noFill/>
        </p:spPr>
        <p:txBody>
          <a:bodyPr/>
          <a:lstStyle/>
          <a:p>
            <a:fld id="{71286958-3AAD-4698-9FC1-7163077FBCD7}" type="slidenum">
              <a:rPr lang="pt-PT" smtClean="0"/>
              <a:pPr/>
              <a:t>36</a:t>
            </a:fld>
            <a:endParaRPr lang="pt-P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Posição da Imagem do Diapositivo 1"/>
          <p:cNvSpPr>
            <a:spLocks noGrp="1" noRot="1" noChangeAspect="1" noTextEdit="1"/>
          </p:cNvSpPr>
          <p:nvPr>
            <p:ph type="sldImg"/>
          </p:nvPr>
        </p:nvSpPr>
        <p:spPr>
          <a:ln/>
        </p:spPr>
      </p:sp>
      <p:sp>
        <p:nvSpPr>
          <p:cNvPr id="77827" name="Marcador de Posição de Notas 2"/>
          <p:cNvSpPr>
            <a:spLocks noGrp="1"/>
          </p:cNvSpPr>
          <p:nvPr>
            <p:ph type="body" idx="1"/>
          </p:nvPr>
        </p:nvSpPr>
        <p:spPr>
          <a:noFill/>
          <a:ln/>
        </p:spPr>
        <p:txBody>
          <a:bodyPr/>
          <a:lstStyle/>
          <a:p>
            <a:r>
              <a:rPr lang="pt-PT" smtClean="0"/>
              <a:t>A medida de Kaiser-Meyer-Olkin, vai estudar as implicações da amostra no estudo. Normalmente valores inferiores a 0,50 são considerados inaceitáveis. No âmbito do teste que foi desenvolvido por Bartlett (1950), o valor de significância associado deve ser inferior a 0,05. Este teste permite verificar se a matriz de correlações é uma matriz de identidade e, caso o valor da significância seja superior a 0,05, então os factores não podem ser extraídos da matriz, depreendendo-se uma não correlação entre variáveis.</a:t>
            </a:r>
          </a:p>
        </p:txBody>
      </p:sp>
      <p:sp>
        <p:nvSpPr>
          <p:cNvPr id="77828" name="Marcador de Posição do Número do Diapositivo 3"/>
          <p:cNvSpPr>
            <a:spLocks noGrp="1"/>
          </p:cNvSpPr>
          <p:nvPr>
            <p:ph type="sldNum" sz="quarter" idx="5"/>
          </p:nvPr>
        </p:nvSpPr>
        <p:spPr>
          <a:noFill/>
        </p:spPr>
        <p:txBody>
          <a:bodyPr/>
          <a:lstStyle/>
          <a:p>
            <a:fld id="{C69799E5-CA6C-4631-BCC9-E36ACAF1A6EE}" type="slidenum">
              <a:rPr lang="pt-PT" smtClean="0"/>
              <a:pPr/>
              <a:t>37</a:t>
            </a:fld>
            <a:endParaRPr lang="pt-P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942EBE4-0995-4517-8C45-5F6C8E259372}" type="slidenum">
              <a:rPr lang="pt-PT" smtClean="0"/>
              <a:pPr/>
              <a:t>6</a:t>
            </a:fld>
            <a:endParaRPr lang="pt-PT"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Posição da Imagem do Diapositivo 1"/>
          <p:cNvSpPr>
            <a:spLocks noGrp="1" noRot="1" noChangeAspect="1" noTextEdit="1"/>
          </p:cNvSpPr>
          <p:nvPr>
            <p:ph type="sldImg"/>
          </p:nvPr>
        </p:nvSpPr>
        <p:spPr>
          <a:ln/>
        </p:spPr>
      </p:sp>
      <p:sp>
        <p:nvSpPr>
          <p:cNvPr id="79875" name="Marcador de Posição de Notas 2"/>
          <p:cNvSpPr>
            <a:spLocks noGrp="1"/>
          </p:cNvSpPr>
          <p:nvPr>
            <p:ph type="body" idx="1"/>
          </p:nvPr>
        </p:nvSpPr>
        <p:spPr>
          <a:noFill/>
          <a:ln/>
        </p:spPr>
        <p:txBody>
          <a:bodyPr/>
          <a:lstStyle/>
          <a:p>
            <a:r>
              <a:rPr lang="pt-PT" smtClean="0"/>
              <a:t>Se a presença humana, assim como dos seus bens, é reduzida ou até mesmo inexistente, então a vulnerabilidade deverá ser baixa. </a:t>
            </a:r>
          </a:p>
        </p:txBody>
      </p:sp>
      <p:sp>
        <p:nvSpPr>
          <p:cNvPr id="79876" name="Marcador de Posição do Número do Diapositivo 3"/>
          <p:cNvSpPr>
            <a:spLocks noGrp="1"/>
          </p:cNvSpPr>
          <p:nvPr>
            <p:ph type="sldNum" sz="quarter" idx="5"/>
          </p:nvPr>
        </p:nvSpPr>
        <p:spPr>
          <a:noFill/>
        </p:spPr>
        <p:txBody>
          <a:bodyPr/>
          <a:lstStyle/>
          <a:p>
            <a:fld id="{1FAC3D82-1C2E-4CFF-9878-4FCA1266F05C}" type="slidenum">
              <a:rPr lang="pt-PT" smtClean="0"/>
              <a:pPr/>
              <a:t>38</a:t>
            </a:fld>
            <a:endParaRPr lang="pt-P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Marcador de Posição da Imagem do Diapositivo 1"/>
          <p:cNvSpPr>
            <a:spLocks noGrp="1" noRot="1" noChangeAspect="1" noTextEdit="1"/>
          </p:cNvSpPr>
          <p:nvPr>
            <p:ph type="sldImg"/>
          </p:nvPr>
        </p:nvSpPr>
        <p:spPr>
          <a:ln/>
        </p:spPr>
      </p:sp>
      <p:sp>
        <p:nvSpPr>
          <p:cNvPr id="80899" name="Marcador de Posição de Notas 2"/>
          <p:cNvSpPr>
            <a:spLocks noGrp="1"/>
          </p:cNvSpPr>
          <p:nvPr>
            <p:ph type="body" idx="1"/>
          </p:nvPr>
        </p:nvSpPr>
        <p:spPr>
          <a:noFill/>
          <a:ln/>
        </p:spPr>
        <p:txBody>
          <a:bodyPr/>
          <a:lstStyle/>
          <a:p>
            <a:r>
              <a:rPr lang="pt-PT" smtClean="0"/>
              <a:t>Se a presença humana, assim como dos seus bens, é reduzida ou até mesmo inexistente, então a vulnerabilidade deverá ser baixa. </a:t>
            </a:r>
          </a:p>
        </p:txBody>
      </p:sp>
      <p:sp>
        <p:nvSpPr>
          <p:cNvPr id="80900" name="Marcador de Posição do Número do Diapositivo 3"/>
          <p:cNvSpPr>
            <a:spLocks noGrp="1"/>
          </p:cNvSpPr>
          <p:nvPr>
            <p:ph type="sldNum" sz="quarter" idx="5"/>
          </p:nvPr>
        </p:nvSpPr>
        <p:spPr>
          <a:noFill/>
        </p:spPr>
        <p:txBody>
          <a:bodyPr/>
          <a:lstStyle/>
          <a:p>
            <a:fld id="{C78D628B-E347-450A-A1B8-393222416CEA}" type="slidenum">
              <a:rPr lang="pt-PT" smtClean="0"/>
              <a:pPr/>
              <a:t>39</a:t>
            </a:fld>
            <a:endParaRPr lang="pt-P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Marcador de Posição da Imagem do Diapositivo 1"/>
          <p:cNvSpPr>
            <a:spLocks noGrp="1" noRot="1" noChangeAspect="1" noTextEdit="1"/>
          </p:cNvSpPr>
          <p:nvPr>
            <p:ph type="sldImg"/>
          </p:nvPr>
        </p:nvSpPr>
        <p:spPr>
          <a:ln/>
        </p:spPr>
      </p:sp>
      <p:sp>
        <p:nvSpPr>
          <p:cNvPr id="81923" name="Marcador de Posição de Notas 2"/>
          <p:cNvSpPr>
            <a:spLocks noGrp="1"/>
          </p:cNvSpPr>
          <p:nvPr>
            <p:ph type="body" idx="1"/>
          </p:nvPr>
        </p:nvSpPr>
        <p:spPr>
          <a:noFill/>
          <a:ln/>
        </p:spPr>
        <p:txBody>
          <a:bodyPr/>
          <a:lstStyle/>
          <a:p>
            <a:endParaRPr lang="pt-PT" smtClean="0"/>
          </a:p>
        </p:txBody>
      </p:sp>
      <p:sp>
        <p:nvSpPr>
          <p:cNvPr id="81924" name="Marcador de Posição do Número do Diapositivo 3"/>
          <p:cNvSpPr>
            <a:spLocks noGrp="1"/>
          </p:cNvSpPr>
          <p:nvPr>
            <p:ph type="sldNum" sz="quarter" idx="5"/>
          </p:nvPr>
        </p:nvSpPr>
        <p:spPr>
          <a:noFill/>
        </p:spPr>
        <p:txBody>
          <a:bodyPr/>
          <a:lstStyle/>
          <a:p>
            <a:fld id="{F0ED59C6-D680-47E8-9775-93E284879C03}" type="slidenum">
              <a:rPr lang="pt-PT" smtClean="0"/>
              <a:pPr/>
              <a:t>40</a:t>
            </a:fld>
            <a:endParaRPr lang="pt-P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Marcador de Posição da Imagem do Diapositivo 1"/>
          <p:cNvSpPr>
            <a:spLocks noGrp="1" noRot="1" noChangeAspect="1" noTextEdit="1"/>
          </p:cNvSpPr>
          <p:nvPr>
            <p:ph type="sldImg"/>
          </p:nvPr>
        </p:nvSpPr>
        <p:spPr>
          <a:ln/>
        </p:spPr>
      </p:sp>
      <p:sp>
        <p:nvSpPr>
          <p:cNvPr id="82947" name="Marcador de Posição de Notas 2"/>
          <p:cNvSpPr>
            <a:spLocks noGrp="1"/>
          </p:cNvSpPr>
          <p:nvPr>
            <p:ph type="body" idx="1"/>
          </p:nvPr>
        </p:nvSpPr>
        <p:spPr>
          <a:noFill/>
          <a:ln/>
        </p:spPr>
        <p:txBody>
          <a:bodyPr/>
          <a:lstStyle/>
          <a:p>
            <a:endParaRPr lang="pt-PT" smtClean="0"/>
          </a:p>
        </p:txBody>
      </p:sp>
      <p:sp>
        <p:nvSpPr>
          <p:cNvPr id="82948" name="Marcador de Posição do Número do Diapositivo 3"/>
          <p:cNvSpPr>
            <a:spLocks noGrp="1"/>
          </p:cNvSpPr>
          <p:nvPr>
            <p:ph type="sldNum" sz="quarter" idx="5"/>
          </p:nvPr>
        </p:nvSpPr>
        <p:spPr>
          <a:noFill/>
        </p:spPr>
        <p:txBody>
          <a:bodyPr/>
          <a:lstStyle/>
          <a:p>
            <a:fld id="{26EB13ED-5E04-4B3E-A698-E17271EBAE4A}" type="slidenum">
              <a:rPr lang="pt-PT" smtClean="0"/>
              <a:pPr/>
              <a:t>41</a:t>
            </a:fld>
            <a:endParaRPr lang="pt-P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Marcador de Posição da Imagem do Diapositivo 1"/>
          <p:cNvSpPr>
            <a:spLocks noGrp="1" noRot="1" noChangeAspect="1" noTextEdit="1"/>
          </p:cNvSpPr>
          <p:nvPr>
            <p:ph type="sldImg"/>
          </p:nvPr>
        </p:nvSpPr>
        <p:spPr>
          <a:ln/>
        </p:spPr>
      </p:sp>
      <p:sp>
        <p:nvSpPr>
          <p:cNvPr id="83971" name="Marcador de Posição de Notas 2"/>
          <p:cNvSpPr>
            <a:spLocks noGrp="1"/>
          </p:cNvSpPr>
          <p:nvPr>
            <p:ph type="body" idx="1"/>
          </p:nvPr>
        </p:nvSpPr>
        <p:spPr>
          <a:noFill/>
          <a:ln/>
        </p:spPr>
        <p:txBody>
          <a:bodyPr/>
          <a:lstStyle/>
          <a:p>
            <a:r>
              <a:rPr lang="pt-PT" smtClean="0"/>
              <a:t>Se a presença humana, assim como dos seus bens, é reduzida ou até mesmo inexistente, então a vulnerabilidade deverá ser baixa. </a:t>
            </a:r>
          </a:p>
        </p:txBody>
      </p:sp>
      <p:sp>
        <p:nvSpPr>
          <p:cNvPr id="83972" name="Marcador de Posição do Número do Diapositivo 3"/>
          <p:cNvSpPr>
            <a:spLocks noGrp="1"/>
          </p:cNvSpPr>
          <p:nvPr>
            <p:ph type="sldNum" sz="quarter" idx="5"/>
          </p:nvPr>
        </p:nvSpPr>
        <p:spPr>
          <a:noFill/>
        </p:spPr>
        <p:txBody>
          <a:bodyPr/>
          <a:lstStyle/>
          <a:p>
            <a:fld id="{8094460C-F894-4F12-AE55-F16D78AF9DA2}" type="slidenum">
              <a:rPr lang="pt-PT" smtClean="0"/>
              <a:pPr/>
              <a:t>42</a:t>
            </a:fld>
            <a:endParaRPr lang="pt-P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arcador de Posição da Imagem do Diapositivo 1"/>
          <p:cNvSpPr>
            <a:spLocks noGrp="1" noRot="1" noChangeAspect="1" noTextEdit="1"/>
          </p:cNvSpPr>
          <p:nvPr>
            <p:ph type="sldImg"/>
          </p:nvPr>
        </p:nvSpPr>
        <p:spPr>
          <a:ln/>
        </p:spPr>
      </p:sp>
      <p:sp>
        <p:nvSpPr>
          <p:cNvPr id="3" name="Marcador de Posição de Notas 2"/>
          <p:cNvSpPr>
            <a:spLocks noGrp="1"/>
          </p:cNvSpPr>
          <p:nvPr>
            <p:ph type="body" idx="1"/>
          </p:nvPr>
        </p:nvSpPr>
        <p:spPr/>
        <p:txBody>
          <a:bodyPr>
            <a:normAutofit/>
          </a:bodyPr>
          <a:lstStyle/>
          <a:p>
            <a:pPr>
              <a:defRPr/>
            </a:pPr>
            <a:r>
              <a:rPr lang="pt-PT" dirty="0" smtClean="0">
                <a:latin typeface="+mn-lt"/>
              </a:rPr>
              <a:t>No contexto dos riscos analisados, o município apresenta maiores fragilidades perante o risco de erosão hídrica, seguindo-lhe com uma importância decrescente o risco de deslizamentos e fluxos de terras e lama, o risco sísmico e por fim, o risco de desabamentos.</a:t>
            </a:r>
          </a:p>
          <a:p>
            <a:pPr eaLnBrk="1" fontAlgn="auto" hangingPunct="1">
              <a:spcBef>
                <a:spcPts val="0"/>
              </a:spcBef>
              <a:spcAft>
                <a:spcPts val="0"/>
              </a:spcAft>
              <a:defRPr/>
            </a:pPr>
            <a:r>
              <a:rPr lang="pt-PT" dirty="0" smtClean="0">
                <a:latin typeface="+mn-lt"/>
              </a:rPr>
              <a:t>Espacialmente, ressaltam as áreas Norte e Sul do Município, particularmente as que correspondem às unidades da Serra (Maciço Calcário Estremenho) e Planície aluvial, como áreas com baixos níveis de risco geomorfológico e sísmico. Salientam-se, como áreas de risco muito elevado, para os riscos sísmico e de desabamentos alguns sectores da escarpa do </a:t>
            </a:r>
            <a:r>
              <a:rPr lang="pt-PT" dirty="0" err="1" smtClean="0">
                <a:latin typeface="+mn-lt"/>
              </a:rPr>
              <a:t>Arrife</a:t>
            </a:r>
            <a:r>
              <a:rPr lang="pt-PT" dirty="0" smtClean="0">
                <a:latin typeface="+mn-lt"/>
              </a:rPr>
              <a:t>, na freguesia de </a:t>
            </a:r>
            <a:r>
              <a:rPr lang="pt-PT" dirty="0" err="1" smtClean="0">
                <a:latin typeface="+mn-lt"/>
              </a:rPr>
              <a:t>Pedrõgão</a:t>
            </a:r>
            <a:r>
              <a:rPr lang="pt-PT" dirty="0" smtClean="0">
                <a:latin typeface="+mn-lt"/>
              </a:rPr>
              <a:t> e </a:t>
            </a:r>
            <a:r>
              <a:rPr lang="pt-PT" dirty="0" err="1" smtClean="0">
                <a:latin typeface="+mn-lt"/>
              </a:rPr>
              <a:t>Assentiz</a:t>
            </a:r>
            <a:r>
              <a:rPr lang="pt-PT" dirty="0" smtClean="0">
                <a:latin typeface="+mn-lt"/>
              </a:rPr>
              <a:t>. No que concerne aos riscos de erosão hídrica e de deslizamentos e fluxos estes podem ser muito elevados em diversos sectores das colinas </a:t>
            </a:r>
            <a:r>
              <a:rPr lang="pt-PT" dirty="0" err="1" smtClean="0">
                <a:latin typeface="+mn-lt"/>
              </a:rPr>
              <a:t>greso-calcárias</a:t>
            </a:r>
            <a:r>
              <a:rPr lang="pt-PT" dirty="0" smtClean="0">
                <a:latin typeface="+mn-lt"/>
              </a:rPr>
              <a:t>, particularmente nos sectores em que o encaixe fluvial proporciona declives geradores da energia necessária aos movimentos.</a:t>
            </a:r>
          </a:p>
          <a:p>
            <a:pPr eaLnBrk="1" fontAlgn="auto" hangingPunct="1">
              <a:spcBef>
                <a:spcPts val="0"/>
              </a:spcBef>
              <a:spcAft>
                <a:spcPts val="0"/>
              </a:spcAft>
              <a:defRPr/>
            </a:pPr>
            <a:r>
              <a:rPr lang="pt-PT" dirty="0" smtClean="0">
                <a:latin typeface="+mn-lt"/>
              </a:rPr>
              <a:t>Finalmente registe-se que o carácter subjectivo, que preside tanto à valorização dos diferentes factores em jogo, como à distribuição das classes finais, nos leva a ressaltar que no contexto do ordenamento e gestão do território municipal, mais importante do que as zonas de risco muito elevado, são as áreas de susceptibilidade elevada e muito elevada, que identificam as áreas com maior probabilidade de ocorrência de um fenómeno potencialmente perigoso, sendo estas as que devem merecer particular atenção por parte dos responsáveis pelo planeamento, quer no que respeita à prevenção de catástrofes, quer no que se refere à eventuais restrições à construção de edifícios ou à instalação de </a:t>
            </a:r>
            <a:r>
              <a:rPr lang="pt-PT" dirty="0" err="1" smtClean="0">
                <a:latin typeface="+mn-lt"/>
              </a:rPr>
              <a:t>infraestruturas</a:t>
            </a:r>
            <a:r>
              <a:rPr lang="pt-PT" dirty="0" smtClean="0">
                <a:latin typeface="+mn-lt"/>
              </a:rPr>
              <a:t>. Esta análise permite concluir que a unidade da Serra é o sector mais propício aos movimentos gravíticos, em particular aos desabamentos, devido a uma também elevada perigosidade sísmica, intrínseca à falha do </a:t>
            </a:r>
            <a:r>
              <a:rPr lang="pt-PT" dirty="0" err="1" smtClean="0">
                <a:latin typeface="+mn-lt"/>
              </a:rPr>
              <a:t>Arrife</a:t>
            </a:r>
            <a:r>
              <a:rPr lang="pt-PT" dirty="0" smtClean="0">
                <a:latin typeface="+mn-lt"/>
              </a:rPr>
              <a:t>, e a vertentes de forte declive. Nos vales encaixados das colinas </a:t>
            </a:r>
            <a:r>
              <a:rPr lang="pt-PT" dirty="0" err="1" smtClean="0">
                <a:latin typeface="+mn-lt"/>
              </a:rPr>
              <a:t>gresocalcárias</a:t>
            </a:r>
            <a:r>
              <a:rPr lang="pt-PT" dirty="0" smtClean="0">
                <a:latin typeface="+mn-lt"/>
              </a:rPr>
              <a:t> é possível constatar uma susceptibilidade natural elevada e muito elevada a deslizamentos e fluxos de terras e lama, assim como de erosão hídrica dos solos.</a:t>
            </a:r>
          </a:p>
          <a:p>
            <a:pPr eaLnBrk="1" fontAlgn="auto" hangingPunct="1">
              <a:spcBef>
                <a:spcPts val="0"/>
              </a:spcBef>
              <a:spcAft>
                <a:spcPts val="0"/>
              </a:spcAft>
              <a:defRPr/>
            </a:pPr>
            <a:endParaRPr lang="pt-PT" dirty="0" smtClean="0">
              <a:latin typeface="+mn-lt"/>
            </a:endParaRPr>
          </a:p>
          <a:p>
            <a:pPr>
              <a:defRPr/>
            </a:pPr>
            <a:endParaRPr lang="pt-PT" dirty="0"/>
          </a:p>
        </p:txBody>
      </p:sp>
      <p:sp>
        <p:nvSpPr>
          <p:cNvPr id="84996" name="Marcador de Posição do Número do Diapositivo 3"/>
          <p:cNvSpPr>
            <a:spLocks noGrp="1"/>
          </p:cNvSpPr>
          <p:nvPr>
            <p:ph type="sldNum" sz="quarter" idx="5"/>
          </p:nvPr>
        </p:nvSpPr>
        <p:spPr>
          <a:noFill/>
        </p:spPr>
        <p:txBody>
          <a:bodyPr/>
          <a:lstStyle/>
          <a:p>
            <a:fld id="{F0EBDB0F-BC95-4577-BE8E-7A66914444D5}" type="slidenum">
              <a:rPr lang="pt-PT" smtClean="0"/>
              <a:pPr/>
              <a:t>43</a:t>
            </a:fld>
            <a:endParaRPr lang="pt-P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Marcador de Posição da Imagem do Diapositivo 1"/>
          <p:cNvSpPr>
            <a:spLocks noGrp="1" noRot="1" noChangeAspect="1" noTextEdit="1"/>
          </p:cNvSpPr>
          <p:nvPr>
            <p:ph type="sldImg"/>
          </p:nvPr>
        </p:nvSpPr>
        <p:spPr>
          <a:ln/>
        </p:spPr>
      </p:sp>
      <p:sp>
        <p:nvSpPr>
          <p:cNvPr id="86019" name="Marcador de Posição de Notas 2"/>
          <p:cNvSpPr>
            <a:spLocks noGrp="1"/>
          </p:cNvSpPr>
          <p:nvPr>
            <p:ph type="body" idx="1"/>
          </p:nvPr>
        </p:nvSpPr>
        <p:spPr>
          <a:noFill/>
          <a:ln/>
        </p:spPr>
        <p:txBody>
          <a:bodyPr/>
          <a:lstStyle/>
          <a:p>
            <a:endParaRPr lang="pt-PT" smtClean="0"/>
          </a:p>
        </p:txBody>
      </p:sp>
      <p:sp>
        <p:nvSpPr>
          <p:cNvPr id="86020" name="Marcador de Posição do Número do Diapositivo 3"/>
          <p:cNvSpPr>
            <a:spLocks noGrp="1"/>
          </p:cNvSpPr>
          <p:nvPr>
            <p:ph type="sldNum" sz="quarter" idx="5"/>
          </p:nvPr>
        </p:nvSpPr>
        <p:spPr>
          <a:noFill/>
        </p:spPr>
        <p:txBody>
          <a:bodyPr/>
          <a:lstStyle/>
          <a:p>
            <a:fld id="{31B0BF73-F3A1-4CB9-87F7-4C2E2F4AB4AB}" type="slidenum">
              <a:rPr lang="pt-PT" smtClean="0"/>
              <a:pPr/>
              <a:t>47</a:t>
            </a:fld>
            <a:endParaRPr lang="pt-P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Marcador de Posição da Imagem do Diapositivo 1"/>
          <p:cNvSpPr>
            <a:spLocks noGrp="1" noRot="1" noChangeAspect="1" noTextEdit="1"/>
          </p:cNvSpPr>
          <p:nvPr>
            <p:ph type="sldImg"/>
          </p:nvPr>
        </p:nvSpPr>
        <p:spPr>
          <a:ln/>
        </p:spPr>
      </p:sp>
      <p:sp>
        <p:nvSpPr>
          <p:cNvPr id="87043" name="Marcador de Posição de Notas 2"/>
          <p:cNvSpPr>
            <a:spLocks noGrp="1"/>
          </p:cNvSpPr>
          <p:nvPr>
            <p:ph type="body" idx="1"/>
          </p:nvPr>
        </p:nvSpPr>
        <p:spPr>
          <a:noFill/>
          <a:ln/>
        </p:spPr>
        <p:txBody>
          <a:bodyPr/>
          <a:lstStyle/>
          <a:p>
            <a:endParaRPr lang="pt-PT" smtClean="0"/>
          </a:p>
        </p:txBody>
      </p:sp>
      <p:sp>
        <p:nvSpPr>
          <p:cNvPr id="87044" name="Marcador de Posição do Número do Diapositivo 3"/>
          <p:cNvSpPr>
            <a:spLocks noGrp="1"/>
          </p:cNvSpPr>
          <p:nvPr>
            <p:ph type="sldNum" sz="quarter" idx="5"/>
          </p:nvPr>
        </p:nvSpPr>
        <p:spPr>
          <a:noFill/>
        </p:spPr>
        <p:txBody>
          <a:bodyPr/>
          <a:lstStyle/>
          <a:p>
            <a:fld id="{5188D4EA-FD50-4D67-B0D0-773978CF770A}" type="slidenum">
              <a:rPr lang="pt-PT" smtClean="0"/>
              <a:pPr/>
              <a:t>48</a:t>
            </a:fld>
            <a:endParaRPr lang="pt-P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B8947A7-8924-4EDD-9753-26C9C5F2CD62}" type="slidenum">
              <a:rPr lang="pt-PT" smtClean="0"/>
              <a:pPr/>
              <a:t>49</a:t>
            </a:fld>
            <a:endParaRPr lang="pt-PT"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B49DA28-CD38-483D-9CB0-31331FF9AD44}" type="slidenum">
              <a:rPr lang="pt-PT" smtClean="0"/>
              <a:pPr/>
              <a:t>7</a:t>
            </a:fld>
            <a:endParaRPr lang="pt-PT"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5BD312F-3DD7-48D0-9AA1-85FAF7C6E4E6}" type="slidenum">
              <a:rPr lang="pt-PT" smtClean="0"/>
              <a:pPr/>
              <a:t>8</a:t>
            </a:fld>
            <a:endParaRPr lang="pt-PT"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512BDDF2-41AA-48B3-ACD9-4F2025E1DB6A}" type="slidenum">
              <a:rPr lang="pt-PT" smtClean="0"/>
              <a:pPr/>
              <a:t>9</a:t>
            </a:fld>
            <a:endParaRPr lang="pt-PT"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FAA4261-9548-4ED3-9123-4BC18D75FE31}" type="slidenum">
              <a:rPr lang="pt-PT" smtClean="0"/>
              <a:pPr/>
              <a:t>10</a:t>
            </a:fld>
            <a:endParaRPr lang="pt-PT"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9274CAA-A2A0-4CCC-A9D8-C8E30B1B5646}" type="slidenum">
              <a:rPr lang="pt-PT" smtClean="0"/>
              <a:pPr/>
              <a:t>11</a:t>
            </a:fld>
            <a:endParaRPr lang="pt-PT"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0DD1671-D089-4639-8D7C-5372C5ACF3BF}" type="slidenum">
              <a:rPr lang="pt-PT" smtClean="0"/>
              <a:pPr/>
              <a:t>12</a:t>
            </a:fld>
            <a:endParaRPr lang="pt-PT"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smtClean="0"/>
              <a:t>Faça clique para editar o estilo</a:t>
            </a:r>
            <a:endParaRPr lang="pt-PT"/>
          </a:p>
        </p:txBody>
      </p:sp>
      <p:sp>
        <p:nvSpPr>
          <p:cNvPr id="4" name="Rectangle 4"/>
          <p:cNvSpPr>
            <a:spLocks noGrp="1" noChangeArrowheads="1"/>
          </p:cNvSpPr>
          <p:nvPr>
            <p:ph type="dt" sz="half" idx="10"/>
          </p:nvPr>
        </p:nvSpPr>
        <p:spPr>
          <a:ln/>
        </p:spPr>
        <p:txBody>
          <a:bodyPr/>
          <a:lstStyle>
            <a:lvl1pPr>
              <a:defRPr/>
            </a:lvl1pPr>
          </a:lstStyle>
          <a:p>
            <a:pPr>
              <a:defRPr/>
            </a:pPr>
            <a:fld id="{92F1E715-E38D-4859-A57D-781F27790A3E}" type="datetimeFigureOut">
              <a:rPr lang="pt-PT"/>
              <a:pPr>
                <a:defRPr/>
              </a:pPr>
              <a:t>24/11/2014</a:t>
            </a:fld>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2C0A2485-FA15-43D3-BCC7-5D72C12596D1}" type="slidenum">
              <a:rPr lang="pt-PT"/>
              <a:pPr>
                <a:defRPr/>
              </a:pPr>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1600200"/>
            <a:ext cx="8229600" cy="4525963"/>
          </a:xfrm>
          <a:prstGeom prst="rect">
            <a:avLst/>
          </a:prstGeo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fld id="{E3E279A0-5FCA-46BF-A58A-8763CBA54E98}" type="datetimeFigureOut">
              <a:rPr lang="pt-PT"/>
              <a:pPr>
                <a:defRPr/>
              </a:pPr>
              <a:t>24/11/2014</a:t>
            </a:fld>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EFC5847E-A89E-4CDC-881A-F0820BB62EDA}" type="slidenum">
              <a:rPr lang="pt-PT"/>
              <a:pPr>
                <a:defRPr/>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a:prstGeom prst="rect">
            <a:avLst/>
          </a:prstGeo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fld id="{B5E0252F-808B-4F37-97DF-20BC2BFC893B}" type="datetimeFigureOut">
              <a:rPr lang="pt-PT"/>
              <a:pPr>
                <a:defRPr/>
              </a:pPr>
              <a:t>24/11/2014</a:t>
            </a:fld>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76432DEF-3826-4263-9D11-A457B07EA4FC}" type="slidenum">
              <a:rPr lang="pt-PT"/>
              <a:pPr>
                <a:defRPr/>
              </a:pPr>
              <a:t>‹nº›</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6FEDAA3B-7E6B-4EDD-8E1F-CC564437D099}" type="slidenum">
              <a:rPr lang="pt-PT"/>
              <a:pPr>
                <a:defRPr/>
              </a:pPr>
              <a:t>‹nº›</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DD53DE51-9263-43E5-BC9E-E5D4408364A0}" type="slidenum">
              <a:rPr lang="pt-PT"/>
              <a:pPr>
                <a:defRPr/>
              </a:pPr>
              <a:t>‹nº›</a:t>
            </a:fld>
            <a:endParaRPr lang="pt-P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81F8A200-D328-4A38-8792-A7C707BA57CC}" type="slidenum">
              <a:rPr lang="pt-PT"/>
              <a:pPr>
                <a:defRPr/>
              </a:pPr>
              <a:t>‹nº›</a:t>
            </a:fld>
            <a:endParaRPr lang="pt-P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96D408DE-9B1F-4BA1-B277-F08AF84FD236}" type="slidenum">
              <a:rPr lang="pt-PT"/>
              <a:pPr>
                <a:defRPr/>
              </a:pPr>
              <a:t>‹nº›</a:t>
            </a:fld>
            <a:endParaRPr lang="pt-P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5DCCBDF4-1A1E-4EFA-B367-3A39FB5ED630}" type="slidenum">
              <a:rPr lang="pt-PT"/>
              <a:pPr>
                <a:defRPr/>
              </a:pPr>
              <a:t>‹nº›</a:t>
            </a:fld>
            <a:endParaRPr lang="pt-P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50CEC43A-08E3-4F34-8159-02521569127D}" type="slidenum">
              <a:rPr lang="pt-PT"/>
              <a:pPr>
                <a:defRPr/>
              </a:pPr>
              <a:t>‹nº›</a:t>
            </a:fld>
            <a:endParaRPr lang="pt-P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EB46F953-D731-4CE9-8AD3-B4571BE45BB8}" type="slidenum">
              <a:rPr lang="pt-PT"/>
              <a:pPr>
                <a:defRPr/>
              </a:pPr>
              <a:t>‹nº›</a:t>
            </a:fld>
            <a:endParaRPr lang="pt-P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28D319C2-BE97-4E0B-926C-520F8A4AD334}" type="slidenum">
              <a:rPr lang="pt-PT"/>
              <a:pPr>
                <a:defRPr/>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PT" smtClean="0"/>
              <a:t>Clique para editar o estilo</a:t>
            </a:r>
            <a:endParaRPr lang="pt-PT"/>
          </a:p>
        </p:txBody>
      </p:sp>
      <p:sp>
        <p:nvSpPr>
          <p:cNvPr id="3" name="Marcador de Posição de Conteúdo 2"/>
          <p:cNvSpPr>
            <a:spLocks noGrp="1"/>
          </p:cNvSpPr>
          <p:nvPr>
            <p:ph idx="1"/>
          </p:nvPr>
        </p:nvSpPr>
        <p:spPr>
          <a:xfrm>
            <a:off x="457200" y="1600200"/>
            <a:ext cx="8229600" cy="4525963"/>
          </a:xfrm>
          <a:prstGeom prst="rect">
            <a:avLst/>
          </a:prstGeo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fld id="{420C42FC-C1D7-4CBB-A29E-3C05F622E42B}" type="datetimeFigureOut">
              <a:rPr lang="pt-PT"/>
              <a:pPr>
                <a:defRPr/>
              </a:pPr>
              <a:t>24/11/2014</a:t>
            </a:fld>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990BE940-0DE7-42D7-92B7-954EBAE57040}" type="slidenum">
              <a:rPr lang="pt-PT"/>
              <a:pPr>
                <a:defRPr/>
              </a:pPr>
              <a:t>‹nº›</a:t>
            </a:fld>
            <a:endParaRPr lang="pt-P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23B7E12F-A4DC-4D1A-B3F7-95878CE57818}" type="slidenum">
              <a:rPr lang="pt-PT"/>
              <a:pPr>
                <a:defRPr/>
              </a:pPr>
              <a:t>‹nº›</a:t>
            </a:fld>
            <a:endParaRPr lang="pt-P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2516CA1B-26E2-4C8C-A7CC-73E8EC341B77}" type="slidenum">
              <a:rPr lang="pt-PT"/>
              <a:pPr>
                <a:defRPr/>
              </a:pPr>
              <a:t>‹nº›</a:t>
            </a:fld>
            <a:endParaRPr lang="pt-P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49AD86E2-16C0-4215-B693-4171DC6AE968}" type="slidenum">
              <a:rPr lang="pt-PT"/>
              <a:pPr>
                <a:defRPr/>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Clique para editar os estilos</a:t>
            </a:r>
          </a:p>
        </p:txBody>
      </p:sp>
      <p:sp>
        <p:nvSpPr>
          <p:cNvPr id="4" name="Rectangle 4"/>
          <p:cNvSpPr>
            <a:spLocks noGrp="1" noChangeArrowheads="1"/>
          </p:cNvSpPr>
          <p:nvPr>
            <p:ph type="dt" sz="half" idx="10"/>
          </p:nvPr>
        </p:nvSpPr>
        <p:spPr>
          <a:ln/>
        </p:spPr>
        <p:txBody>
          <a:bodyPr/>
          <a:lstStyle>
            <a:lvl1pPr>
              <a:defRPr/>
            </a:lvl1pPr>
          </a:lstStyle>
          <a:p>
            <a:pPr>
              <a:defRPr/>
            </a:pPr>
            <a:fld id="{01E18310-905B-4F4C-B6DA-3AE5F226F886}" type="datetimeFigureOut">
              <a:rPr lang="pt-PT"/>
              <a:pPr>
                <a:defRPr/>
              </a:pPr>
              <a:t>24/11/2014</a:t>
            </a:fld>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117B7DB6-6E1B-4484-A394-44262B012F9C}" type="slidenum">
              <a:rPr lang="pt-PT"/>
              <a:pPr>
                <a:defRPr/>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fld id="{1172C52D-C7F2-48B3-B301-D4567BDCBEFC}" type="datetimeFigureOut">
              <a:rPr lang="pt-PT"/>
              <a:pPr>
                <a:defRPr/>
              </a:pPr>
              <a:t>24/11/2014</a:t>
            </a:fld>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2C97CDCC-AD0C-465D-ABCF-0C2722B82D3B}" type="slidenum">
              <a:rPr lang="pt-PT"/>
              <a:pPr>
                <a:defRPr/>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fld id="{1FCF622D-F00E-4CEF-B7EF-E88AA3715CEB}" type="datetimeFigureOut">
              <a:rPr lang="pt-PT"/>
              <a:pPr>
                <a:defRPr/>
              </a:pPr>
              <a:t>24/11/2014</a:t>
            </a:fld>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B15788F3-1287-49F5-BCE9-E92787C13FF2}" type="slidenum">
              <a:rPr lang="pt-PT"/>
              <a:pPr>
                <a:defRPr/>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PT" smtClean="0"/>
              <a:t>Clique para editar o estilo</a:t>
            </a:r>
            <a:endParaRPr lang="pt-PT"/>
          </a:p>
        </p:txBody>
      </p:sp>
      <p:sp>
        <p:nvSpPr>
          <p:cNvPr id="3" name="Rectangle 4"/>
          <p:cNvSpPr>
            <a:spLocks noGrp="1" noChangeArrowheads="1"/>
          </p:cNvSpPr>
          <p:nvPr>
            <p:ph type="dt" sz="half" idx="10"/>
          </p:nvPr>
        </p:nvSpPr>
        <p:spPr>
          <a:ln/>
        </p:spPr>
        <p:txBody>
          <a:bodyPr/>
          <a:lstStyle>
            <a:lvl1pPr>
              <a:defRPr/>
            </a:lvl1pPr>
          </a:lstStyle>
          <a:p>
            <a:pPr>
              <a:defRPr/>
            </a:pPr>
            <a:fld id="{EAA618BE-5B2E-4739-B0EA-B48BDEE925D5}" type="datetimeFigureOut">
              <a:rPr lang="pt-PT"/>
              <a:pPr>
                <a:defRPr/>
              </a:pPr>
              <a:t>24/11/2014</a:t>
            </a:fld>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24CD0C4B-586A-47D6-8470-60DB22CDBC45}" type="slidenum">
              <a:rPr lang="pt-PT"/>
              <a:pPr>
                <a:defRPr/>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536EB82-712D-4109-B508-FF3FB9CF9ADE}" type="datetimeFigureOut">
              <a:rPr lang="pt-PT"/>
              <a:pPr>
                <a:defRPr/>
              </a:pPr>
              <a:t>24/11/2014</a:t>
            </a:fld>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97ABEA22-56A4-402E-B328-3C73C0156BB0}" type="slidenum">
              <a:rPr lang="pt-PT"/>
              <a:pPr>
                <a:defRPr/>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fld id="{6DEC5FC3-1AAA-46AA-9068-7B3B07324615}" type="datetimeFigureOut">
              <a:rPr lang="pt-PT"/>
              <a:pPr>
                <a:defRPr/>
              </a:pPr>
              <a:t>24/11/2014</a:t>
            </a:fld>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FE28CF57-A0D3-49D8-AFCA-066227CD6ED5}" type="slidenum">
              <a:rPr lang="pt-PT"/>
              <a:pPr>
                <a:defRPr/>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Marcador de Posição do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fld id="{8582EA63-7D40-402F-82EA-F39EF1EDA41D}" type="datetimeFigureOut">
              <a:rPr lang="pt-PT"/>
              <a:pPr>
                <a:defRPr/>
              </a:pPr>
              <a:t>24/11/2014</a:t>
            </a:fld>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AB421C94-E726-4176-9226-8669B0549A46}" type="slidenum">
              <a:rPr lang="pt-PT"/>
              <a:pPr>
                <a:defRPr/>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fld id="{90D2917E-203C-4749-944C-A49542BA2CC2}" type="datetimeFigureOut">
              <a:rPr lang="pt-PT"/>
              <a:pPr>
                <a:defRPr/>
              </a:pPr>
              <a:t>24/11/2014</a:t>
            </a:fld>
            <a:endParaRPr lang="pt-PT"/>
          </a:p>
        </p:txBody>
      </p:sp>
      <p:sp>
        <p:nvSpPr>
          <p:cNvPr id="155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pt-PT"/>
          </a:p>
        </p:txBody>
      </p:sp>
      <p:sp>
        <p:nvSpPr>
          <p:cNvPr id="15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643AA40-571C-45D2-9916-76D8A56DDF56}" type="slidenum">
              <a:rPr lang="pt-PT"/>
              <a:pPr>
                <a:defRPr/>
              </a:pPr>
              <a:t>‹nº›</a:t>
            </a:fld>
            <a:endParaRPr lang="pt-P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P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P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3DFEE0-0E40-47A6-9E5E-6BA2D664AE03}" type="slidenum">
              <a:rPr lang="pt-PT"/>
              <a:pPr>
                <a:defRPr/>
              </a:pPr>
              <a:t>‹nº›</a:t>
            </a:fld>
            <a:endParaRPr lang="pt-P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3.jpeg"/></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5.jpeg"/><Relationship Id="rId7"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5.jpeg"/><Relationship Id="rId9"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21"/>
          <p:cNvSpPr txBox="1">
            <a:spLocks noChangeArrowheads="1"/>
          </p:cNvSpPr>
          <p:nvPr/>
        </p:nvSpPr>
        <p:spPr bwMode="auto">
          <a:xfrm>
            <a:off x="0" y="332656"/>
            <a:ext cx="8905875" cy="1815882"/>
          </a:xfrm>
          <a:prstGeom prst="rect">
            <a:avLst/>
          </a:prstGeom>
          <a:noFill/>
          <a:ln w="9525">
            <a:noFill/>
            <a:miter lim="800000"/>
            <a:headEnd/>
            <a:tailEnd/>
          </a:ln>
        </p:spPr>
        <p:txBody>
          <a:bodyPr wrap="square">
            <a:spAutoFit/>
          </a:bodyPr>
          <a:lstStyle/>
          <a:p>
            <a:pPr algn="ctr"/>
            <a:r>
              <a:rPr lang="pt-PT" sz="4000" b="1" i="1" dirty="0"/>
              <a:t>Vulnerabilidade </a:t>
            </a:r>
            <a:r>
              <a:rPr lang="pt-PT" sz="4000" b="1" i="1" dirty="0" smtClean="0"/>
              <a:t>e Território: </a:t>
            </a:r>
          </a:p>
          <a:p>
            <a:pPr algn="ctr"/>
            <a:endParaRPr lang="pt-PT" sz="2400" b="1" i="1" dirty="0"/>
          </a:p>
          <a:p>
            <a:pPr algn="ctr"/>
            <a:r>
              <a:rPr lang="pt-PT" sz="2400" dirty="0"/>
              <a:t>a relevância da escala, das fontes de informação e das unidades de análise territorial</a:t>
            </a:r>
          </a:p>
        </p:txBody>
      </p:sp>
      <p:sp>
        <p:nvSpPr>
          <p:cNvPr id="3080" name="Text Box 29"/>
          <p:cNvSpPr txBox="1">
            <a:spLocks noChangeArrowheads="1"/>
          </p:cNvSpPr>
          <p:nvPr/>
        </p:nvSpPr>
        <p:spPr bwMode="auto">
          <a:xfrm>
            <a:off x="1258888" y="2968625"/>
            <a:ext cx="2808287" cy="1108075"/>
          </a:xfrm>
          <a:prstGeom prst="rect">
            <a:avLst/>
          </a:prstGeom>
          <a:noFill/>
          <a:ln w="9525">
            <a:noFill/>
            <a:miter lim="800000"/>
            <a:headEnd/>
            <a:tailEnd/>
          </a:ln>
        </p:spPr>
        <p:txBody>
          <a:bodyPr>
            <a:spAutoFit/>
          </a:bodyPr>
          <a:lstStyle/>
          <a:p>
            <a:pPr algn="ctr"/>
            <a:r>
              <a:rPr lang="pt-PT" sz="2800" b="1">
                <a:solidFill>
                  <a:srgbClr val="5F5F5F"/>
                </a:solidFill>
              </a:rPr>
              <a:t>Lúcio Cunha</a:t>
            </a:r>
            <a:endParaRPr lang="pt-PT" sz="1600" b="1">
              <a:solidFill>
                <a:srgbClr val="5F5F5F"/>
              </a:solidFill>
            </a:endParaRPr>
          </a:p>
          <a:p>
            <a:pPr algn="ctr"/>
            <a:endParaRPr lang="pt-PT" sz="1200" b="1">
              <a:solidFill>
                <a:srgbClr val="5F5F5F"/>
              </a:solidFill>
            </a:endParaRPr>
          </a:p>
          <a:p>
            <a:pPr algn="ctr"/>
            <a:r>
              <a:rPr lang="pt-PT" i="1">
                <a:solidFill>
                  <a:srgbClr val="5F5F5F"/>
                </a:solidFill>
              </a:rPr>
              <a:t>luciogeo@ci.uc.pt</a:t>
            </a:r>
          </a:p>
          <a:p>
            <a:pPr algn="ctr"/>
            <a:endParaRPr lang="pt-PT" sz="1200" b="1" baseline="30000">
              <a:solidFill>
                <a:srgbClr val="5F5F5F"/>
              </a:solidFill>
            </a:endParaRPr>
          </a:p>
        </p:txBody>
      </p:sp>
      <p:pic>
        <p:nvPicPr>
          <p:cNvPr id="3081" name="Picture 4" descr="Navarro_inundação_1948"/>
          <p:cNvPicPr>
            <a:picLocks noChangeAspect="1" noChangeArrowheads="1"/>
          </p:cNvPicPr>
          <p:nvPr/>
        </p:nvPicPr>
        <p:blipFill>
          <a:blip r:embed="rId3" cstate="print"/>
          <a:srcRect/>
          <a:stretch>
            <a:fillRect/>
          </a:stretch>
        </p:blipFill>
        <p:spPr bwMode="auto">
          <a:xfrm>
            <a:off x="4071938" y="3065463"/>
            <a:ext cx="4500562" cy="3078162"/>
          </a:xfrm>
          <a:prstGeom prst="rect">
            <a:avLst/>
          </a:prstGeom>
          <a:noFill/>
          <a:ln w="9525">
            <a:noFill/>
            <a:miter lim="800000"/>
            <a:headEnd/>
            <a:tailEnd/>
          </a:ln>
        </p:spPr>
      </p:pic>
      <p:grpSp>
        <p:nvGrpSpPr>
          <p:cNvPr id="3083" name="Grupo 16"/>
          <p:cNvGrpSpPr>
            <a:grpSpLocks/>
          </p:cNvGrpSpPr>
          <p:nvPr/>
        </p:nvGrpSpPr>
        <p:grpSpPr bwMode="auto">
          <a:xfrm>
            <a:off x="34925" y="5930900"/>
            <a:ext cx="1336675" cy="954088"/>
            <a:chOff x="5089618" y="5799366"/>
            <a:chExt cx="1335851" cy="954936"/>
          </a:xfrm>
        </p:grpSpPr>
        <p:pic>
          <p:nvPicPr>
            <p:cNvPr id="3086" name="Picture 4" descr="http://t0.gstatic.com/images?q=tbn:ANd9GcSGN3mJEZrsn2dKascT1Msmnep_R0R0TcvEiw2u9yY4JNMJqCXmxdstc4Yq"/>
            <p:cNvPicPr>
              <a:picLocks noChangeAspect="1" noChangeArrowheads="1"/>
            </p:cNvPicPr>
            <p:nvPr/>
          </p:nvPicPr>
          <p:blipFill>
            <a:blip r:embed="rId4" cstate="print"/>
            <a:srcRect l="56924" t="24905"/>
            <a:stretch>
              <a:fillRect/>
            </a:stretch>
          </p:blipFill>
          <p:spPr bwMode="auto">
            <a:xfrm>
              <a:off x="5089618" y="6371763"/>
              <a:ext cx="1335851" cy="382539"/>
            </a:xfrm>
            <a:prstGeom prst="rect">
              <a:avLst/>
            </a:prstGeom>
            <a:noFill/>
            <a:ln w="9525">
              <a:noFill/>
              <a:miter lim="800000"/>
              <a:headEnd/>
              <a:tailEnd/>
            </a:ln>
          </p:spPr>
        </p:pic>
        <p:pic>
          <p:nvPicPr>
            <p:cNvPr id="3087" name="Picture 4" descr="http://t0.gstatic.com/images?q=tbn:ANd9GcSGN3mJEZrsn2dKascT1Msmnep_R0R0TcvEiw2u9yY4JNMJqCXmxdstc4Yq"/>
            <p:cNvPicPr>
              <a:picLocks noChangeAspect="1" noChangeArrowheads="1"/>
            </p:cNvPicPr>
            <p:nvPr/>
          </p:nvPicPr>
          <p:blipFill>
            <a:blip r:embed="rId4" cstate="print"/>
            <a:srcRect r="60625"/>
            <a:stretch>
              <a:fillRect/>
            </a:stretch>
          </p:blipFill>
          <p:spPr bwMode="auto">
            <a:xfrm>
              <a:off x="5146768" y="5799366"/>
              <a:ext cx="1189440" cy="496195"/>
            </a:xfrm>
            <a:prstGeom prst="rect">
              <a:avLst/>
            </a:prstGeom>
            <a:noFill/>
            <a:ln w="9525">
              <a:noFill/>
              <a:miter lim="800000"/>
              <a:headEnd/>
              <a:tailEnd/>
            </a:ln>
          </p:spPr>
        </p:pic>
      </p:grpSp>
      <p:pic>
        <p:nvPicPr>
          <p:cNvPr id="3084" name="Imagem 19" descr="CEGOT.png"/>
          <p:cNvPicPr>
            <a:picLocks noChangeAspect="1" noChangeArrowheads="1"/>
          </p:cNvPicPr>
          <p:nvPr/>
        </p:nvPicPr>
        <p:blipFill>
          <a:blip r:embed="rId5" cstate="print"/>
          <a:srcRect/>
          <a:stretch>
            <a:fillRect/>
          </a:stretch>
        </p:blipFill>
        <p:spPr bwMode="auto">
          <a:xfrm>
            <a:off x="1547813" y="6245225"/>
            <a:ext cx="1071562" cy="63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áfico 17"/>
          <p:cNvGraphicFramePr/>
          <p:nvPr/>
        </p:nvGraphicFramePr>
        <p:xfrm>
          <a:off x="467544" y="1484784"/>
          <a:ext cx="8208912"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11274" name="CaixaDeTexto 18"/>
          <p:cNvSpPr txBox="1">
            <a:spLocks noChangeArrowheads="1"/>
          </p:cNvSpPr>
          <p:nvPr/>
        </p:nvSpPr>
        <p:spPr bwMode="auto">
          <a:xfrm>
            <a:off x="251520" y="404664"/>
            <a:ext cx="8945077" cy="830997"/>
          </a:xfrm>
          <a:prstGeom prst="rect">
            <a:avLst/>
          </a:prstGeom>
          <a:noFill/>
          <a:ln w="9525">
            <a:noFill/>
            <a:miter lim="800000"/>
            <a:headEnd/>
            <a:tailEnd/>
          </a:ln>
        </p:spPr>
        <p:txBody>
          <a:bodyPr wrap="none">
            <a:spAutoFit/>
          </a:bodyPr>
          <a:lstStyle/>
          <a:p>
            <a:r>
              <a:rPr lang="pt-PT" sz="2400" b="1" dirty="0"/>
              <a:t>Criticidade</a:t>
            </a:r>
          </a:p>
          <a:p>
            <a:r>
              <a:rPr lang="pt-PT" sz="2400" dirty="0"/>
              <a:t> </a:t>
            </a:r>
            <a:r>
              <a:rPr lang="pt-PT" sz="2400" dirty="0" err="1"/>
              <a:t>Factor</a:t>
            </a:r>
            <a:r>
              <a:rPr lang="pt-PT" sz="2400" dirty="0"/>
              <a:t> 1 (estrutura demográfica) </a:t>
            </a:r>
            <a:r>
              <a:rPr lang="pt-PT" sz="2400" dirty="0" err="1"/>
              <a:t>vs</a:t>
            </a:r>
            <a:r>
              <a:rPr lang="pt-PT" sz="2400" dirty="0"/>
              <a:t> </a:t>
            </a:r>
            <a:r>
              <a:rPr lang="pt-PT" sz="2400" dirty="0" err="1"/>
              <a:t>Factor</a:t>
            </a:r>
            <a:r>
              <a:rPr lang="pt-PT" sz="2400" dirty="0"/>
              <a:t> 2 (poder económico)</a:t>
            </a:r>
          </a:p>
        </p:txBody>
      </p:sp>
      <p:sp>
        <p:nvSpPr>
          <p:cNvPr id="11275" name="CaixaDeTexto 18"/>
          <p:cNvSpPr txBox="1">
            <a:spLocks noChangeArrowheads="1"/>
          </p:cNvSpPr>
          <p:nvPr/>
        </p:nvSpPr>
        <p:spPr bwMode="auto">
          <a:xfrm>
            <a:off x="1835150" y="5084763"/>
            <a:ext cx="777875" cy="307975"/>
          </a:xfrm>
          <a:prstGeom prst="rect">
            <a:avLst/>
          </a:prstGeom>
          <a:noFill/>
          <a:ln w="9525">
            <a:noFill/>
            <a:miter lim="800000"/>
            <a:headEnd/>
            <a:tailEnd/>
          </a:ln>
        </p:spPr>
        <p:txBody>
          <a:bodyPr wrap="none">
            <a:spAutoFit/>
          </a:bodyPr>
          <a:lstStyle/>
          <a:p>
            <a:r>
              <a:rPr lang="pt-PT" sz="1400" b="1" i="1">
                <a:latin typeface="Calibri" pitchFamily="34" charset="0"/>
              </a:rPr>
              <a:t>Factor 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Imagem 17" descr="criticidade.jpg"/>
          <p:cNvPicPr>
            <a:picLocks noChangeAspect="1"/>
          </p:cNvPicPr>
          <p:nvPr/>
        </p:nvPicPr>
        <p:blipFill>
          <a:blip r:embed="rId3" cstate="print"/>
          <a:srcRect/>
          <a:stretch>
            <a:fillRect/>
          </a:stretch>
        </p:blipFill>
        <p:spPr bwMode="auto">
          <a:xfrm>
            <a:off x="-36512" y="-99392"/>
            <a:ext cx="5156200" cy="7286626"/>
          </a:xfrm>
          <a:prstGeom prst="rect">
            <a:avLst/>
          </a:prstGeom>
          <a:noFill/>
          <a:ln w="9525">
            <a:noFill/>
            <a:miter lim="800000"/>
            <a:headEnd/>
            <a:tailEnd/>
          </a:ln>
        </p:spPr>
      </p:pic>
      <p:sp>
        <p:nvSpPr>
          <p:cNvPr id="12298" name="Text Box 62"/>
          <p:cNvSpPr txBox="1">
            <a:spLocks noChangeArrowheads="1"/>
          </p:cNvSpPr>
          <p:nvPr/>
        </p:nvSpPr>
        <p:spPr bwMode="auto">
          <a:xfrm>
            <a:off x="4427984" y="764704"/>
            <a:ext cx="4320480" cy="707886"/>
          </a:xfrm>
          <a:prstGeom prst="rect">
            <a:avLst/>
          </a:prstGeom>
          <a:noFill/>
          <a:ln w="9525">
            <a:noFill/>
            <a:miter lim="800000"/>
            <a:headEnd/>
            <a:tailEnd/>
          </a:ln>
        </p:spPr>
        <p:txBody>
          <a:bodyPr wrap="square">
            <a:spAutoFit/>
          </a:bodyPr>
          <a:lstStyle/>
          <a:p>
            <a:pPr algn="ctr"/>
            <a:r>
              <a:rPr lang="pt-PT" sz="2000" b="1">
                <a:solidFill>
                  <a:srgbClr val="990000"/>
                </a:solidFill>
              </a:rPr>
              <a:t>Criticidade Municipal em Portugal</a:t>
            </a:r>
          </a:p>
          <a:p>
            <a:pPr algn="ctr"/>
            <a:r>
              <a:rPr lang="pt-PT" sz="2000" b="1">
                <a:solidFill>
                  <a:srgbClr val="990000"/>
                </a:solidFill>
              </a:rPr>
              <a:t>(escala nacional)</a:t>
            </a:r>
          </a:p>
        </p:txBody>
      </p:sp>
      <p:sp>
        <p:nvSpPr>
          <p:cNvPr id="12299" name="CaixaDeTexto 18"/>
          <p:cNvSpPr txBox="1">
            <a:spLocks noChangeArrowheads="1"/>
          </p:cNvSpPr>
          <p:nvPr/>
        </p:nvSpPr>
        <p:spPr bwMode="auto">
          <a:xfrm>
            <a:off x="3995936" y="1700808"/>
            <a:ext cx="4320480" cy="5327612"/>
          </a:xfrm>
          <a:prstGeom prst="rect">
            <a:avLst/>
          </a:prstGeom>
          <a:noFill/>
          <a:ln w="9525">
            <a:noFill/>
            <a:miter lim="800000"/>
            <a:headEnd/>
            <a:tailEnd/>
          </a:ln>
        </p:spPr>
        <p:txBody>
          <a:bodyPr wrap="square">
            <a:spAutoFit/>
          </a:bodyPr>
          <a:lstStyle/>
          <a:p>
            <a:pPr algn="just">
              <a:lnSpc>
                <a:spcPct val="140000"/>
              </a:lnSpc>
            </a:pPr>
            <a:r>
              <a:rPr lang="pt-PT" dirty="0"/>
              <a:t>- Valores muito elevados em alguns municípios no Norte de Portugal (baixo poder económico  da população);</a:t>
            </a:r>
          </a:p>
          <a:p>
            <a:pPr algn="just">
              <a:lnSpc>
                <a:spcPct val="110000"/>
              </a:lnSpc>
            </a:pPr>
            <a:endParaRPr lang="pt-PT" dirty="0"/>
          </a:p>
          <a:p>
            <a:pPr algn="just">
              <a:lnSpc>
                <a:spcPct val="140000"/>
              </a:lnSpc>
            </a:pPr>
            <a:r>
              <a:rPr lang="pt-PT" dirty="0"/>
              <a:t>- Valores elevados no interior (baixo poder económico, parque habitacional e a estrutura profissional da população </a:t>
            </a:r>
            <a:r>
              <a:rPr lang="pt-PT" dirty="0" err="1"/>
              <a:t>activa</a:t>
            </a:r>
            <a:r>
              <a:rPr lang="pt-PT" dirty="0"/>
              <a:t>);</a:t>
            </a:r>
          </a:p>
          <a:p>
            <a:pPr algn="just">
              <a:lnSpc>
                <a:spcPct val="140000"/>
              </a:lnSpc>
            </a:pPr>
            <a:endParaRPr lang="pt-PT" dirty="0"/>
          </a:p>
          <a:p>
            <a:pPr algn="just">
              <a:lnSpc>
                <a:spcPct val="140000"/>
              </a:lnSpc>
              <a:buFontTx/>
              <a:buChar char="-"/>
            </a:pPr>
            <a:r>
              <a:rPr lang="pt-PT" dirty="0"/>
              <a:t>Valores baixos nas sedes de distrito;</a:t>
            </a:r>
          </a:p>
          <a:p>
            <a:pPr algn="just">
              <a:lnSpc>
                <a:spcPct val="140000"/>
              </a:lnSpc>
              <a:buFontTx/>
              <a:buChar char="-"/>
            </a:pPr>
            <a:endParaRPr lang="pt-PT" dirty="0"/>
          </a:p>
          <a:p>
            <a:pPr algn="just">
              <a:lnSpc>
                <a:spcPct val="140000"/>
              </a:lnSpc>
              <a:buFontTx/>
              <a:buChar char="-"/>
            </a:pPr>
            <a:r>
              <a:rPr lang="pt-PT" dirty="0"/>
              <a:t> Valores muito baixos (Lisboa; Porto; Braga; Coimbra; Algarve)</a:t>
            </a:r>
          </a:p>
          <a:p>
            <a:endParaRPr lang="pt-P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2"/>
          <p:cNvGraphicFramePr>
            <a:graphicFrameLocks noGrp="1"/>
          </p:cNvGraphicFramePr>
          <p:nvPr/>
        </p:nvGraphicFramePr>
        <p:xfrm>
          <a:off x="35496" y="836712"/>
          <a:ext cx="5256584" cy="3240360"/>
        </p:xfrm>
        <a:graphic>
          <a:graphicData uri="http://schemas.openxmlformats.org/drawingml/2006/table">
            <a:tbl>
              <a:tblPr/>
              <a:tblGrid>
                <a:gridCol w="1849905"/>
                <a:gridCol w="874454"/>
                <a:gridCol w="899088"/>
                <a:gridCol w="1633137"/>
              </a:tblGrid>
              <a:tr h="40504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dirty="0" smtClean="0">
                          <a:ln>
                            <a:noFill/>
                          </a:ln>
                          <a:solidFill>
                            <a:schemeClr val="tx1"/>
                          </a:solidFill>
                          <a:effectLst/>
                          <a:latin typeface="Times New Roman" pitchFamily="18" charset="0"/>
                          <a:cs typeface="Times New Roman" pitchFamily="18" charset="0"/>
                        </a:rPr>
                        <a:t>Grupos</a:t>
                      </a:r>
                      <a:endParaRPr kumimoji="0" lang="pt-PT" sz="3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dirty="0" smtClean="0">
                          <a:ln>
                            <a:noFill/>
                          </a:ln>
                          <a:solidFill>
                            <a:schemeClr val="tx1"/>
                          </a:solidFill>
                          <a:effectLst/>
                          <a:latin typeface="Times New Roman" pitchFamily="18" charset="0"/>
                          <a:cs typeface="Times New Roman" pitchFamily="18" charset="0"/>
                        </a:rPr>
                        <a:t>Variáveis</a:t>
                      </a:r>
                      <a:endParaRPr kumimoji="0" lang="pt-PT" sz="3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pt-PT"/>
                    </a:p>
                  </a:txBody>
                  <a:tcPr/>
                </a:tc>
                <a:tc hMerge="1">
                  <a:txBody>
                    <a:bodyPr/>
                    <a:lstStyle/>
                    <a:p>
                      <a:endParaRPr lang="pt-PT"/>
                    </a:p>
                  </a:txBody>
                  <a:tcPr/>
                </a:tc>
              </a:tr>
              <a:tr h="405045">
                <a:tc vMerge="1">
                  <a:txBody>
                    <a:bodyPr/>
                    <a:lstStyle/>
                    <a:p>
                      <a:endParaRPr lang="pt-P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Times New Roman" pitchFamily="18" charset="0"/>
                          <a:cs typeface="Times New Roman" pitchFamily="18" charset="0"/>
                        </a:rPr>
                        <a:t>Iniciais</a:t>
                      </a:r>
                      <a:endParaRPr kumimoji="0" lang="pt-PT" sz="36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Modelo</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Explicativas</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5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Times New Roman" pitchFamily="18" charset="0"/>
                          <a:cs typeface="Times New Roman" pitchFamily="18" charset="0"/>
                        </a:rPr>
                        <a:t>Edifícios</a:t>
                      </a:r>
                      <a:endParaRPr kumimoji="0" lang="pt-PT" sz="36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pt-PT" sz="36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pt-PT" sz="36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405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Times New Roman" pitchFamily="18" charset="0"/>
                          <a:cs typeface="Times New Roman" pitchFamily="18" charset="0"/>
                        </a:rPr>
                        <a:t>Protecção Civil</a:t>
                      </a:r>
                      <a:endParaRPr kumimoji="0" lang="pt-PT" sz="36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27</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405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Economia</a:t>
                      </a:r>
                      <a:endParaRPr kumimoji="0" lang="pt-PT" sz="36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86</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27</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405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Saúde</a:t>
                      </a:r>
                      <a:endParaRPr kumimoji="0" lang="pt-PT" sz="36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405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Times New Roman" pitchFamily="18" charset="0"/>
                          <a:cs typeface="Times New Roman" pitchFamily="18" charset="0"/>
                        </a:rPr>
                        <a:t>Parque habitacional</a:t>
                      </a:r>
                      <a:endParaRPr kumimoji="0" lang="pt-PT" sz="36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t-PT" sz="36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504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dirty="0" smtClean="0">
                          <a:ln>
                            <a:noFill/>
                          </a:ln>
                          <a:solidFill>
                            <a:schemeClr val="tx1"/>
                          </a:solidFill>
                          <a:effectLst/>
                          <a:latin typeface="Times New Roman" pitchFamily="18" charset="0"/>
                          <a:cs typeface="Times New Roman" pitchFamily="18" charset="0"/>
                        </a:rPr>
                        <a:t>Total</a:t>
                      </a:r>
                      <a:endParaRPr kumimoji="0" lang="pt-PT" sz="36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Times New Roman" pitchFamily="18" charset="0"/>
                          <a:cs typeface="Times New Roman" pitchFamily="18" charset="0"/>
                        </a:rPr>
                        <a:t>145</a:t>
                      </a:r>
                      <a:endParaRPr kumimoji="0" lang="pt-PT"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Times New Roman" pitchFamily="18" charset="0"/>
                          <a:cs typeface="Times New Roman" pitchFamily="18" charset="0"/>
                        </a:rPr>
                        <a:t>61</a:t>
                      </a:r>
                      <a:endParaRPr kumimoji="0" lang="pt-PT" sz="36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dirty="0" smtClean="0">
                          <a:ln>
                            <a:noFill/>
                          </a:ln>
                          <a:solidFill>
                            <a:schemeClr val="tx1"/>
                          </a:solidFill>
                          <a:effectLst/>
                          <a:latin typeface="Times New Roman" pitchFamily="18" charset="0"/>
                          <a:cs typeface="Times New Roman" pitchFamily="18" charset="0"/>
                        </a:rPr>
                        <a:t>10</a:t>
                      </a:r>
                      <a:endParaRPr kumimoji="0" lang="pt-PT" sz="3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3363" name="Text Box 55"/>
          <p:cNvSpPr txBox="1">
            <a:spLocks noChangeArrowheads="1"/>
          </p:cNvSpPr>
          <p:nvPr/>
        </p:nvSpPr>
        <p:spPr bwMode="auto">
          <a:xfrm>
            <a:off x="611560" y="3860800"/>
            <a:ext cx="8136904" cy="2640723"/>
          </a:xfrm>
          <a:prstGeom prst="rect">
            <a:avLst/>
          </a:prstGeom>
          <a:noFill/>
          <a:ln w="9525">
            <a:noFill/>
            <a:miter lim="800000"/>
            <a:headEnd/>
            <a:tailEnd/>
          </a:ln>
        </p:spPr>
        <p:txBody>
          <a:bodyPr wrap="square">
            <a:spAutoFit/>
          </a:bodyPr>
          <a:lstStyle/>
          <a:p>
            <a:endParaRPr lang="pt-PT" sz="2400" dirty="0"/>
          </a:p>
          <a:p>
            <a:endParaRPr lang="pt-PT" sz="2400" dirty="0"/>
          </a:p>
          <a:p>
            <a:r>
              <a:rPr lang="pt-PT" sz="2400" dirty="0"/>
              <a:t>Foram retidos 4 </a:t>
            </a:r>
            <a:r>
              <a:rPr lang="pt-PT" sz="2400" dirty="0" err="1"/>
              <a:t>factores</a:t>
            </a:r>
            <a:r>
              <a:rPr lang="pt-PT" sz="2400" dirty="0"/>
              <a:t>:</a:t>
            </a:r>
          </a:p>
          <a:p>
            <a:pPr lvl="1">
              <a:lnSpc>
                <a:spcPct val="130000"/>
              </a:lnSpc>
              <a:buFont typeface="Wingdings" pitchFamily="2" charset="2"/>
              <a:buChar char="§"/>
            </a:pPr>
            <a:r>
              <a:rPr lang="pt-PT" sz="2400" dirty="0"/>
              <a:t> 71% da variância explicada; </a:t>
            </a:r>
          </a:p>
          <a:p>
            <a:pPr lvl="1">
              <a:lnSpc>
                <a:spcPct val="130000"/>
              </a:lnSpc>
              <a:buFont typeface="Wingdings" pitchFamily="2" charset="2"/>
              <a:buChar char="§"/>
            </a:pPr>
            <a:r>
              <a:rPr lang="pt-PT" sz="2400" dirty="0"/>
              <a:t> com um KMO de 0.7;</a:t>
            </a:r>
          </a:p>
          <a:p>
            <a:pPr lvl="1">
              <a:lnSpc>
                <a:spcPct val="130000"/>
              </a:lnSpc>
              <a:buFont typeface="Wingdings" pitchFamily="2" charset="2"/>
              <a:buChar char="§"/>
            </a:pPr>
            <a:r>
              <a:rPr lang="pt-PT" sz="2400" dirty="0"/>
              <a:t> todas as </a:t>
            </a:r>
            <a:r>
              <a:rPr lang="pt-PT" sz="2400" dirty="0" err="1"/>
              <a:t>comunalidades</a:t>
            </a:r>
            <a:r>
              <a:rPr lang="pt-PT" sz="2400" dirty="0"/>
              <a:t> encontram-se acima 0.6.</a:t>
            </a:r>
          </a:p>
        </p:txBody>
      </p:sp>
      <p:sp>
        <p:nvSpPr>
          <p:cNvPr id="13364" name="Text Box 62"/>
          <p:cNvSpPr txBox="1">
            <a:spLocks noChangeArrowheads="1"/>
          </p:cNvSpPr>
          <p:nvPr/>
        </p:nvSpPr>
        <p:spPr bwMode="auto">
          <a:xfrm>
            <a:off x="5436096" y="1143000"/>
            <a:ext cx="3456384" cy="1569660"/>
          </a:xfrm>
          <a:prstGeom prst="rect">
            <a:avLst/>
          </a:prstGeom>
          <a:noFill/>
          <a:ln w="9525">
            <a:noFill/>
            <a:miter lim="800000"/>
            <a:headEnd/>
            <a:tailEnd/>
          </a:ln>
        </p:spPr>
        <p:txBody>
          <a:bodyPr wrap="square">
            <a:spAutoFit/>
          </a:bodyPr>
          <a:lstStyle/>
          <a:p>
            <a:pPr algn="ctr"/>
            <a:r>
              <a:rPr lang="pt-PT" sz="2400" b="1" dirty="0">
                <a:solidFill>
                  <a:srgbClr val="990000"/>
                </a:solidFill>
              </a:rPr>
              <a:t>Capacidade de Suporte Municipal em</a:t>
            </a:r>
          </a:p>
          <a:p>
            <a:pPr algn="ctr"/>
            <a:r>
              <a:rPr lang="pt-PT" sz="2400" b="1" dirty="0">
                <a:solidFill>
                  <a:srgbClr val="990000"/>
                </a:solidFill>
              </a:rPr>
              <a:t>Portugal</a:t>
            </a:r>
          </a:p>
          <a:p>
            <a:pPr algn="ctr"/>
            <a:r>
              <a:rPr lang="pt-PT" sz="2400" b="1" dirty="0">
                <a:solidFill>
                  <a:srgbClr val="990000"/>
                </a:solidFill>
              </a:rPr>
              <a:t>(escala nacional)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91"/>
          <p:cNvGraphicFramePr>
            <a:graphicFrameLocks noGrp="1"/>
          </p:cNvGraphicFramePr>
          <p:nvPr/>
        </p:nvGraphicFramePr>
        <p:xfrm>
          <a:off x="611561" y="1772817"/>
          <a:ext cx="8136904" cy="4081680"/>
        </p:xfrm>
        <a:graphic>
          <a:graphicData uri="http://schemas.openxmlformats.org/drawingml/2006/table">
            <a:tbl>
              <a:tblPr/>
              <a:tblGrid>
                <a:gridCol w="1079386"/>
                <a:gridCol w="1577562"/>
                <a:gridCol w="1162415"/>
                <a:gridCol w="2490889"/>
                <a:gridCol w="1826652"/>
              </a:tblGrid>
              <a:tr h="41104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0" i="0" u="none" strike="noStrike" cap="none" normalizeH="0" baseline="0" dirty="0" smtClean="0">
                          <a:ln>
                            <a:noFill/>
                          </a:ln>
                          <a:solidFill>
                            <a:schemeClr val="tx1"/>
                          </a:solidFill>
                          <a:effectLst/>
                          <a:latin typeface="Verdana" pitchFamily="34" charset="0"/>
                        </a:rPr>
                        <a:t>Capacidade de Suporte – escala nacional</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10447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dirty="0" smtClean="0">
                          <a:ln>
                            <a:noFill/>
                          </a:ln>
                          <a:solidFill>
                            <a:schemeClr val="tx1"/>
                          </a:solidFill>
                          <a:effectLst/>
                          <a:latin typeface="Verdana" pitchFamily="34" charset="0"/>
                          <a:ea typeface="Times New Roman" pitchFamily="18" charset="0"/>
                          <a:cs typeface="Arial" charset="0"/>
                        </a:rPr>
                        <a:t>Factores</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Designação</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400" b="1" i="0" u="none" strike="noStrike" cap="none" normalizeH="0" baseline="0" dirty="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dirty="0" smtClean="0">
                          <a:ln>
                            <a:noFill/>
                          </a:ln>
                          <a:solidFill>
                            <a:schemeClr val="tx1"/>
                          </a:solidFill>
                          <a:effectLst/>
                          <a:latin typeface="Verdana" pitchFamily="34" charset="0"/>
                          <a:ea typeface="Times New Roman" pitchFamily="18" charset="0"/>
                          <a:cs typeface="Arial" charset="0"/>
                        </a:rPr>
                        <a:t>Variância explicada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Variável dominante</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Correlação entre a variável dominante e o factor</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65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1</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Dinamismo económico e ambiental</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31</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dirty="0" smtClean="0">
                          <a:ln>
                            <a:noFill/>
                          </a:ln>
                          <a:solidFill>
                            <a:schemeClr val="tx1"/>
                          </a:solidFill>
                          <a:effectLst/>
                          <a:latin typeface="Verdana" pitchFamily="34" charset="0"/>
                          <a:ea typeface="Times New Roman" pitchFamily="18" charset="0"/>
                          <a:cs typeface="Arial" charset="0"/>
                        </a:rPr>
                        <a:t>N.º de caixas Multibanco por 1000 habitantes</a:t>
                      </a:r>
                      <a:endParaRPr kumimoji="0" lang="pt-PT" sz="11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0,87</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65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2</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Corporações de bombeiros</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17</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N.º de Corporações de bombeiros por cada 1000 habitantes</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0,88</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8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3</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Capacidade logística e actividade seguradora</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12</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Camas (lotação praticada) por 1000 habitantes</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0,830</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2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4</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dirty="0" smtClean="0">
                          <a:ln>
                            <a:noFill/>
                          </a:ln>
                          <a:solidFill>
                            <a:schemeClr val="tx1"/>
                          </a:solidFill>
                          <a:effectLst/>
                          <a:latin typeface="Verdana" pitchFamily="34" charset="0"/>
                          <a:ea typeface="Times New Roman" pitchFamily="18" charset="0"/>
                          <a:cs typeface="Arial" charset="0"/>
                        </a:rPr>
                        <a:t>Farmácias</a:t>
                      </a:r>
                      <a:endParaRPr kumimoji="0" lang="pt-PT" sz="11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10</a:t>
                      </a:r>
                      <a:endParaRPr kumimoji="0" lang="pt-PT" sz="11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smtClean="0">
                          <a:ln>
                            <a:noFill/>
                          </a:ln>
                          <a:solidFill>
                            <a:schemeClr val="tx1"/>
                          </a:solidFill>
                          <a:effectLst/>
                          <a:latin typeface="Verdana" pitchFamily="34" charset="0"/>
                          <a:ea typeface="Times New Roman" pitchFamily="18" charset="0"/>
                          <a:cs typeface="Arial" charset="0"/>
                        </a:rPr>
                        <a:t>Farmácias por 10 000 habitantes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100" b="0" i="0" u="none" strike="noStrike" cap="none" normalizeH="0" baseline="0" dirty="0" smtClean="0">
                          <a:ln>
                            <a:noFill/>
                          </a:ln>
                          <a:solidFill>
                            <a:schemeClr val="tx1"/>
                          </a:solidFill>
                          <a:effectLst/>
                          <a:latin typeface="Verdana" pitchFamily="34" charset="0"/>
                          <a:ea typeface="Times New Roman" pitchFamily="18" charset="0"/>
                          <a:cs typeface="Arial" charset="0"/>
                        </a:rPr>
                        <a:t>0,86</a:t>
                      </a:r>
                      <a:endParaRPr kumimoji="0" lang="pt-PT" sz="11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385" name="Text Box 62"/>
          <p:cNvSpPr txBox="1">
            <a:spLocks noChangeArrowheads="1"/>
          </p:cNvSpPr>
          <p:nvPr/>
        </p:nvSpPr>
        <p:spPr bwMode="auto">
          <a:xfrm>
            <a:off x="323528" y="188640"/>
            <a:ext cx="8568952" cy="830997"/>
          </a:xfrm>
          <a:prstGeom prst="rect">
            <a:avLst/>
          </a:prstGeom>
          <a:noFill/>
          <a:ln w="9525">
            <a:noFill/>
            <a:miter lim="800000"/>
            <a:headEnd/>
            <a:tailEnd/>
          </a:ln>
        </p:spPr>
        <p:txBody>
          <a:bodyPr wrap="square">
            <a:spAutoFit/>
          </a:bodyPr>
          <a:lstStyle/>
          <a:p>
            <a:pPr algn="ctr"/>
            <a:r>
              <a:rPr lang="pt-PT" sz="2400" b="1" dirty="0">
                <a:solidFill>
                  <a:srgbClr val="990000"/>
                </a:solidFill>
              </a:rPr>
              <a:t>Capacidade de Suporte Municipal em Portugal</a:t>
            </a:r>
          </a:p>
          <a:p>
            <a:pPr algn="ctr"/>
            <a:r>
              <a:rPr lang="pt-PT" sz="2400" b="1" dirty="0">
                <a:solidFill>
                  <a:srgbClr val="990000"/>
                </a:solidFill>
              </a:rPr>
              <a:t>(escala nacional)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p:cNvGraphicFramePr/>
          <p:nvPr/>
        </p:nvGraphicFramePr>
        <p:xfrm>
          <a:off x="1259632" y="1988840"/>
          <a:ext cx="7286676" cy="4286280"/>
        </p:xfrm>
        <a:graphic>
          <a:graphicData uri="http://schemas.openxmlformats.org/drawingml/2006/chart">
            <c:chart xmlns:c="http://schemas.openxmlformats.org/drawingml/2006/chart" xmlns:r="http://schemas.openxmlformats.org/officeDocument/2006/relationships" r:id="rId3"/>
          </a:graphicData>
        </a:graphic>
      </p:graphicFrame>
      <p:sp>
        <p:nvSpPr>
          <p:cNvPr id="18" name="CaixaDeTexto 17"/>
          <p:cNvSpPr txBox="1"/>
          <p:nvPr/>
        </p:nvSpPr>
        <p:spPr>
          <a:xfrm>
            <a:off x="7286625" y="5429250"/>
            <a:ext cx="719138" cy="254000"/>
          </a:xfrm>
          <a:prstGeom prst="rect">
            <a:avLst/>
          </a:prstGeom>
          <a:noFill/>
        </p:spPr>
        <p:txBody>
          <a:bodyPr wrap="none">
            <a:spAutoFit/>
          </a:bodyPr>
          <a:lstStyle/>
          <a:p>
            <a:pPr>
              <a:defRPr/>
            </a:pPr>
            <a:r>
              <a:rPr lang="pt-PT" sz="1050" dirty="0"/>
              <a:t>Albufeira</a:t>
            </a:r>
          </a:p>
        </p:txBody>
      </p:sp>
      <p:sp>
        <p:nvSpPr>
          <p:cNvPr id="19" name="CaixaDeTexto 18"/>
          <p:cNvSpPr txBox="1"/>
          <p:nvPr/>
        </p:nvSpPr>
        <p:spPr>
          <a:xfrm>
            <a:off x="2214563" y="4500563"/>
            <a:ext cx="642937" cy="254000"/>
          </a:xfrm>
          <a:prstGeom prst="rect">
            <a:avLst/>
          </a:prstGeom>
          <a:noFill/>
        </p:spPr>
        <p:txBody>
          <a:bodyPr wrap="none">
            <a:spAutoFit/>
          </a:bodyPr>
          <a:lstStyle/>
          <a:p>
            <a:pPr>
              <a:defRPr/>
            </a:pPr>
            <a:r>
              <a:rPr lang="pt-PT" sz="1050" dirty="0"/>
              <a:t>Cinfães</a:t>
            </a:r>
          </a:p>
        </p:txBody>
      </p:sp>
      <p:sp>
        <p:nvSpPr>
          <p:cNvPr id="20" name="CaixaDeTexto 19"/>
          <p:cNvSpPr txBox="1"/>
          <p:nvPr/>
        </p:nvSpPr>
        <p:spPr>
          <a:xfrm>
            <a:off x="6429375" y="5286375"/>
            <a:ext cx="584200" cy="254000"/>
          </a:xfrm>
          <a:prstGeom prst="rect">
            <a:avLst/>
          </a:prstGeom>
          <a:noFill/>
        </p:spPr>
        <p:txBody>
          <a:bodyPr wrap="none">
            <a:spAutoFit/>
          </a:bodyPr>
          <a:lstStyle/>
          <a:p>
            <a:pPr>
              <a:defRPr/>
            </a:pPr>
            <a:r>
              <a:rPr lang="pt-PT" sz="1050" dirty="0"/>
              <a:t>Lisboa</a:t>
            </a:r>
          </a:p>
        </p:txBody>
      </p:sp>
      <p:sp>
        <p:nvSpPr>
          <p:cNvPr id="15373" name="CaixaDeTexto 21"/>
          <p:cNvSpPr txBox="1">
            <a:spLocks noChangeArrowheads="1"/>
          </p:cNvSpPr>
          <p:nvPr/>
        </p:nvSpPr>
        <p:spPr bwMode="auto">
          <a:xfrm>
            <a:off x="395536" y="857250"/>
            <a:ext cx="10270661" cy="830997"/>
          </a:xfrm>
          <a:prstGeom prst="rect">
            <a:avLst/>
          </a:prstGeom>
          <a:noFill/>
          <a:ln w="9525">
            <a:noFill/>
            <a:miter lim="800000"/>
            <a:headEnd/>
            <a:tailEnd/>
          </a:ln>
        </p:spPr>
        <p:txBody>
          <a:bodyPr wrap="square">
            <a:spAutoFit/>
          </a:bodyPr>
          <a:lstStyle/>
          <a:p>
            <a:r>
              <a:rPr lang="pt-PT" sz="2400" b="1" i="1" dirty="0"/>
              <a:t>Capacidade de suporte</a:t>
            </a:r>
          </a:p>
          <a:p>
            <a:r>
              <a:rPr lang="pt-PT" sz="2400" dirty="0"/>
              <a:t> </a:t>
            </a:r>
            <a:r>
              <a:rPr lang="pt-PT" sz="2400" dirty="0" err="1"/>
              <a:t>factor</a:t>
            </a:r>
            <a:r>
              <a:rPr lang="pt-PT" sz="2400" dirty="0"/>
              <a:t> 1 (Dinamismo económico) </a:t>
            </a:r>
            <a:r>
              <a:rPr lang="pt-PT" sz="2400" dirty="0" err="1"/>
              <a:t>vs</a:t>
            </a:r>
            <a:r>
              <a:rPr lang="pt-PT" sz="2400" dirty="0"/>
              <a:t> </a:t>
            </a:r>
            <a:r>
              <a:rPr lang="pt-PT" sz="2400" dirty="0" err="1"/>
              <a:t>factor</a:t>
            </a:r>
            <a:r>
              <a:rPr lang="pt-PT" sz="2400" dirty="0"/>
              <a:t> 2 (</a:t>
            </a:r>
            <a:r>
              <a:rPr lang="pt-PT" sz="2400" dirty="0" err="1"/>
              <a:t>Corp</a:t>
            </a:r>
            <a:r>
              <a:rPr lang="pt-PT" sz="2400" dirty="0"/>
              <a:t>. Bombeiros)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Text Box 62"/>
          <p:cNvSpPr txBox="1">
            <a:spLocks noChangeArrowheads="1"/>
          </p:cNvSpPr>
          <p:nvPr/>
        </p:nvSpPr>
        <p:spPr bwMode="auto">
          <a:xfrm>
            <a:off x="5004048" y="692696"/>
            <a:ext cx="4392488" cy="1015663"/>
          </a:xfrm>
          <a:prstGeom prst="rect">
            <a:avLst/>
          </a:prstGeom>
          <a:noFill/>
          <a:ln w="9525">
            <a:noFill/>
            <a:miter lim="800000"/>
            <a:headEnd/>
            <a:tailEnd/>
          </a:ln>
        </p:spPr>
        <p:txBody>
          <a:bodyPr wrap="square">
            <a:spAutoFit/>
          </a:bodyPr>
          <a:lstStyle/>
          <a:p>
            <a:pPr algn="ctr"/>
            <a:r>
              <a:rPr lang="pt-PT" sz="2000" b="1" dirty="0">
                <a:solidFill>
                  <a:srgbClr val="990000"/>
                </a:solidFill>
              </a:rPr>
              <a:t>Capacidade de Suporte Municipal em Portugal</a:t>
            </a:r>
          </a:p>
          <a:p>
            <a:pPr algn="ctr"/>
            <a:r>
              <a:rPr lang="pt-PT" sz="2000" b="1" dirty="0">
                <a:solidFill>
                  <a:srgbClr val="990000"/>
                </a:solidFill>
              </a:rPr>
              <a:t>(escala nacional)</a:t>
            </a:r>
          </a:p>
        </p:txBody>
      </p:sp>
      <p:pic>
        <p:nvPicPr>
          <p:cNvPr id="16394" name="Imagem 17" descr="cap_suporte1.jpg"/>
          <p:cNvPicPr>
            <a:picLocks noChangeAspect="1"/>
          </p:cNvPicPr>
          <p:nvPr/>
        </p:nvPicPr>
        <p:blipFill>
          <a:blip r:embed="rId3" cstate="print"/>
          <a:srcRect/>
          <a:stretch>
            <a:fillRect/>
          </a:stretch>
        </p:blipFill>
        <p:spPr bwMode="auto">
          <a:xfrm>
            <a:off x="0" y="0"/>
            <a:ext cx="5143500" cy="7269163"/>
          </a:xfrm>
          <a:prstGeom prst="rect">
            <a:avLst/>
          </a:prstGeom>
          <a:noFill/>
          <a:ln w="9525">
            <a:noFill/>
            <a:miter lim="800000"/>
            <a:headEnd/>
            <a:tailEnd/>
          </a:ln>
        </p:spPr>
      </p:pic>
      <p:sp>
        <p:nvSpPr>
          <p:cNvPr id="19" name="CaixaDeTexto 18"/>
          <p:cNvSpPr txBox="1"/>
          <p:nvPr/>
        </p:nvSpPr>
        <p:spPr>
          <a:xfrm>
            <a:off x="3995936" y="1772816"/>
            <a:ext cx="4896544" cy="5432256"/>
          </a:xfrm>
          <a:prstGeom prst="rect">
            <a:avLst/>
          </a:prstGeom>
          <a:noFill/>
        </p:spPr>
        <p:txBody>
          <a:bodyPr wrap="square">
            <a:spAutoFit/>
          </a:bodyPr>
          <a:lstStyle/>
          <a:p>
            <a:pPr marL="4763" indent="-4763" algn="just">
              <a:lnSpc>
                <a:spcPct val="110000"/>
              </a:lnSpc>
              <a:defRPr/>
            </a:pPr>
            <a:r>
              <a:rPr lang="pt-PT" dirty="0"/>
              <a:t>- Os valores mais baixos encontram-se localizados no Norte do país;</a:t>
            </a:r>
          </a:p>
          <a:p>
            <a:pPr marL="4763" indent="-4763" algn="just">
              <a:lnSpc>
                <a:spcPct val="110000"/>
              </a:lnSpc>
              <a:defRPr/>
            </a:pPr>
            <a:endParaRPr lang="pt-PT" dirty="0"/>
          </a:p>
          <a:p>
            <a:pPr marL="4763" indent="-4763" algn="just">
              <a:lnSpc>
                <a:spcPct val="130000"/>
              </a:lnSpc>
              <a:defRPr/>
            </a:pPr>
            <a:r>
              <a:rPr lang="pt-PT" dirty="0"/>
              <a:t>- Os valores mais elevados encontram-se no Interior do país e na Região do Algarve;</a:t>
            </a:r>
          </a:p>
          <a:p>
            <a:pPr marL="4763" indent="-4763" algn="just">
              <a:lnSpc>
                <a:spcPct val="110000"/>
              </a:lnSpc>
              <a:defRPr/>
            </a:pPr>
            <a:endParaRPr lang="pt-PT" dirty="0"/>
          </a:p>
          <a:p>
            <a:pPr marL="4763" indent="-4763" algn="just">
              <a:lnSpc>
                <a:spcPct val="130000"/>
              </a:lnSpc>
              <a:defRPr/>
            </a:pPr>
            <a:r>
              <a:rPr lang="pt-PT" dirty="0"/>
              <a:t>- O fraco dinamismo económico (factor 1) de alguns municípios do Norte e Centro contribui, em muito, para que apresentem </a:t>
            </a:r>
            <a:r>
              <a:rPr lang="pt-PT" b="1" dirty="0"/>
              <a:t>uma capacidade de suporte muito baixa</a:t>
            </a:r>
            <a:r>
              <a:rPr lang="pt-PT" dirty="0"/>
              <a:t>.</a:t>
            </a:r>
          </a:p>
          <a:p>
            <a:pPr marL="4763" indent="-4763" algn="just">
              <a:lnSpc>
                <a:spcPct val="110000"/>
              </a:lnSpc>
              <a:defRPr/>
            </a:pPr>
            <a:endParaRPr lang="pt-PT" dirty="0"/>
          </a:p>
          <a:p>
            <a:pPr marL="4763" indent="-4763" algn="just">
              <a:lnSpc>
                <a:spcPct val="130000"/>
              </a:lnSpc>
              <a:defRPr/>
            </a:pPr>
            <a:r>
              <a:rPr lang="pt-PT" dirty="0"/>
              <a:t>- O dinamismo económico (factor 1) e as farmácias (factor 4) são decisivos para que alguns municípios urbanos apresentem </a:t>
            </a:r>
            <a:r>
              <a:rPr lang="pt-PT" b="1" dirty="0"/>
              <a:t>uma capacidade de suporte muito elevada</a:t>
            </a:r>
            <a:r>
              <a:rPr lang="pt-PT" dirty="0"/>
              <a:t>.</a:t>
            </a:r>
          </a:p>
          <a:p>
            <a:pPr>
              <a:defRPr/>
            </a:pPr>
            <a:endParaRPr lang="pt-PT"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7" name="Imagem 17" descr="vulnsoc_nac.jpg"/>
          <p:cNvPicPr>
            <a:picLocks noChangeAspect="1"/>
          </p:cNvPicPr>
          <p:nvPr/>
        </p:nvPicPr>
        <p:blipFill>
          <a:blip r:embed="rId3" cstate="print"/>
          <a:srcRect/>
          <a:stretch>
            <a:fillRect/>
          </a:stretch>
        </p:blipFill>
        <p:spPr bwMode="auto">
          <a:xfrm>
            <a:off x="0" y="0"/>
            <a:ext cx="5143500" cy="7167563"/>
          </a:xfrm>
          <a:prstGeom prst="rect">
            <a:avLst/>
          </a:prstGeom>
          <a:noFill/>
          <a:ln w="9525">
            <a:noFill/>
            <a:miter lim="800000"/>
            <a:headEnd/>
            <a:tailEnd/>
          </a:ln>
        </p:spPr>
      </p:pic>
      <p:sp>
        <p:nvSpPr>
          <p:cNvPr id="17418" name="Text Box 12"/>
          <p:cNvSpPr txBox="1">
            <a:spLocks noChangeArrowheads="1"/>
          </p:cNvSpPr>
          <p:nvPr/>
        </p:nvSpPr>
        <p:spPr bwMode="auto">
          <a:xfrm>
            <a:off x="5000625" y="-27384"/>
            <a:ext cx="4143375" cy="2831544"/>
          </a:xfrm>
          <a:prstGeom prst="rect">
            <a:avLst/>
          </a:prstGeom>
          <a:noFill/>
          <a:ln w="9525">
            <a:noFill/>
            <a:miter lim="800000"/>
            <a:headEnd/>
            <a:tailEnd/>
          </a:ln>
        </p:spPr>
        <p:txBody>
          <a:bodyPr wrap="square">
            <a:spAutoFit/>
          </a:bodyPr>
          <a:lstStyle/>
          <a:p>
            <a:pPr marL="360363" indent="-4763" algn="just"/>
            <a:r>
              <a:rPr lang="en-US" sz="2000" b="1" dirty="0"/>
              <a:t>Um novo </a:t>
            </a:r>
            <a:r>
              <a:rPr lang="en-US" sz="2000" b="1" dirty="0" err="1"/>
              <a:t>índice</a:t>
            </a:r>
            <a:r>
              <a:rPr lang="en-US" sz="2000" b="1" dirty="0"/>
              <a:t> de </a:t>
            </a:r>
            <a:r>
              <a:rPr lang="en-US" sz="2000" b="1" dirty="0" err="1" smtClean="0"/>
              <a:t>avaliação</a:t>
            </a:r>
            <a:r>
              <a:rPr lang="en-US" sz="2000" b="1" dirty="0" smtClean="0"/>
              <a:t> </a:t>
            </a:r>
            <a:r>
              <a:rPr lang="en-US" sz="2000" b="1" dirty="0" err="1"/>
              <a:t>da</a:t>
            </a:r>
            <a:r>
              <a:rPr lang="en-US" sz="2000" b="1" dirty="0"/>
              <a:t> </a:t>
            </a:r>
            <a:r>
              <a:rPr lang="en-US" sz="2000" b="1" dirty="0" err="1"/>
              <a:t>vulnerabilidade</a:t>
            </a:r>
            <a:r>
              <a:rPr lang="en-US" sz="2000" b="1" dirty="0"/>
              <a:t> social (</a:t>
            </a:r>
            <a:r>
              <a:rPr lang="en-US" sz="2000" b="1" dirty="0" err="1"/>
              <a:t>primeira</a:t>
            </a:r>
            <a:r>
              <a:rPr lang="en-US" sz="2000" b="1" dirty="0"/>
              <a:t> </a:t>
            </a:r>
            <a:r>
              <a:rPr lang="en-US" sz="2000" b="1" dirty="0" err="1"/>
              <a:t>abordagem</a:t>
            </a:r>
            <a:r>
              <a:rPr lang="en-US" sz="2000" b="1" dirty="0"/>
              <a:t>)</a:t>
            </a:r>
          </a:p>
          <a:p>
            <a:pPr marL="360363" indent="-4763"/>
            <a:endParaRPr lang="pt-PT" sz="2000" dirty="0"/>
          </a:p>
          <a:p>
            <a:pPr marL="360363" indent="-4763" algn="ctr"/>
            <a:r>
              <a:rPr lang="pt-PT" sz="2000" b="1" dirty="0"/>
              <a:t>VS = </a:t>
            </a:r>
            <a:r>
              <a:rPr lang="pt-PT" dirty="0"/>
              <a:t>Criticidade x Cap. Suporte</a:t>
            </a:r>
          </a:p>
          <a:p>
            <a:pPr marL="360363" indent="-4763" algn="just"/>
            <a:endParaRPr lang="en-US" dirty="0"/>
          </a:p>
          <a:p>
            <a:pPr marL="360363" indent="-4763" algn="just"/>
            <a:endParaRPr lang="en-US" sz="2000" dirty="0"/>
          </a:p>
          <a:p>
            <a:pPr marL="360363" indent="-4763" algn="just"/>
            <a:endParaRPr lang="en-US" sz="2000" dirty="0"/>
          </a:p>
          <a:p>
            <a:pPr marL="360363" indent="-4763" algn="just"/>
            <a:endParaRPr lang="en-US" sz="2000" dirty="0"/>
          </a:p>
        </p:txBody>
      </p:sp>
      <p:sp>
        <p:nvSpPr>
          <p:cNvPr id="17419" name="CaixaDeTexto 19"/>
          <p:cNvSpPr txBox="1">
            <a:spLocks noChangeArrowheads="1"/>
          </p:cNvSpPr>
          <p:nvPr/>
        </p:nvSpPr>
        <p:spPr bwMode="auto">
          <a:xfrm>
            <a:off x="3995936" y="2348880"/>
            <a:ext cx="4824536" cy="3751796"/>
          </a:xfrm>
          <a:prstGeom prst="rect">
            <a:avLst/>
          </a:prstGeom>
          <a:noFill/>
          <a:ln w="9525">
            <a:noFill/>
            <a:miter lim="800000"/>
            <a:headEnd/>
            <a:tailEnd/>
          </a:ln>
        </p:spPr>
        <p:txBody>
          <a:bodyPr wrap="square">
            <a:spAutoFit/>
          </a:bodyPr>
          <a:lstStyle/>
          <a:p>
            <a:pPr marL="4763" indent="-4763" algn="just">
              <a:lnSpc>
                <a:spcPct val="110000"/>
              </a:lnSpc>
            </a:pPr>
            <a:r>
              <a:rPr lang="pt-PT" sz="2000" dirty="0"/>
              <a:t>- Os valores mais elevados encontram-se localizados no Norte do país;</a:t>
            </a:r>
          </a:p>
          <a:p>
            <a:pPr marL="4763" indent="-4763" algn="just">
              <a:lnSpc>
                <a:spcPct val="110000"/>
              </a:lnSpc>
            </a:pPr>
            <a:endParaRPr lang="pt-PT" sz="2000" dirty="0"/>
          </a:p>
          <a:p>
            <a:pPr marL="4763" indent="-4763" algn="just">
              <a:lnSpc>
                <a:spcPct val="130000"/>
              </a:lnSpc>
              <a:buFontTx/>
              <a:buChar char="-"/>
            </a:pPr>
            <a:r>
              <a:rPr lang="pt-PT" sz="2000" dirty="0"/>
              <a:t>Os valores mais baixos encontram-se um tanto dispersos</a:t>
            </a:r>
          </a:p>
          <a:p>
            <a:pPr marL="461963" lvl="1" indent="-4763" algn="just">
              <a:lnSpc>
                <a:spcPct val="130000"/>
              </a:lnSpc>
              <a:buFontTx/>
              <a:buChar char="-"/>
            </a:pPr>
            <a:r>
              <a:rPr lang="pt-PT" sz="2000" dirty="0"/>
              <a:t>  Principais centros urbanos</a:t>
            </a:r>
          </a:p>
          <a:p>
            <a:pPr marL="461963" lvl="1" indent="-4763" algn="just">
              <a:lnSpc>
                <a:spcPct val="130000"/>
              </a:lnSpc>
              <a:buFontTx/>
              <a:buChar char="-"/>
            </a:pPr>
            <a:r>
              <a:rPr lang="pt-PT" sz="2000" dirty="0"/>
              <a:t>  Algarve</a:t>
            </a:r>
          </a:p>
          <a:p>
            <a:pPr marL="461963" lvl="1" indent="-4763" algn="just">
              <a:lnSpc>
                <a:spcPct val="130000"/>
              </a:lnSpc>
              <a:buFontTx/>
              <a:buChar char="-"/>
            </a:pPr>
            <a:r>
              <a:rPr lang="pt-PT" sz="2000" dirty="0"/>
              <a:t>  Alto Alentejo</a:t>
            </a:r>
          </a:p>
          <a:p>
            <a:pPr marL="4763" indent="-4763" algn="just">
              <a:lnSpc>
                <a:spcPct val="110000"/>
              </a:lnSpc>
            </a:pPr>
            <a:endParaRPr lang="pt-PT"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Text Box 1384"/>
          <p:cNvSpPr txBox="1">
            <a:spLocks noChangeArrowheads="1"/>
          </p:cNvSpPr>
          <p:nvPr/>
        </p:nvSpPr>
        <p:spPr bwMode="auto">
          <a:xfrm>
            <a:off x="395536" y="836712"/>
            <a:ext cx="8496944" cy="1966179"/>
          </a:xfrm>
          <a:prstGeom prst="rect">
            <a:avLst/>
          </a:prstGeom>
          <a:noFill/>
          <a:ln w="9525">
            <a:noFill/>
            <a:miter lim="800000"/>
            <a:headEnd/>
            <a:tailEnd/>
          </a:ln>
        </p:spPr>
        <p:txBody>
          <a:bodyPr wrap="square">
            <a:spAutoFit/>
          </a:bodyPr>
          <a:lstStyle/>
          <a:p>
            <a:pPr algn="just">
              <a:lnSpc>
                <a:spcPct val="140000"/>
              </a:lnSpc>
            </a:pPr>
            <a:r>
              <a:rPr lang="pt-PT" dirty="0"/>
              <a:t>No sentido de aferir a importância da escala de análise na determinação da criticidade, capacidade de suporte e índice de vulnerabilidade social foram </a:t>
            </a:r>
            <a:r>
              <a:rPr lang="pt-PT" dirty="0" err="1"/>
              <a:t>seleccionados</a:t>
            </a:r>
            <a:r>
              <a:rPr lang="pt-PT" dirty="0"/>
              <a:t> sete municípios da Região Centro de Portugal. Constitui uma amostra bastante heterogénea em termos biofísicos e </a:t>
            </a:r>
            <a:r>
              <a:rPr lang="pt-PT" dirty="0" err="1"/>
              <a:t>socio-económicos</a:t>
            </a:r>
            <a:r>
              <a:rPr lang="pt-PT" dirty="0"/>
              <a:t>.</a:t>
            </a:r>
          </a:p>
          <a:p>
            <a:pPr>
              <a:lnSpc>
                <a:spcPct val="130000"/>
              </a:lnSpc>
            </a:pPr>
            <a:endParaRPr lang="pt-PT" dirty="0"/>
          </a:p>
        </p:txBody>
      </p:sp>
      <p:sp>
        <p:nvSpPr>
          <p:cNvPr id="18442" name="Text Box 1385"/>
          <p:cNvSpPr txBox="1">
            <a:spLocks noChangeArrowheads="1"/>
          </p:cNvSpPr>
          <p:nvPr/>
        </p:nvSpPr>
        <p:spPr bwMode="auto">
          <a:xfrm>
            <a:off x="467544" y="44624"/>
            <a:ext cx="8352928" cy="400110"/>
          </a:xfrm>
          <a:prstGeom prst="rect">
            <a:avLst/>
          </a:prstGeom>
          <a:noFill/>
          <a:ln w="9525">
            <a:noFill/>
            <a:miter lim="800000"/>
            <a:headEnd/>
            <a:tailEnd/>
          </a:ln>
        </p:spPr>
        <p:txBody>
          <a:bodyPr wrap="square">
            <a:spAutoFit/>
          </a:bodyPr>
          <a:lstStyle/>
          <a:p>
            <a:r>
              <a:rPr lang="en-GB" sz="2000" b="1" dirty="0" err="1">
                <a:solidFill>
                  <a:srgbClr val="990000"/>
                </a:solidFill>
              </a:rPr>
              <a:t>Vulnerabilidade</a:t>
            </a:r>
            <a:r>
              <a:rPr lang="en-GB" sz="2000" b="1" dirty="0">
                <a:solidFill>
                  <a:srgbClr val="990000"/>
                </a:solidFill>
              </a:rPr>
              <a:t> social </a:t>
            </a:r>
            <a:r>
              <a:rPr lang="en-GB" sz="2000" b="1" dirty="0" err="1">
                <a:solidFill>
                  <a:srgbClr val="990000"/>
                </a:solidFill>
              </a:rPr>
              <a:t>por</a:t>
            </a:r>
            <a:r>
              <a:rPr lang="en-GB" sz="2000" b="1" dirty="0">
                <a:solidFill>
                  <a:srgbClr val="990000"/>
                </a:solidFill>
              </a:rPr>
              <a:t> </a:t>
            </a:r>
            <a:r>
              <a:rPr lang="en-GB" sz="2000" b="1" dirty="0" err="1">
                <a:solidFill>
                  <a:srgbClr val="990000"/>
                </a:solidFill>
              </a:rPr>
              <a:t>freguesias</a:t>
            </a:r>
            <a:r>
              <a:rPr lang="en-GB" sz="2000" b="1" dirty="0">
                <a:solidFill>
                  <a:srgbClr val="990000"/>
                </a:solidFill>
              </a:rPr>
              <a:t> (</a:t>
            </a:r>
            <a:r>
              <a:rPr lang="en-GB" sz="2000" b="1" dirty="0" err="1">
                <a:solidFill>
                  <a:srgbClr val="990000"/>
                </a:solidFill>
              </a:rPr>
              <a:t>escala</a:t>
            </a:r>
            <a:r>
              <a:rPr lang="en-GB" sz="2000" b="1" dirty="0">
                <a:solidFill>
                  <a:srgbClr val="990000"/>
                </a:solidFill>
              </a:rPr>
              <a:t> municipal / regional</a:t>
            </a:r>
            <a:r>
              <a:rPr lang="en-GB" sz="2000" dirty="0">
                <a:solidFill>
                  <a:srgbClr val="990000"/>
                </a:solidFill>
              </a:rPr>
              <a:t>)</a:t>
            </a:r>
            <a:endParaRPr lang="pt-PT" sz="2000" dirty="0">
              <a:solidFill>
                <a:srgbClr val="990000"/>
              </a:solidFill>
            </a:endParaRPr>
          </a:p>
        </p:txBody>
      </p:sp>
      <p:grpSp>
        <p:nvGrpSpPr>
          <p:cNvPr id="18443" name="Group 21"/>
          <p:cNvGrpSpPr>
            <a:grpSpLocks/>
          </p:cNvGrpSpPr>
          <p:nvPr/>
        </p:nvGrpSpPr>
        <p:grpSpPr bwMode="auto">
          <a:xfrm>
            <a:off x="1547664" y="2428875"/>
            <a:ext cx="5143500" cy="4429125"/>
            <a:chOff x="2154" y="1298"/>
            <a:chExt cx="2949" cy="2591"/>
          </a:xfrm>
        </p:grpSpPr>
        <p:pic>
          <p:nvPicPr>
            <p:cNvPr id="18449" name="Picture 19" descr="REGIAOCENTROCONC"/>
            <p:cNvPicPr>
              <a:picLocks noChangeAspect="1" noChangeArrowheads="1"/>
            </p:cNvPicPr>
            <p:nvPr/>
          </p:nvPicPr>
          <p:blipFill>
            <a:blip r:embed="rId3" cstate="print"/>
            <a:srcRect/>
            <a:stretch>
              <a:fillRect/>
            </a:stretch>
          </p:blipFill>
          <p:spPr bwMode="auto">
            <a:xfrm>
              <a:off x="2154" y="1298"/>
              <a:ext cx="2930" cy="2571"/>
            </a:xfrm>
            <a:prstGeom prst="rect">
              <a:avLst/>
            </a:prstGeom>
            <a:noFill/>
            <a:ln w="9525">
              <a:solidFill>
                <a:schemeClr val="tx1"/>
              </a:solidFill>
              <a:miter lim="800000"/>
              <a:headEnd/>
              <a:tailEnd/>
            </a:ln>
          </p:spPr>
        </p:pic>
        <p:pic>
          <p:nvPicPr>
            <p:cNvPr id="18450" name="Picture 18" descr="REGIAOCENTRO"/>
            <p:cNvPicPr>
              <a:picLocks noChangeAspect="1" noChangeArrowheads="1"/>
            </p:cNvPicPr>
            <p:nvPr/>
          </p:nvPicPr>
          <p:blipFill>
            <a:blip r:embed="rId4" cstate="print"/>
            <a:srcRect/>
            <a:stretch>
              <a:fillRect/>
            </a:stretch>
          </p:blipFill>
          <p:spPr bwMode="auto">
            <a:xfrm>
              <a:off x="4503" y="2931"/>
              <a:ext cx="600" cy="958"/>
            </a:xfrm>
            <a:prstGeom prst="rect">
              <a:avLst/>
            </a:prstGeom>
            <a:noFill/>
            <a:ln w="9525">
              <a:solidFill>
                <a:srgbClr val="000000"/>
              </a:solidFill>
              <a:miter lim="800000"/>
              <a:headEnd/>
              <a:tailEnd/>
            </a:ln>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2"/>
          <p:cNvGraphicFramePr>
            <a:graphicFrameLocks noGrp="1"/>
          </p:cNvGraphicFramePr>
          <p:nvPr/>
        </p:nvGraphicFramePr>
        <p:xfrm>
          <a:off x="611560" y="764704"/>
          <a:ext cx="5278458" cy="3183910"/>
        </p:xfrm>
        <a:graphic>
          <a:graphicData uri="http://schemas.openxmlformats.org/drawingml/2006/table">
            <a:tbl>
              <a:tblPr/>
              <a:tblGrid>
                <a:gridCol w="1761982"/>
                <a:gridCol w="998290"/>
                <a:gridCol w="1038222"/>
                <a:gridCol w="1479964"/>
              </a:tblGrid>
              <a:tr h="39810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dirty="0" smtClean="0">
                          <a:ln>
                            <a:noFill/>
                          </a:ln>
                          <a:solidFill>
                            <a:schemeClr val="tx1"/>
                          </a:solidFill>
                          <a:effectLst/>
                          <a:latin typeface="Times New Roman" pitchFamily="18" charset="0"/>
                          <a:cs typeface="Times New Roman" pitchFamily="18" charset="0"/>
                        </a:rPr>
                        <a:t>Grupos</a:t>
                      </a:r>
                      <a:endParaRPr kumimoji="0" lang="pt-PT"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Times New Roman" pitchFamily="18" charset="0"/>
                          <a:cs typeface="Times New Roman" pitchFamily="18" charset="0"/>
                        </a:rPr>
                        <a:t>Variáveis</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pt-PT"/>
                    </a:p>
                  </a:txBody>
                  <a:tcPr/>
                </a:tc>
                <a:tc hMerge="1">
                  <a:txBody>
                    <a:bodyPr/>
                    <a:lstStyle/>
                    <a:p>
                      <a:endParaRPr lang="pt-PT"/>
                    </a:p>
                  </a:txBody>
                  <a:tcPr/>
                </a:tc>
              </a:tr>
              <a:tr h="398104">
                <a:tc vMerge="1">
                  <a:txBody>
                    <a:bodyPr/>
                    <a:lstStyle/>
                    <a:p>
                      <a:endParaRPr lang="pt-P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Iniciais</a:t>
                      </a:r>
                      <a:endParaRPr kumimoji="0" lang="pt-PT"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Modelo</a:t>
                      </a:r>
                      <a:endParaRPr kumimoji="0" lang="pt-PT"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Explicativas</a:t>
                      </a:r>
                      <a:endParaRPr kumimoji="0" lang="pt-PT" sz="2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3976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Edifícios</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981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Demografia</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14</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981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Economia</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21</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981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Habitação</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981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Apoio Social</a:t>
                      </a:r>
                      <a:endParaRPr kumimoji="0" lang="pt-PT" sz="2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pt-PT"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976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dirty="0" smtClean="0">
                          <a:ln>
                            <a:noFill/>
                          </a:ln>
                          <a:solidFill>
                            <a:schemeClr val="tx1"/>
                          </a:solidFill>
                          <a:effectLst/>
                          <a:latin typeface="Times New Roman" pitchFamily="18" charset="0"/>
                          <a:cs typeface="Times New Roman" pitchFamily="18" charset="0"/>
                        </a:rPr>
                        <a:t>Total</a:t>
                      </a:r>
                      <a:endParaRPr kumimoji="0" lang="pt-PT"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Times New Roman" pitchFamily="18" charset="0"/>
                          <a:cs typeface="Times New Roman" pitchFamily="18" charset="0"/>
                        </a:rPr>
                        <a:t>79</a:t>
                      </a:r>
                      <a:endParaRPr kumimoji="0" lang="pt-PT"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Times New Roman" pitchFamily="18" charset="0"/>
                          <a:cs typeface="Times New Roman" pitchFamily="18" charset="0"/>
                        </a:rPr>
                        <a:t>53</a:t>
                      </a:r>
                      <a:endParaRPr kumimoji="0" lang="pt-PT" sz="2800" b="1"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pt-PT"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9508" name="Text Box 57"/>
          <p:cNvSpPr txBox="1">
            <a:spLocks noChangeArrowheads="1"/>
          </p:cNvSpPr>
          <p:nvPr/>
        </p:nvSpPr>
        <p:spPr bwMode="auto">
          <a:xfrm>
            <a:off x="395536" y="4221163"/>
            <a:ext cx="8208714" cy="1815882"/>
          </a:xfrm>
          <a:prstGeom prst="rect">
            <a:avLst/>
          </a:prstGeom>
          <a:noFill/>
          <a:ln w="9525">
            <a:noFill/>
            <a:miter lim="800000"/>
            <a:headEnd/>
            <a:tailEnd/>
          </a:ln>
        </p:spPr>
        <p:txBody>
          <a:bodyPr wrap="square">
            <a:spAutoFit/>
          </a:bodyPr>
          <a:lstStyle/>
          <a:p>
            <a:pPr>
              <a:lnSpc>
                <a:spcPct val="140000"/>
              </a:lnSpc>
            </a:pPr>
            <a:r>
              <a:rPr lang="pt-PT" sz="2000" dirty="0"/>
              <a:t>6 variáveis foram suficientes para explicar o modelo. </a:t>
            </a:r>
          </a:p>
          <a:p>
            <a:pPr algn="just">
              <a:lnSpc>
                <a:spcPct val="140000"/>
              </a:lnSpc>
            </a:pPr>
            <a:r>
              <a:rPr lang="pt-PT" sz="2000" dirty="0">
                <a:solidFill>
                  <a:srgbClr val="0D3600"/>
                </a:solidFill>
              </a:rPr>
              <a:t>Na avaliação da criticidade à freguesia</a:t>
            </a:r>
            <a:r>
              <a:rPr lang="pt-PT" sz="2000" dirty="0"/>
              <a:t>, foram retidos 3 </a:t>
            </a:r>
            <a:r>
              <a:rPr lang="pt-PT" sz="2000" dirty="0" err="1"/>
              <a:t>factores</a:t>
            </a:r>
            <a:r>
              <a:rPr lang="pt-PT" sz="2000" dirty="0"/>
              <a:t>, que explicam 78% da variância. </a:t>
            </a:r>
          </a:p>
          <a:p>
            <a:pPr algn="just">
              <a:lnSpc>
                <a:spcPct val="140000"/>
              </a:lnSpc>
            </a:pPr>
            <a:r>
              <a:rPr lang="pt-PT" sz="2000" dirty="0"/>
              <a:t>O KMO é de 0.617 e todas as </a:t>
            </a:r>
            <a:r>
              <a:rPr lang="pt-PT" sz="2000" dirty="0" err="1"/>
              <a:t>comunalidades</a:t>
            </a:r>
            <a:r>
              <a:rPr lang="pt-PT" sz="2000" dirty="0"/>
              <a:t> estão acima de 0.6.</a:t>
            </a:r>
          </a:p>
        </p:txBody>
      </p:sp>
      <p:sp>
        <p:nvSpPr>
          <p:cNvPr id="19509" name="Text Box 62"/>
          <p:cNvSpPr txBox="1">
            <a:spLocks noChangeArrowheads="1"/>
          </p:cNvSpPr>
          <p:nvPr/>
        </p:nvSpPr>
        <p:spPr bwMode="auto">
          <a:xfrm>
            <a:off x="6156176" y="981075"/>
            <a:ext cx="2916387" cy="1200329"/>
          </a:xfrm>
          <a:prstGeom prst="rect">
            <a:avLst/>
          </a:prstGeom>
          <a:noFill/>
          <a:ln w="9525">
            <a:noFill/>
            <a:miter lim="800000"/>
            <a:headEnd/>
            <a:tailEnd/>
          </a:ln>
        </p:spPr>
        <p:txBody>
          <a:bodyPr wrap="square">
            <a:spAutoFit/>
          </a:bodyPr>
          <a:lstStyle/>
          <a:p>
            <a:pPr algn="ctr"/>
            <a:r>
              <a:rPr lang="pt-PT" sz="2400" b="1" dirty="0">
                <a:solidFill>
                  <a:srgbClr val="990000"/>
                </a:solidFill>
              </a:rPr>
              <a:t>Criticidade a nível da freguesia</a:t>
            </a:r>
          </a:p>
          <a:p>
            <a:pPr algn="ctr"/>
            <a:r>
              <a:rPr lang="pt-PT" sz="2400" b="1" dirty="0">
                <a:solidFill>
                  <a:srgbClr val="990000"/>
                </a:solidFill>
              </a:rPr>
              <a:t>(escala regional)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9"/>
          <p:cNvGraphicFramePr>
            <a:graphicFrameLocks noGrp="1"/>
          </p:cNvGraphicFramePr>
          <p:nvPr/>
        </p:nvGraphicFramePr>
        <p:xfrm>
          <a:off x="251520" y="1844824"/>
          <a:ext cx="8640960" cy="4328160"/>
        </p:xfrm>
        <a:graphic>
          <a:graphicData uri="http://schemas.openxmlformats.org/drawingml/2006/table">
            <a:tbl>
              <a:tblPr/>
              <a:tblGrid>
                <a:gridCol w="1096521"/>
                <a:gridCol w="1521950"/>
                <a:gridCol w="1221956"/>
                <a:gridCol w="2823050"/>
                <a:gridCol w="1977483"/>
              </a:tblGrid>
              <a:tr h="448502">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0" i="0" u="none" strike="noStrike" cap="none" normalizeH="0" baseline="0" dirty="0" smtClean="0">
                          <a:ln>
                            <a:noFill/>
                          </a:ln>
                          <a:solidFill>
                            <a:schemeClr val="tx1"/>
                          </a:solidFill>
                          <a:effectLst/>
                          <a:latin typeface="Verdana" pitchFamily="34" charset="0"/>
                        </a:rPr>
                        <a:t>Factores e variáveis dominantes</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11399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Factores</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dirty="0" smtClean="0">
                          <a:ln>
                            <a:noFill/>
                          </a:ln>
                          <a:solidFill>
                            <a:schemeClr val="tx1"/>
                          </a:solidFill>
                          <a:effectLst/>
                          <a:latin typeface="Verdana" pitchFamily="34" charset="0"/>
                          <a:ea typeface="Times New Roman" pitchFamily="18" charset="0"/>
                          <a:cs typeface="Arial" charset="0"/>
                        </a:rPr>
                        <a:t>Designação</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Variação explicada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Variável dominante</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Verdana" pitchFamily="34" charset="0"/>
                          <a:ea typeface="Times New Roman" pitchFamily="18" charset="0"/>
                          <a:cs typeface="Arial" charset="0"/>
                        </a:rPr>
                        <a:t>Correlação entre a variável dominante e o factor</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4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1</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Grupos socialmente vulneráveis</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40</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Taxa de desemprego</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0,83</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91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2</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População portadora de deficiência</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21</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População residente com um grau de deficiência atribuído superior a 80% (%)</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Verdana" pitchFamily="34" charset="0"/>
                          <a:ea typeface="Times New Roman" pitchFamily="18" charset="0"/>
                          <a:cs typeface="Arial" charset="0"/>
                        </a:rPr>
                        <a:t>0,89</a:t>
                      </a:r>
                      <a:endParaRPr kumimoji="0" lang="pt-PT"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4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3</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rPr>
                        <a:t>Áreas urbanas consolidadas</a:t>
                      </a:r>
                      <a:endPar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17</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Verdana" pitchFamily="34" charset="0"/>
                          <a:ea typeface="Times New Roman" pitchFamily="18" charset="0"/>
                          <a:cs typeface="Arial" charset="0"/>
                        </a:rPr>
                        <a:t>Edifícios construídos antes de 1960 (%)</a:t>
                      </a:r>
                      <a:endParaRPr kumimoji="0" lang="pt-PT" sz="1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dirty="0" smtClean="0">
                          <a:ln>
                            <a:noFill/>
                          </a:ln>
                          <a:solidFill>
                            <a:schemeClr val="tx1"/>
                          </a:solidFill>
                          <a:effectLst/>
                          <a:latin typeface="Verdana" pitchFamily="34" charset="0"/>
                          <a:ea typeface="Times New Roman" pitchFamily="18" charset="0"/>
                          <a:cs typeface="Arial" charset="0"/>
                        </a:rPr>
                        <a:t>0,96</a:t>
                      </a:r>
                      <a:endParaRPr kumimoji="0" lang="pt-PT"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23" name="Text Box 62"/>
          <p:cNvSpPr txBox="1">
            <a:spLocks noChangeArrowheads="1"/>
          </p:cNvSpPr>
          <p:nvPr/>
        </p:nvSpPr>
        <p:spPr bwMode="auto">
          <a:xfrm>
            <a:off x="755576" y="476672"/>
            <a:ext cx="7572375" cy="830997"/>
          </a:xfrm>
          <a:prstGeom prst="rect">
            <a:avLst/>
          </a:prstGeom>
          <a:noFill/>
          <a:ln w="9525">
            <a:noFill/>
            <a:miter lim="800000"/>
            <a:headEnd/>
            <a:tailEnd/>
          </a:ln>
        </p:spPr>
        <p:txBody>
          <a:bodyPr>
            <a:spAutoFit/>
          </a:bodyPr>
          <a:lstStyle/>
          <a:p>
            <a:pPr algn="ctr"/>
            <a:r>
              <a:rPr lang="pt-PT" sz="2400" b="1" dirty="0">
                <a:solidFill>
                  <a:srgbClr val="990000"/>
                </a:solidFill>
              </a:rPr>
              <a:t>Criticidade a nível da freguesia (escala municipal/regional)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10"/>
          <p:cNvSpPr txBox="1">
            <a:spLocks noChangeArrowheads="1"/>
          </p:cNvSpPr>
          <p:nvPr/>
        </p:nvSpPr>
        <p:spPr bwMode="auto">
          <a:xfrm>
            <a:off x="539552" y="548680"/>
            <a:ext cx="8528810" cy="646331"/>
          </a:xfrm>
          <a:prstGeom prst="rect">
            <a:avLst/>
          </a:prstGeom>
          <a:noFill/>
          <a:ln w="9525">
            <a:noFill/>
            <a:miter lim="800000"/>
            <a:headEnd/>
            <a:tailEnd/>
          </a:ln>
        </p:spPr>
        <p:txBody>
          <a:bodyPr wrap="none">
            <a:spAutoFit/>
          </a:bodyPr>
          <a:lstStyle/>
          <a:p>
            <a:r>
              <a:rPr lang="pt-PT" sz="3600" b="1" dirty="0" smtClean="0">
                <a:solidFill>
                  <a:srgbClr val="640013"/>
                </a:solidFill>
              </a:rPr>
              <a:t>Perigosidade, Vulnerabilidade </a:t>
            </a:r>
            <a:r>
              <a:rPr lang="pt-PT" sz="3600" b="1" dirty="0">
                <a:solidFill>
                  <a:srgbClr val="640013"/>
                </a:solidFill>
              </a:rPr>
              <a:t>e Risco</a:t>
            </a:r>
          </a:p>
        </p:txBody>
      </p:sp>
      <p:sp>
        <p:nvSpPr>
          <p:cNvPr id="5128" name="Rectangle 9"/>
          <p:cNvSpPr>
            <a:spLocks noChangeArrowheads="1"/>
          </p:cNvSpPr>
          <p:nvPr/>
        </p:nvSpPr>
        <p:spPr bwMode="auto">
          <a:xfrm>
            <a:off x="889000" y="1428750"/>
            <a:ext cx="49213"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29" name="Rectangle 9"/>
          <p:cNvSpPr>
            <a:spLocks noChangeArrowheads="1"/>
          </p:cNvSpPr>
          <p:nvPr/>
        </p:nvSpPr>
        <p:spPr bwMode="auto">
          <a:xfrm>
            <a:off x="857250" y="1649413"/>
            <a:ext cx="49213"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30" name="Rectangle 10"/>
          <p:cNvSpPr>
            <a:spLocks noChangeArrowheads="1"/>
          </p:cNvSpPr>
          <p:nvPr/>
        </p:nvSpPr>
        <p:spPr bwMode="auto">
          <a:xfrm>
            <a:off x="1228725" y="1927225"/>
            <a:ext cx="1373188" cy="547688"/>
          </a:xfrm>
          <a:prstGeom prst="rect">
            <a:avLst/>
          </a:prstGeom>
          <a:solidFill>
            <a:srgbClr val="00FFFF"/>
          </a:solidFill>
          <a:ln w="9525">
            <a:noFill/>
            <a:miter lim="800000"/>
            <a:headEnd/>
            <a:tailEnd/>
          </a:ln>
        </p:spPr>
        <p:txBody>
          <a:bodyPr/>
          <a:lstStyle/>
          <a:p>
            <a:endParaRPr lang="pt-PT"/>
          </a:p>
        </p:txBody>
      </p:sp>
      <p:sp>
        <p:nvSpPr>
          <p:cNvPr id="5131" name="Rectangle 11"/>
          <p:cNvSpPr>
            <a:spLocks noChangeArrowheads="1"/>
          </p:cNvSpPr>
          <p:nvPr/>
        </p:nvSpPr>
        <p:spPr bwMode="auto">
          <a:xfrm>
            <a:off x="1228725" y="1927225"/>
            <a:ext cx="1373188" cy="547688"/>
          </a:xfrm>
          <a:prstGeom prst="rect">
            <a:avLst/>
          </a:prstGeom>
          <a:noFill/>
          <a:ln w="7938">
            <a:solidFill>
              <a:srgbClr val="000000"/>
            </a:solidFill>
            <a:miter lim="800000"/>
            <a:headEnd/>
            <a:tailEnd/>
          </a:ln>
        </p:spPr>
        <p:txBody>
          <a:bodyPr/>
          <a:lstStyle/>
          <a:p>
            <a:endParaRPr lang="pt-PT"/>
          </a:p>
        </p:txBody>
      </p:sp>
      <p:sp>
        <p:nvSpPr>
          <p:cNvPr id="5132" name="Rectangle 12"/>
          <p:cNvSpPr>
            <a:spLocks noChangeArrowheads="1"/>
          </p:cNvSpPr>
          <p:nvPr/>
        </p:nvSpPr>
        <p:spPr bwMode="auto">
          <a:xfrm>
            <a:off x="1654175" y="1989138"/>
            <a:ext cx="619125" cy="198437"/>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Tempo</a:t>
            </a:r>
            <a:endParaRPr lang="pt-PT"/>
          </a:p>
        </p:txBody>
      </p:sp>
      <p:sp>
        <p:nvSpPr>
          <p:cNvPr id="5133" name="Rectangle 13"/>
          <p:cNvSpPr>
            <a:spLocks noChangeArrowheads="1"/>
          </p:cNvSpPr>
          <p:nvPr/>
        </p:nvSpPr>
        <p:spPr bwMode="auto">
          <a:xfrm>
            <a:off x="2176463" y="1989138"/>
            <a:ext cx="63500" cy="198437"/>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34" name="Rectangle 14"/>
          <p:cNvSpPr>
            <a:spLocks noChangeArrowheads="1"/>
          </p:cNvSpPr>
          <p:nvPr/>
        </p:nvSpPr>
        <p:spPr bwMode="auto">
          <a:xfrm>
            <a:off x="1323975" y="2190750"/>
            <a:ext cx="1130300" cy="168275"/>
          </a:xfrm>
          <a:prstGeom prst="rect">
            <a:avLst/>
          </a:prstGeom>
          <a:noFill/>
          <a:ln w="9525">
            <a:noFill/>
            <a:miter lim="800000"/>
            <a:headEnd/>
            <a:tailEnd/>
          </a:ln>
        </p:spPr>
        <p:txBody>
          <a:bodyPr wrap="none" lIns="0" tIns="0" rIns="0" bIns="0">
            <a:spAutoFit/>
          </a:bodyPr>
          <a:lstStyle/>
          <a:p>
            <a:r>
              <a:rPr lang="pt-PT" sz="1100">
                <a:solidFill>
                  <a:srgbClr val="000000"/>
                </a:solidFill>
                <a:latin typeface="Verdana" pitchFamily="34" charset="0"/>
              </a:rPr>
              <a:t> (Probabilidade)</a:t>
            </a:r>
            <a:endParaRPr lang="pt-PT"/>
          </a:p>
        </p:txBody>
      </p:sp>
      <p:sp>
        <p:nvSpPr>
          <p:cNvPr id="5135" name="Rectangle 17"/>
          <p:cNvSpPr>
            <a:spLocks noChangeArrowheads="1"/>
          </p:cNvSpPr>
          <p:nvPr/>
        </p:nvSpPr>
        <p:spPr bwMode="auto">
          <a:xfrm>
            <a:off x="1335088" y="2376488"/>
            <a:ext cx="49212"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36" name="Rectangle 18"/>
          <p:cNvSpPr>
            <a:spLocks noChangeArrowheads="1"/>
          </p:cNvSpPr>
          <p:nvPr/>
        </p:nvSpPr>
        <p:spPr bwMode="auto">
          <a:xfrm>
            <a:off x="1727200" y="2751138"/>
            <a:ext cx="1990725" cy="809625"/>
          </a:xfrm>
          <a:prstGeom prst="rect">
            <a:avLst/>
          </a:prstGeom>
          <a:solidFill>
            <a:srgbClr val="FFFF99"/>
          </a:solidFill>
          <a:ln w="9525">
            <a:noFill/>
            <a:miter lim="800000"/>
            <a:headEnd/>
            <a:tailEnd/>
          </a:ln>
        </p:spPr>
        <p:txBody>
          <a:bodyPr/>
          <a:lstStyle/>
          <a:p>
            <a:endParaRPr lang="pt-PT"/>
          </a:p>
        </p:txBody>
      </p:sp>
      <p:sp>
        <p:nvSpPr>
          <p:cNvPr id="5137" name="Rectangle 19"/>
          <p:cNvSpPr>
            <a:spLocks noChangeArrowheads="1"/>
          </p:cNvSpPr>
          <p:nvPr/>
        </p:nvSpPr>
        <p:spPr bwMode="auto">
          <a:xfrm>
            <a:off x="1727200" y="2751138"/>
            <a:ext cx="1990725" cy="809625"/>
          </a:xfrm>
          <a:prstGeom prst="rect">
            <a:avLst/>
          </a:prstGeom>
          <a:noFill/>
          <a:ln w="7938">
            <a:solidFill>
              <a:srgbClr val="000000"/>
            </a:solidFill>
            <a:miter lim="800000"/>
            <a:headEnd/>
            <a:tailEnd/>
          </a:ln>
        </p:spPr>
        <p:txBody>
          <a:bodyPr/>
          <a:lstStyle/>
          <a:p>
            <a:endParaRPr lang="pt-PT"/>
          </a:p>
        </p:txBody>
      </p:sp>
      <p:sp>
        <p:nvSpPr>
          <p:cNvPr id="5138" name="Rectangle 20"/>
          <p:cNvSpPr>
            <a:spLocks noChangeArrowheads="1"/>
          </p:cNvSpPr>
          <p:nvPr/>
        </p:nvSpPr>
        <p:spPr bwMode="auto">
          <a:xfrm>
            <a:off x="2181225" y="2814638"/>
            <a:ext cx="1306513" cy="214312"/>
          </a:xfrm>
          <a:prstGeom prst="rect">
            <a:avLst/>
          </a:prstGeom>
          <a:noFill/>
          <a:ln w="9525">
            <a:noFill/>
            <a:miter lim="800000"/>
            <a:headEnd/>
            <a:tailEnd/>
          </a:ln>
        </p:spPr>
        <p:txBody>
          <a:bodyPr wrap="none" lIns="0" tIns="0" rIns="0" bIns="0">
            <a:spAutoFit/>
          </a:bodyPr>
          <a:lstStyle/>
          <a:p>
            <a:r>
              <a:rPr lang="pt-PT" sz="1400" b="1">
                <a:solidFill>
                  <a:srgbClr val="000000"/>
                </a:solidFill>
                <a:latin typeface="Verdana" pitchFamily="34" charset="0"/>
              </a:rPr>
              <a:t>Perigosidade</a:t>
            </a:r>
            <a:endParaRPr lang="pt-PT" sz="2000" b="1"/>
          </a:p>
        </p:txBody>
      </p:sp>
      <p:sp>
        <p:nvSpPr>
          <p:cNvPr id="5139" name="Rectangle 21"/>
          <p:cNvSpPr>
            <a:spLocks noChangeArrowheads="1"/>
          </p:cNvSpPr>
          <p:nvPr/>
        </p:nvSpPr>
        <p:spPr bwMode="auto">
          <a:xfrm>
            <a:off x="3209925" y="2814638"/>
            <a:ext cx="63500"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40" name="Rectangle 22"/>
          <p:cNvSpPr>
            <a:spLocks noChangeArrowheads="1"/>
          </p:cNvSpPr>
          <p:nvPr/>
        </p:nvSpPr>
        <p:spPr bwMode="auto">
          <a:xfrm>
            <a:off x="2487613" y="3060700"/>
            <a:ext cx="557212"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“Aléa”</a:t>
            </a:r>
            <a:endParaRPr lang="pt-PT"/>
          </a:p>
        </p:txBody>
      </p:sp>
      <p:sp>
        <p:nvSpPr>
          <p:cNvPr id="5141" name="Rectangle 24"/>
          <p:cNvSpPr>
            <a:spLocks noChangeArrowheads="1"/>
          </p:cNvSpPr>
          <p:nvPr/>
        </p:nvSpPr>
        <p:spPr bwMode="auto">
          <a:xfrm>
            <a:off x="2382838" y="3303588"/>
            <a:ext cx="806450"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“Hazard”</a:t>
            </a:r>
            <a:endParaRPr lang="pt-PT"/>
          </a:p>
        </p:txBody>
      </p:sp>
      <p:sp>
        <p:nvSpPr>
          <p:cNvPr id="5142" name="Rectangle 25"/>
          <p:cNvSpPr>
            <a:spLocks noChangeArrowheads="1"/>
          </p:cNvSpPr>
          <p:nvPr/>
        </p:nvSpPr>
        <p:spPr bwMode="auto">
          <a:xfrm>
            <a:off x="3062288" y="3222625"/>
            <a:ext cx="65087"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43" name="Rectangle 26"/>
          <p:cNvSpPr>
            <a:spLocks noChangeArrowheads="1"/>
          </p:cNvSpPr>
          <p:nvPr/>
        </p:nvSpPr>
        <p:spPr bwMode="auto">
          <a:xfrm>
            <a:off x="1833563" y="3424238"/>
            <a:ext cx="49212" cy="214312"/>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44" name="Rectangle 33"/>
          <p:cNvSpPr>
            <a:spLocks noChangeArrowheads="1"/>
          </p:cNvSpPr>
          <p:nvPr/>
        </p:nvSpPr>
        <p:spPr bwMode="auto">
          <a:xfrm>
            <a:off x="3951288" y="5932488"/>
            <a:ext cx="49212"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45" name="Line 34"/>
          <p:cNvSpPr>
            <a:spLocks noChangeShapeType="1"/>
          </p:cNvSpPr>
          <p:nvPr/>
        </p:nvSpPr>
        <p:spPr bwMode="auto">
          <a:xfrm>
            <a:off x="6594475" y="3163888"/>
            <a:ext cx="0" cy="133350"/>
          </a:xfrm>
          <a:prstGeom prst="line">
            <a:avLst/>
          </a:prstGeom>
          <a:noFill/>
          <a:ln w="7938">
            <a:solidFill>
              <a:srgbClr val="000000"/>
            </a:solidFill>
            <a:round/>
            <a:headEnd/>
            <a:tailEnd/>
          </a:ln>
        </p:spPr>
        <p:txBody>
          <a:bodyPr/>
          <a:lstStyle/>
          <a:p>
            <a:endParaRPr lang="pt-PT"/>
          </a:p>
        </p:txBody>
      </p:sp>
      <p:sp>
        <p:nvSpPr>
          <p:cNvPr id="5146" name="Line 36"/>
          <p:cNvSpPr>
            <a:spLocks noChangeShapeType="1"/>
          </p:cNvSpPr>
          <p:nvPr/>
        </p:nvSpPr>
        <p:spPr bwMode="auto">
          <a:xfrm>
            <a:off x="3590925" y="2465388"/>
            <a:ext cx="3175" cy="274637"/>
          </a:xfrm>
          <a:prstGeom prst="line">
            <a:avLst/>
          </a:prstGeom>
          <a:noFill/>
          <a:ln w="7938">
            <a:solidFill>
              <a:srgbClr val="000000"/>
            </a:solidFill>
            <a:round/>
            <a:headEnd/>
            <a:tailEnd/>
          </a:ln>
        </p:spPr>
        <p:txBody>
          <a:bodyPr/>
          <a:lstStyle/>
          <a:p>
            <a:endParaRPr lang="pt-PT"/>
          </a:p>
        </p:txBody>
      </p:sp>
      <p:sp>
        <p:nvSpPr>
          <p:cNvPr id="5147" name="Line 37"/>
          <p:cNvSpPr>
            <a:spLocks noChangeShapeType="1"/>
          </p:cNvSpPr>
          <p:nvPr/>
        </p:nvSpPr>
        <p:spPr bwMode="auto">
          <a:xfrm>
            <a:off x="7539038" y="2465388"/>
            <a:ext cx="1587" cy="274637"/>
          </a:xfrm>
          <a:prstGeom prst="line">
            <a:avLst/>
          </a:prstGeom>
          <a:noFill/>
          <a:ln w="7938">
            <a:solidFill>
              <a:srgbClr val="000000"/>
            </a:solidFill>
            <a:round/>
            <a:headEnd/>
            <a:tailEnd/>
          </a:ln>
        </p:spPr>
        <p:txBody>
          <a:bodyPr/>
          <a:lstStyle/>
          <a:p>
            <a:endParaRPr lang="pt-PT"/>
          </a:p>
        </p:txBody>
      </p:sp>
      <p:sp>
        <p:nvSpPr>
          <p:cNvPr id="5148" name="Line 38"/>
          <p:cNvSpPr>
            <a:spLocks noChangeShapeType="1"/>
          </p:cNvSpPr>
          <p:nvPr/>
        </p:nvSpPr>
        <p:spPr bwMode="auto">
          <a:xfrm>
            <a:off x="5681663" y="2465388"/>
            <a:ext cx="1587" cy="274637"/>
          </a:xfrm>
          <a:prstGeom prst="line">
            <a:avLst/>
          </a:prstGeom>
          <a:noFill/>
          <a:ln w="7938">
            <a:solidFill>
              <a:srgbClr val="000000"/>
            </a:solidFill>
            <a:round/>
            <a:headEnd/>
            <a:tailEnd/>
          </a:ln>
        </p:spPr>
        <p:txBody>
          <a:bodyPr/>
          <a:lstStyle/>
          <a:p>
            <a:endParaRPr lang="pt-PT"/>
          </a:p>
        </p:txBody>
      </p:sp>
      <p:sp>
        <p:nvSpPr>
          <p:cNvPr id="5149" name="Rectangle 39"/>
          <p:cNvSpPr>
            <a:spLocks noChangeArrowheads="1"/>
          </p:cNvSpPr>
          <p:nvPr/>
        </p:nvSpPr>
        <p:spPr bwMode="auto">
          <a:xfrm>
            <a:off x="2720975" y="1927225"/>
            <a:ext cx="1493838" cy="547688"/>
          </a:xfrm>
          <a:prstGeom prst="rect">
            <a:avLst/>
          </a:prstGeom>
          <a:solidFill>
            <a:srgbClr val="99CCFF"/>
          </a:solidFill>
          <a:ln w="9525">
            <a:noFill/>
            <a:miter lim="800000"/>
            <a:headEnd/>
            <a:tailEnd/>
          </a:ln>
        </p:spPr>
        <p:txBody>
          <a:bodyPr/>
          <a:lstStyle/>
          <a:p>
            <a:endParaRPr lang="pt-PT"/>
          </a:p>
        </p:txBody>
      </p:sp>
      <p:sp>
        <p:nvSpPr>
          <p:cNvPr id="5150" name="Rectangle 40"/>
          <p:cNvSpPr>
            <a:spLocks noChangeArrowheads="1"/>
          </p:cNvSpPr>
          <p:nvPr/>
        </p:nvSpPr>
        <p:spPr bwMode="auto">
          <a:xfrm>
            <a:off x="2720975" y="1927225"/>
            <a:ext cx="1493838" cy="547688"/>
          </a:xfrm>
          <a:prstGeom prst="rect">
            <a:avLst/>
          </a:prstGeom>
          <a:noFill/>
          <a:ln w="7938">
            <a:solidFill>
              <a:srgbClr val="000000"/>
            </a:solidFill>
            <a:miter lim="800000"/>
            <a:headEnd/>
            <a:tailEnd/>
          </a:ln>
        </p:spPr>
        <p:txBody>
          <a:bodyPr/>
          <a:lstStyle/>
          <a:p>
            <a:endParaRPr lang="pt-PT"/>
          </a:p>
        </p:txBody>
      </p:sp>
      <p:sp>
        <p:nvSpPr>
          <p:cNvPr id="5151" name="Rectangle 41"/>
          <p:cNvSpPr>
            <a:spLocks noChangeArrowheads="1"/>
          </p:cNvSpPr>
          <p:nvPr/>
        </p:nvSpPr>
        <p:spPr bwMode="auto">
          <a:xfrm>
            <a:off x="3197225" y="1989138"/>
            <a:ext cx="636588" cy="198437"/>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Espaço</a:t>
            </a:r>
            <a:endParaRPr lang="pt-PT"/>
          </a:p>
        </p:txBody>
      </p:sp>
      <p:sp>
        <p:nvSpPr>
          <p:cNvPr id="5152" name="Rectangle 42"/>
          <p:cNvSpPr>
            <a:spLocks noChangeArrowheads="1"/>
          </p:cNvSpPr>
          <p:nvPr/>
        </p:nvSpPr>
        <p:spPr bwMode="auto">
          <a:xfrm>
            <a:off x="3733800" y="1989138"/>
            <a:ext cx="63500" cy="198437"/>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53" name="Rectangle 43"/>
          <p:cNvSpPr>
            <a:spLocks noChangeArrowheads="1"/>
          </p:cNvSpPr>
          <p:nvPr/>
        </p:nvSpPr>
        <p:spPr bwMode="auto">
          <a:xfrm>
            <a:off x="2805113" y="2190750"/>
            <a:ext cx="1563687" cy="182563"/>
          </a:xfrm>
          <a:prstGeom prst="rect">
            <a:avLst/>
          </a:prstGeom>
          <a:noFill/>
          <a:ln w="9525">
            <a:noFill/>
            <a:miter lim="800000"/>
            <a:headEnd/>
            <a:tailEnd/>
          </a:ln>
        </p:spPr>
        <p:txBody>
          <a:bodyPr wrap="none" lIns="0" tIns="0" rIns="0" bIns="0">
            <a:spAutoFit/>
          </a:bodyPr>
          <a:lstStyle/>
          <a:p>
            <a:r>
              <a:rPr lang="pt-PT" sz="1100">
                <a:solidFill>
                  <a:srgbClr val="000000"/>
                </a:solidFill>
                <a:latin typeface="Verdana" pitchFamily="34" charset="0"/>
              </a:rPr>
              <a:t> (Susceptibilidade)</a:t>
            </a:r>
            <a:endParaRPr lang="pt-PT"/>
          </a:p>
        </p:txBody>
      </p:sp>
      <p:sp>
        <p:nvSpPr>
          <p:cNvPr id="5154" name="Rectangle 44"/>
          <p:cNvSpPr>
            <a:spLocks noChangeArrowheads="1"/>
          </p:cNvSpPr>
          <p:nvPr/>
        </p:nvSpPr>
        <p:spPr bwMode="auto">
          <a:xfrm>
            <a:off x="4092575" y="2190750"/>
            <a:ext cx="58738" cy="182563"/>
          </a:xfrm>
          <a:prstGeom prst="rect">
            <a:avLst/>
          </a:prstGeom>
          <a:noFill/>
          <a:ln w="9525">
            <a:noFill/>
            <a:miter lim="800000"/>
            <a:headEnd/>
            <a:tailEnd/>
          </a:ln>
        </p:spPr>
        <p:txBody>
          <a:bodyPr wrap="none" lIns="0" tIns="0" rIns="0" bIns="0">
            <a:spAutoFit/>
          </a:bodyPr>
          <a:lstStyle/>
          <a:p>
            <a:r>
              <a:rPr lang="pt-PT" sz="1100">
                <a:solidFill>
                  <a:srgbClr val="000000"/>
                </a:solidFill>
                <a:latin typeface="Verdana" pitchFamily="34" charset="0"/>
              </a:rPr>
              <a:t> </a:t>
            </a:r>
            <a:endParaRPr lang="pt-PT"/>
          </a:p>
        </p:txBody>
      </p:sp>
      <p:sp>
        <p:nvSpPr>
          <p:cNvPr id="5155" name="Rectangle 45"/>
          <p:cNvSpPr>
            <a:spLocks noChangeArrowheads="1"/>
          </p:cNvSpPr>
          <p:nvPr/>
        </p:nvSpPr>
        <p:spPr bwMode="auto">
          <a:xfrm>
            <a:off x="2824163" y="2376488"/>
            <a:ext cx="49212"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56" name="Rectangle 46"/>
          <p:cNvSpPr>
            <a:spLocks noChangeArrowheads="1"/>
          </p:cNvSpPr>
          <p:nvPr/>
        </p:nvSpPr>
        <p:spPr bwMode="auto">
          <a:xfrm>
            <a:off x="4460875" y="1919288"/>
            <a:ext cx="1373188" cy="546100"/>
          </a:xfrm>
          <a:prstGeom prst="rect">
            <a:avLst/>
          </a:prstGeom>
          <a:solidFill>
            <a:srgbClr val="00FFFF"/>
          </a:solidFill>
          <a:ln w="9525">
            <a:noFill/>
            <a:miter lim="800000"/>
            <a:headEnd/>
            <a:tailEnd/>
          </a:ln>
        </p:spPr>
        <p:txBody>
          <a:bodyPr/>
          <a:lstStyle/>
          <a:p>
            <a:endParaRPr lang="pt-PT"/>
          </a:p>
        </p:txBody>
      </p:sp>
      <p:sp>
        <p:nvSpPr>
          <p:cNvPr id="5157" name="Rectangle 47"/>
          <p:cNvSpPr>
            <a:spLocks noChangeArrowheads="1"/>
          </p:cNvSpPr>
          <p:nvPr/>
        </p:nvSpPr>
        <p:spPr bwMode="auto">
          <a:xfrm>
            <a:off x="4460875" y="1919288"/>
            <a:ext cx="1373188" cy="546100"/>
          </a:xfrm>
          <a:prstGeom prst="rect">
            <a:avLst/>
          </a:prstGeom>
          <a:noFill/>
          <a:ln w="7938">
            <a:solidFill>
              <a:srgbClr val="000000"/>
            </a:solidFill>
            <a:miter lim="800000"/>
            <a:headEnd/>
            <a:tailEnd/>
          </a:ln>
        </p:spPr>
        <p:txBody>
          <a:bodyPr/>
          <a:lstStyle/>
          <a:p>
            <a:endParaRPr lang="pt-PT"/>
          </a:p>
        </p:txBody>
      </p:sp>
      <p:sp>
        <p:nvSpPr>
          <p:cNvPr id="5158" name="Rectangle 48"/>
          <p:cNvSpPr>
            <a:spLocks noChangeArrowheads="1"/>
          </p:cNvSpPr>
          <p:nvPr/>
        </p:nvSpPr>
        <p:spPr bwMode="auto">
          <a:xfrm>
            <a:off x="4760913" y="1982788"/>
            <a:ext cx="984250"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População </a:t>
            </a:r>
            <a:endParaRPr lang="pt-PT"/>
          </a:p>
        </p:txBody>
      </p:sp>
      <p:sp>
        <p:nvSpPr>
          <p:cNvPr id="5159" name="Rectangle 49"/>
          <p:cNvSpPr>
            <a:spLocks noChangeArrowheads="1"/>
          </p:cNvSpPr>
          <p:nvPr/>
        </p:nvSpPr>
        <p:spPr bwMode="auto">
          <a:xfrm>
            <a:off x="4845050" y="2187575"/>
            <a:ext cx="720725"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Exposta</a:t>
            </a:r>
            <a:endParaRPr lang="pt-PT"/>
          </a:p>
        </p:txBody>
      </p:sp>
      <p:sp>
        <p:nvSpPr>
          <p:cNvPr id="5160" name="Rectangle 50"/>
          <p:cNvSpPr>
            <a:spLocks noChangeArrowheads="1"/>
          </p:cNvSpPr>
          <p:nvPr/>
        </p:nvSpPr>
        <p:spPr bwMode="auto">
          <a:xfrm>
            <a:off x="5451475" y="2187575"/>
            <a:ext cx="63500"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61" name="Rectangle 51"/>
          <p:cNvSpPr>
            <a:spLocks noChangeArrowheads="1"/>
          </p:cNvSpPr>
          <p:nvPr/>
        </p:nvSpPr>
        <p:spPr bwMode="auto">
          <a:xfrm>
            <a:off x="4568825" y="2390775"/>
            <a:ext cx="49213" cy="214313"/>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62" name="Rectangle 52"/>
          <p:cNvSpPr>
            <a:spLocks noChangeArrowheads="1"/>
          </p:cNvSpPr>
          <p:nvPr/>
        </p:nvSpPr>
        <p:spPr bwMode="auto">
          <a:xfrm>
            <a:off x="5959475" y="1919288"/>
            <a:ext cx="1370013" cy="546100"/>
          </a:xfrm>
          <a:prstGeom prst="rect">
            <a:avLst/>
          </a:prstGeom>
          <a:solidFill>
            <a:srgbClr val="99CCFF"/>
          </a:solidFill>
          <a:ln w="9525">
            <a:noFill/>
            <a:miter lim="800000"/>
            <a:headEnd/>
            <a:tailEnd/>
          </a:ln>
        </p:spPr>
        <p:txBody>
          <a:bodyPr/>
          <a:lstStyle/>
          <a:p>
            <a:endParaRPr lang="pt-PT"/>
          </a:p>
        </p:txBody>
      </p:sp>
      <p:sp>
        <p:nvSpPr>
          <p:cNvPr id="5163" name="Rectangle 53"/>
          <p:cNvSpPr>
            <a:spLocks noChangeArrowheads="1"/>
          </p:cNvSpPr>
          <p:nvPr/>
        </p:nvSpPr>
        <p:spPr bwMode="auto">
          <a:xfrm>
            <a:off x="5959475" y="1919288"/>
            <a:ext cx="1370013" cy="546100"/>
          </a:xfrm>
          <a:prstGeom prst="rect">
            <a:avLst/>
          </a:prstGeom>
          <a:noFill/>
          <a:ln w="7938">
            <a:solidFill>
              <a:srgbClr val="000000"/>
            </a:solidFill>
            <a:miter lim="800000"/>
            <a:headEnd/>
            <a:tailEnd/>
          </a:ln>
        </p:spPr>
        <p:txBody>
          <a:bodyPr/>
          <a:lstStyle/>
          <a:p>
            <a:endParaRPr lang="pt-PT"/>
          </a:p>
        </p:txBody>
      </p:sp>
      <p:sp>
        <p:nvSpPr>
          <p:cNvPr id="5164" name="Rectangle 54"/>
          <p:cNvSpPr>
            <a:spLocks noChangeArrowheads="1"/>
          </p:cNvSpPr>
          <p:nvPr/>
        </p:nvSpPr>
        <p:spPr bwMode="auto">
          <a:xfrm>
            <a:off x="6454775" y="1982788"/>
            <a:ext cx="506413"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Bens </a:t>
            </a:r>
            <a:endParaRPr lang="pt-PT"/>
          </a:p>
        </p:txBody>
      </p:sp>
      <p:sp>
        <p:nvSpPr>
          <p:cNvPr id="5165" name="Rectangle 55"/>
          <p:cNvSpPr>
            <a:spLocks noChangeArrowheads="1"/>
          </p:cNvSpPr>
          <p:nvPr/>
        </p:nvSpPr>
        <p:spPr bwMode="auto">
          <a:xfrm>
            <a:off x="6880225" y="1982788"/>
            <a:ext cx="63500"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66" name="Rectangle 56"/>
          <p:cNvSpPr>
            <a:spLocks noChangeArrowheads="1"/>
          </p:cNvSpPr>
          <p:nvPr/>
        </p:nvSpPr>
        <p:spPr bwMode="auto">
          <a:xfrm>
            <a:off x="6299200" y="2187575"/>
            <a:ext cx="815975"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Expostos</a:t>
            </a:r>
            <a:endParaRPr lang="pt-PT"/>
          </a:p>
        </p:txBody>
      </p:sp>
      <p:sp>
        <p:nvSpPr>
          <p:cNvPr id="5167" name="Rectangle 57"/>
          <p:cNvSpPr>
            <a:spLocks noChangeArrowheads="1"/>
          </p:cNvSpPr>
          <p:nvPr/>
        </p:nvSpPr>
        <p:spPr bwMode="auto">
          <a:xfrm>
            <a:off x="6986588" y="2187575"/>
            <a:ext cx="65087"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68" name="Rectangle 58"/>
          <p:cNvSpPr>
            <a:spLocks noChangeArrowheads="1"/>
          </p:cNvSpPr>
          <p:nvPr/>
        </p:nvSpPr>
        <p:spPr bwMode="auto">
          <a:xfrm>
            <a:off x="6062663" y="2390775"/>
            <a:ext cx="49212" cy="214313"/>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69" name="Rectangle 59"/>
          <p:cNvSpPr>
            <a:spLocks noChangeArrowheads="1"/>
          </p:cNvSpPr>
          <p:nvPr/>
        </p:nvSpPr>
        <p:spPr bwMode="auto">
          <a:xfrm>
            <a:off x="5584825" y="2740025"/>
            <a:ext cx="1993900" cy="809625"/>
          </a:xfrm>
          <a:prstGeom prst="rect">
            <a:avLst/>
          </a:prstGeom>
          <a:solidFill>
            <a:srgbClr val="FFCC99"/>
          </a:solidFill>
          <a:ln w="9525">
            <a:noFill/>
            <a:miter lim="800000"/>
            <a:headEnd/>
            <a:tailEnd/>
          </a:ln>
        </p:spPr>
        <p:txBody>
          <a:bodyPr/>
          <a:lstStyle/>
          <a:p>
            <a:endParaRPr lang="pt-PT"/>
          </a:p>
        </p:txBody>
      </p:sp>
      <p:sp>
        <p:nvSpPr>
          <p:cNvPr id="5170" name="Rectangle 60"/>
          <p:cNvSpPr>
            <a:spLocks noChangeArrowheads="1"/>
          </p:cNvSpPr>
          <p:nvPr/>
        </p:nvSpPr>
        <p:spPr bwMode="auto">
          <a:xfrm>
            <a:off x="5584825" y="2740025"/>
            <a:ext cx="1993900" cy="809625"/>
          </a:xfrm>
          <a:prstGeom prst="rect">
            <a:avLst/>
          </a:prstGeom>
          <a:noFill/>
          <a:ln w="7938">
            <a:solidFill>
              <a:srgbClr val="000000"/>
            </a:solidFill>
            <a:miter lim="800000"/>
            <a:headEnd/>
            <a:tailEnd/>
          </a:ln>
        </p:spPr>
        <p:txBody>
          <a:bodyPr/>
          <a:lstStyle/>
          <a:p>
            <a:endParaRPr lang="pt-PT"/>
          </a:p>
        </p:txBody>
      </p:sp>
      <p:sp>
        <p:nvSpPr>
          <p:cNvPr id="5171" name="Rectangle 61"/>
          <p:cNvSpPr>
            <a:spLocks noChangeArrowheads="1"/>
          </p:cNvSpPr>
          <p:nvPr/>
        </p:nvSpPr>
        <p:spPr bwMode="auto">
          <a:xfrm>
            <a:off x="6581775" y="2803525"/>
            <a:ext cx="63500" cy="198438"/>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72" name="Rectangle 62"/>
          <p:cNvSpPr>
            <a:spLocks noChangeArrowheads="1"/>
          </p:cNvSpPr>
          <p:nvPr/>
        </p:nvSpPr>
        <p:spPr bwMode="auto">
          <a:xfrm>
            <a:off x="5824538" y="3006725"/>
            <a:ext cx="1581150" cy="215900"/>
          </a:xfrm>
          <a:prstGeom prst="rect">
            <a:avLst/>
          </a:prstGeom>
          <a:noFill/>
          <a:ln w="9525">
            <a:noFill/>
            <a:miter lim="800000"/>
            <a:headEnd/>
            <a:tailEnd/>
          </a:ln>
        </p:spPr>
        <p:txBody>
          <a:bodyPr wrap="none" lIns="0" tIns="0" rIns="0" bIns="0">
            <a:spAutoFit/>
          </a:bodyPr>
          <a:lstStyle/>
          <a:p>
            <a:r>
              <a:rPr lang="pt-PT" sz="1400" b="1">
                <a:solidFill>
                  <a:srgbClr val="000000"/>
                </a:solidFill>
                <a:latin typeface="Verdana" pitchFamily="34" charset="0"/>
              </a:rPr>
              <a:t>Vulnerabilidade</a:t>
            </a:r>
            <a:endParaRPr lang="pt-PT" sz="2000" b="1"/>
          </a:p>
        </p:txBody>
      </p:sp>
      <p:sp>
        <p:nvSpPr>
          <p:cNvPr id="5173" name="Rectangle 63"/>
          <p:cNvSpPr>
            <a:spLocks noChangeArrowheads="1"/>
          </p:cNvSpPr>
          <p:nvPr/>
        </p:nvSpPr>
        <p:spPr bwMode="auto">
          <a:xfrm>
            <a:off x="7172325" y="3006725"/>
            <a:ext cx="65088" cy="198438"/>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5174" name="Rectangle 64"/>
          <p:cNvSpPr>
            <a:spLocks noChangeArrowheads="1"/>
          </p:cNvSpPr>
          <p:nvPr/>
        </p:nvSpPr>
        <p:spPr bwMode="auto">
          <a:xfrm>
            <a:off x="5691188" y="3214688"/>
            <a:ext cx="49212"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75" name="Line 65"/>
          <p:cNvSpPr>
            <a:spLocks noChangeShapeType="1"/>
          </p:cNvSpPr>
          <p:nvPr/>
        </p:nvSpPr>
        <p:spPr bwMode="auto">
          <a:xfrm>
            <a:off x="1847850" y="2465388"/>
            <a:ext cx="0" cy="274637"/>
          </a:xfrm>
          <a:prstGeom prst="line">
            <a:avLst/>
          </a:prstGeom>
          <a:noFill/>
          <a:ln w="7938">
            <a:solidFill>
              <a:srgbClr val="000000"/>
            </a:solidFill>
            <a:round/>
            <a:headEnd/>
            <a:tailEnd/>
          </a:ln>
        </p:spPr>
        <p:txBody>
          <a:bodyPr/>
          <a:lstStyle/>
          <a:p>
            <a:endParaRPr lang="pt-PT"/>
          </a:p>
        </p:txBody>
      </p:sp>
      <p:sp>
        <p:nvSpPr>
          <p:cNvPr id="5176" name="Rectangle 73"/>
          <p:cNvSpPr>
            <a:spLocks noChangeArrowheads="1"/>
          </p:cNvSpPr>
          <p:nvPr/>
        </p:nvSpPr>
        <p:spPr bwMode="auto">
          <a:xfrm>
            <a:off x="3846513" y="3838575"/>
            <a:ext cx="1246187" cy="549275"/>
          </a:xfrm>
          <a:prstGeom prst="rect">
            <a:avLst/>
          </a:prstGeom>
          <a:solidFill>
            <a:srgbClr val="FF9900"/>
          </a:solidFill>
          <a:ln w="9525">
            <a:noFill/>
            <a:miter lim="800000"/>
            <a:headEnd/>
            <a:tailEnd/>
          </a:ln>
        </p:spPr>
        <p:txBody>
          <a:bodyPr/>
          <a:lstStyle/>
          <a:p>
            <a:endParaRPr lang="pt-PT"/>
          </a:p>
        </p:txBody>
      </p:sp>
      <p:sp>
        <p:nvSpPr>
          <p:cNvPr id="5177" name="Rectangle 74"/>
          <p:cNvSpPr>
            <a:spLocks noChangeArrowheads="1"/>
          </p:cNvSpPr>
          <p:nvPr/>
        </p:nvSpPr>
        <p:spPr bwMode="auto">
          <a:xfrm>
            <a:off x="3846513" y="3838575"/>
            <a:ext cx="1246187" cy="549275"/>
          </a:xfrm>
          <a:prstGeom prst="rect">
            <a:avLst/>
          </a:prstGeom>
          <a:noFill/>
          <a:ln w="7938">
            <a:solidFill>
              <a:srgbClr val="000000"/>
            </a:solidFill>
            <a:miter lim="800000"/>
            <a:headEnd/>
            <a:tailEnd/>
          </a:ln>
        </p:spPr>
        <p:txBody>
          <a:bodyPr/>
          <a:lstStyle/>
          <a:p>
            <a:endParaRPr lang="pt-PT"/>
          </a:p>
        </p:txBody>
      </p:sp>
      <p:sp>
        <p:nvSpPr>
          <p:cNvPr id="5178" name="Rectangle 75"/>
          <p:cNvSpPr>
            <a:spLocks noChangeArrowheads="1"/>
          </p:cNvSpPr>
          <p:nvPr/>
        </p:nvSpPr>
        <p:spPr bwMode="auto">
          <a:xfrm>
            <a:off x="4135438" y="4016375"/>
            <a:ext cx="650875" cy="214313"/>
          </a:xfrm>
          <a:prstGeom prst="rect">
            <a:avLst/>
          </a:prstGeom>
          <a:noFill/>
          <a:ln w="9525">
            <a:noFill/>
            <a:miter lim="800000"/>
            <a:headEnd/>
            <a:tailEnd/>
          </a:ln>
        </p:spPr>
        <p:txBody>
          <a:bodyPr wrap="none" lIns="0" tIns="0" rIns="0" bIns="0">
            <a:spAutoFit/>
          </a:bodyPr>
          <a:lstStyle/>
          <a:p>
            <a:r>
              <a:rPr lang="pt-PT" sz="1400" b="1">
                <a:solidFill>
                  <a:srgbClr val="000000"/>
                </a:solidFill>
                <a:latin typeface="Verdana" pitchFamily="34" charset="0"/>
              </a:rPr>
              <a:t>RISCO</a:t>
            </a:r>
            <a:endParaRPr lang="pt-PT" sz="2000"/>
          </a:p>
        </p:txBody>
      </p:sp>
      <p:sp>
        <p:nvSpPr>
          <p:cNvPr id="5179" name="Rectangle 76"/>
          <p:cNvSpPr>
            <a:spLocks noChangeArrowheads="1"/>
          </p:cNvSpPr>
          <p:nvPr/>
        </p:nvSpPr>
        <p:spPr bwMode="auto">
          <a:xfrm>
            <a:off x="4745038" y="3906838"/>
            <a:ext cx="47625"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80" name="Rectangle 77"/>
          <p:cNvSpPr>
            <a:spLocks noChangeArrowheads="1"/>
          </p:cNvSpPr>
          <p:nvPr/>
        </p:nvSpPr>
        <p:spPr bwMode="auto">
          <a:xfrm>
            <a:off x="4468813" y="4105275"/>
            <a:ext cx="61912" cy="198438"/>
          </a:xfrm>
          <a:prstGeom prst="rect">
            <a:avLst/>
          </a:prstGeom>
          <a:noFill/>
          <a:ln w="9525">
            <a:noFill/>
            <a:miter lim="800000"/>
            <a:headEnd/>
            <a:tailEnd/>
          </a:ln>
        </p:spPr>
        <p:txBody>
          <a:bodyPr wrap="none" lIns="0" tIns="0" rIns="0" bIns="0">
            <a:spAutoFit/>
          </a:bodyPr>
          <a:lstStyle/>
          <a:p>
            <a:r>
              <a:rPr lang="pt-PT" sz="1200" b="1">
                <a:solidFill>
                  <a:srgbClr val="000000"/>
                </a:solidFill>
                <a:latin typeface="Verdana" pitchFamily="34" charset="0"/>
              </a:rPr>
              <a:t> </a:t>
            </a:r>
            <a:endParaRPr lang="pt-PT"/>
          </a:p>
        </p:txBody>
      </p:sp>
      <p:sp>
        <p:nvSpPr>
          <p:cNvPr id="5181" name="Rectangle 78"/>
          <p:cNvSpPr>
            <a:spLocks noChangeArrowheads="1"/>
          </p:cNvSpPr>
          <p:nvPr/>
        </p:nvSpPr>
        <p:spPr bwMode="auto">
          <a:xfrm>
            <a:off x="3951288" y="4308475"/>
            <a:ext cx="49212" cy="215900"/>
          </a:xfrm>
          <a:prstGeom prst="rect">
            <a:avLst/>
          </a:prstGeom>
          <a:noFill/>
          <a:ln w="9525">
            <a:noFill/>
            <a:miter lim="800000"/>
            <a:headEnd/>
            <a:tailEnd/>
          </a:ln>
        </p:spPr>
        <p:txBody>
          <a:bodyPr wrap="none" lIns="0" tIns="0" rIns="0" bIns="0">
            <a:spAutoFit/>
          </a:bodyPr>
          <a:lstStyle/>
          <a:p>
            <a:r>
              <a:rPr lang="pt-PT" sz="1300">
                <a:solidFill>
                  <a:srgbClr val="000000"/>
                </a:solidFill>
                <a:latin typeface="Times New Roman" pitchFamily="18" charset="0"/>
              </a:rPr>
              <a:t> </a:t>
            </a:r>
            <a:endParaRPr lang="pt-PT"/>
          </a:p>
        </p:txBody>
      </p:sp>
      <p:sp>
        <p:nvSpPr>
          <p:cNvPr id="5182" name="Freeform 79"/>
          <p:cNvSpPr>
            <a:spLocks noEditPoints="1"/>
          </p:cNvSpPr>
          <p:nvPr/>
        </p:nvSpPr>
        <p:spPr bwMode="auto">
          <a:xfrm>
            <a:off x="5092700" y="4067175"/>
            <a:ext cx="1498600" cy="92075"/>
          </a:xfrm>
          <a:custGeom>
            <a:avLst/>
            <a:gdLst>
              <a:gd name="T0" fmla="*/ 2147483647 w 793"/>
              <a:gd name="T1" fmla="*/ 2147483647 h 53"/>
              <a:gd name="T2" fmla="*/ 2147483647 w 793"/>
              <a:gd name="T3" fmla="*/ 2147483647 h 53"/>
              <a:gd name="T4" fmla="*/ 2147483647 w 793"/>
              <a:gd name="T5" fmla="*/ 2147483647 h 53"/>
              <a:gd name="T6" fmla="*/ 2147483647 w 793"/>
              <a:gd name="T7" fmla="*/ 2147483647 h 53"/>
              <a:gd name="T8" fmla="*/ 2147483647 w 793"/>
              <a:gd name="T9" fmla="*/ 2147483647 h 53"/>
              <a:gd name="T10" fmla="*/ 2147483647 w 793"/>
              <a:gd name="T11" fmla="*/ 2147483647 h 53"/>
              <a:gd name="T12" fmla="*/ 2147483647 w 793"/>
              <a:gd name="T13" fmla="*/ 2147483647 h 53"/>
              <a:gd name="T14" fmla="*/ 2147483647 w 793"/>
              <a:gd name="T15" fmla="*/ 2147483647 h 53"/>
              <a:gd name="T16" fmla="*/ 2147483647 w 793"/>
              <a:gd name="T17" fmla="*/ 2147483647 h 53"/>
              <a:gd name="T18" fmla="*/ 2147483647 w 793"/>
              <a:gd name="T19" fmla="*/ 2147483647 h 53"/>
              <a:gd name="T20" fmla="*/ 2147483647 w 793"/>
              <a:gd name="T21" fmla="*/ 2147483647 h 53"/>
              <a:gd name="T22" fmla="*/ 2147483647 w 793"/>
              <a:gd name="T23" fmla="*/ 2147483647 h 53"/>
              <a:gd name="T24" fmla="*/ 2147483647 w 793"/>
              <a:gd name="T25" fmla="*/ 2147483647 h 53"/>
              <a:gd name="T26" fmla="*/ 2147483647 w 793"/>
              <a:gd name="T27" fmla="*/ 2147483647 h 53"/>
              <a:gd name="T28" fmla="*/ 2147483647 w 793"/>
              <a:gd name="T29" fmla="*/ 2147483647 h 53"/>
              <a:gd name="T30" fmla="*/ 2147483647 w 793"/>
              <a:gd name="T31" fmla="*/ 2147483647 h 53"/>
              <a:gd name="T32" fmla="*/ 2147483647 w 793"/>
              <a:gd name="T33" fmla="*/ 2147483647 h 53"/>
              <a:gd name="T34" fmla="*/ 2147483647 w 793"/>
              <a:gd name="T35" fmla="*/ 2147483647 h 53"/>
              <a:gd name="T36" fmla="*/ 2147483647 w 793"/>
              <a:gd name="T37" fmla="*/ 2147483647 h 53"/>
              <a:gd name="T38" fmla="*/ 2147483647 w 793"/>
              <a:gd name="T39" fmla="*/ 2147483647 h 53"/>
              <a:gd name="T40" fmla="*/ 0 w 793"/>
              <a:gd name="T41" fmla="*/ 2147483647 h 53"/>
              <a:gd name="T42" fmla="*/ 2147483647 w 793"/>
              <a:gd name="T43" fmla="*/ 0 h 53"/>
              <a:gd name="T44" fmla="*/ 2147483647 w 793"/>
              <a:gd name="T45" fmla="*/ 2147483647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3"/>
              <a:gd name="T70" fmla="*/ 0 h 53"/>
              <a:gd name="T71" fmla="*/ 793 w 793"/>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3" h="53">
                <a:moveTo>
                  <a:pt x="792" y="30"/>
                </a:moveTo>
                <a:lnTo>
                  <a:pt x="37" y="30"/>
                </a:lnTo>
                <a:lnTo>
                  <a:pt x="36" y="30"/>
                </a:lnTo>
                <a:lnTo>
                  <a:pt x="34" y="30"/>
                </a:lnTo>
                <a:lnTo>
                  <a:pt x="34" y="28"/>
                </a:lnTo>
                <a:lnTo>
                  <a:pt x="34" y="26"/>
                </a:lnTo>
                <a:lnTo>
                  <a:pt x="36" y="23"/>
                </a:lnTo>
                <a:lnTo>
                  <a:pt x="37" y="23"/>
                </a:lnTo>
                <a:lnTo>
                  <a:pt x="792" y="23"/>
                </a:lnTo>
                <a:lnTo>
                  <a:pt x="793" y="23"/>
                </a:lnTo>
                <a:lnTo>
                  <a:pt x="793" y="26"/>
                </a:lnTo>
                <a:lnTo>
                  <a:pt x="793" y="28"/>
                </a:lnTo>
                <a:lnTo>
                  <a:pt x="793" y="30"/>
                </a:lnTo>
                <a:lnTo>
                  <a:pt x="792" y="30"/>
                </a:lnTo>
                <a:close/>
                <a:moveTo>
                  <a:pt x="44" y="53"/>
                </a:moveTo>
                <a:lnTo>
                  <a:pt x="0" y="28"/>
                </a:lnTo>
                <a:lnTo>
                  <a:pt x="44" y="0"/>
                </a:lnTo>
                <a:lnTo>
                  <a:pt x="44" y="53"/>
                </a:lnTo>
                <a:close/>
              </a:path>
            </a:pathLst>
          </a:custGeom>
          <a:solidFill>
            <a:srgbClr val="000000"/>
          </a:solidFill>
          <a:ln w="3175">
            <a:solidFill>
              <a:srgbClr val="000000"/>
            </a:solidFill>
            <a:round/>
            <a:headEnd/>
            <a:tailEnd/>
          </a:ln>
        </p:spPr>
        <p:txBody>
          <a:bodyPr/>
          <a:lstStyle/>
          <a:p>
            <a:endParaRPr lang="pt-PT"/>
          </a:p>
        </p:txBody>
      </p:sp>
      <p:sp>
        <p:nvSpPr>
          <p:cNvPr id="5183" name="Freeform 80"/>
          <p:cNvSpPr>
            <a:spLocks noEditPoints="1"/>
          </p:cNvSpPr>
          <p:nvPr/>
        </p:nvSpPr>
        <p:spPr bwMode="auto">
          <a:xfrm>
            <a:off x="2593975" y="4067175"/>
            <a:ext cx="1252538" cy="92075"/>
          </a:xfrm>
          <a:custGeom>
            <a:avLst/>
            <a:gdLst>
              <a:gd name="T0" fmla="*/ 2147483647 w 663"/>
              <a:gd name="T1" fmla="*/ 2147483647 h 53"/>
              <a:gd name="T2" fmla="*/ 2147483647 w 663"/>
              <a:gd name="T3" fmla="*/ 2147483647 h 53"/>
              <a:gd name="T4" fmla="*/ 2147483647 w 663"/>
              <a:gd name="T5" fmla="*/ 2147483647 h 53"/>
              <a:gd name="T6" fmla="*/ 2147483647 w 663"/>
              <a:gd name="T7" fmla="*/ 2147483647 h 53"/>
              <a:gd name="T8" fmla="*/ 2147483647 w 663"/>
              <a:gd name="T9" fmla="*/ 2147483647 h 53"/>
              <a:gd name="T10" fmla="*/ 2147483647 w 663"/>
              <a:gd name="T11" fmla="*/ 2147483647 h 53"/>
              <a:gd name="T12" fmla="*/ 2147483647 w 663"/>
              <a:gd name="T13" fmla="*/ 2147483647 h 53"/>
              <a:gd name="T14" fmla="*/ 2147483647 w 663"/>
              <a:gd name="T15" fmla="*/ 2147483647 h 53"/>
              <a:gd name="T16" fmla="*/ 2147483647 w 663"/>
              <a:gd name="T17" fmla="*/ 2147483647 h 53"/>
              <a:gd name="T18" fmla="*/ 2147483647 w 663"/>
              <a:gd name="T19" fmla="*/ 2147483647 h 53"/>
              <a:gd name="T20" fmla="*/ 0 w 663"/>
              <a:gd name="T21" fmla="*/ 2147483647 h 53"/>
              <a:gd name="T22" fmla="*/ 0 w 663"/>
              <a:gd name="T23" fmla="*/ 2147483647 h 53"/>
              <a:gd name="T24" fmla="*/ 0 w 663"/>
              <a:gd name="T25" fmla="*/ 2147483647 h 53"/>
              <a:gd name="T26" fmla="*/ 0 w 663"/>
              <a:gd name="T27" fmla="*/ 2147483647 h 53"/>
              <a:gd name="T28" fmla="*/ 0 w 663"/>
              <a:gd name="T29" fmla="*/ 2147483647 h 53"/>
              <a:gd name="T30" fmla="*/ 2147483647 w 663"/>
              <a:gd name="T31" fmla="*/ 2147483647 h 53"/>
              <a:gd name="T32" fmla="*/ 2147483647 w 663"/>
              <a:gd name="T33" fmla="*/ 2147483647 h 53"/>
              <a:gd name="T34" fmla="*/ 2147483647 w 663"/>
              <a:gd name="T35" fmla="*/ 2147483647 h 53"/>
              <a:gd name="T36" fmla="*/ 2147483647 w 663"/>
              <a:gd name="T37" fmla="*/ 0 h 53"/>
              <a:gd name="T38" fmla="*/ 2147483647 w 663"/>
              <a:gd name="T39" fmla="*/ 2147483647 h 53"/>
              <a:gd name="T40" fmla="*/ 2147483647 w 663"/>
              <a:gd name="T41" fmla="*/ 2147483647 h 53"/>
              <a:gd name="T42" fmla="*/ 2147483647 w 663"/>
              <a:gd name="T43" fmla="*/ 0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53"/>
              <a:gd name="T68" fmla="*/ 663 w 663"/>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53">
                <a:moveTo>
                  <a:pt x="4" y="23"/>
                </a:moveTo>
                <a:lnTo>
                  <a:pt x="626" y="23"/>
                </a:lnTo>
                <a:lnTo>
                  <a:pt x="628" y="26"/>
                </a:lnTo>
                <a:lnTo>
                  <a:pt x="628" y="28"/>
                </a:lnTo>
                <a:lnTo>
                  <a:pt x="628" y="30"/>
                </a:lnTo>
                <a:lnTo>
                  <a:pt x="626" y="30"/>
                </a:lnTo>
                <a:lnTo>
                  <a:pt x="4" y="30"/>
                </a:lnTo>
                <a:lnTo>
                  <a:pt x="0" y="30"/>
                </a:lnTo>
                <a:lnTo>
                  <a:pt x="0" y="28"/>
                </a:lnTo>
                <a:lnTo>
                  <a:pt x="0" y="26"/>
                </a:lnTo>
                <a:lnTo>
                  <a:pt x="0" y="23"/>
                </a:lnTo>
                <a:lnTo>
                  <a:pt x="2" y="23"/>
                </a:lnTo>
                <a:lnTo>
                  <a:pt x="4" y="23"/>
                </a:lnTo>
                <a:close/>
                <a:moveTo>
                  <a:pt x="619" y="0"/>
                </a:moveTo>
                <a:lnTo>
                  <a:pt x="663" y="28"/>
                </a:lnTo>
                <a:lnTo>
                  <a:pt x="619" y="53"/>
                </a:lnTo>
                <a:lnTo>
                  <a:pt x="619" y="0"/>
                </a:lnTo>
                <a:close/>
              </a:path>
            </a:pathLst>
          </a:custGeom>
          <a:solidFill>
            <a:srgbClr val="000000"/>
          </a:solidFill>
          <a:ln w="3175">
            <a:solidFill>
              <a:srgbClr val="000000"/>
            </a:solidFill>
            <a:round/>
            <a:headEnd/>
            <a:tailEnd/>
          </a:ln>
        </p:spPr>
        <p:txBody>
          <a:bodyPr/>
          <a:lstStyle/>
          <a:p>
            <a:endParaRPr lang="pt-PT"/>
          </a:p>
        </p:txBody>
      </p:sp>
      <p:sp>
        <p:nvSpPr>
          <p:cNvPr id="5184" name="Line 81"/>
          <p:cNvSpPr>
            <a:spLocks noChangeShapeType="1"/>
          </p:cNvSpPr>
          <p:nvPr/>
        </p:nvSpPr>
        <p:spPr bwMode="auto">
          <a:xfrm>
            <a:off x="6588125" y="3565525"/>
            <a:ext cx="0" cy="550863"/>
          </a:xfrm>
          <a:prstGeom prst="line">
            <a:avLst/>
          </a:prstGeom>
          <a:noFill/>
          <a:ln w="7938">
            <a:solidFill>
              <a:srgbClr val="000000"/>
            </a:solidFill>
            <a:round/>
            <a:headEnd/>
            <a:tailEnd/>
          </a:ln>
        </p:spPr>
        <p:txBody>
          <a:bodyPr/>
          <a:lstStyle/>
          <a:p>
            <a:endParaRPr lang="pt-PT"/>
          </a:p>
        </p:txBody>
      </p:sp>
      <p:sp>
        <p:nvSpPr>
          <p:cNvPr id="5185" name="Line 82"/>
          <p:cNvSpPr>
            <a:spLocks noChangeShapeType="1"/>
          </p:cNvSpPr>
          <p:nvPr/>
        </p:nvSpPr>
        <p:spPr bwMode="auto">
          <a:xfrm>
            <a:off x="2601913" y="3565525"/>
            <a:ext cx="0" cy="550863"/>
          </a:xfrm>
          <a:prstGeom prst="line">
            <a:avLst/>
          </a:prstGeom>
          <a:noFill/>
          <a:ln w="7938">
            <a:solidFill>
              <a:srgbClr val="000000"/>
            </a:solidFill>
            <a:round/>
            <a:headEnd/>
            <a:tailEnd/>
          </a:ln>
        </p:spPr>
        <p:txBody>
          <a:bodyPr/>
          <a:lstStyle/>
          <a:p>
            <a:endParaRPr lang="pt-PT"/>
          </a:p>
        </p:txBody>
      </p:sp>
      <p:sp>
        <p:nvSpPr>
          <p:cNvPr id="5186" name="Line 83"/>
          <p:cNvSpPr>
            <a:spLocks noChangeShapeType="1"/>
          </p:cNvSpPr>
          <p:nvPr/>
        </p:nvSpPr>
        <p:spPr bwMode="auto">
          <a:xfrm>
            <a:off x="6581775" y="2465388"/>
            <a:ext cx="3175" cy="282575"/>
          </a:xfrm>
          <a:prstGeom prst="line">
            <a:avLst/>
          </a:prstGeom>
          <a:noFill/>
          <a:ln w="7938">
            <a:solidFill>
              <a:srgbClr val="000000"/>
            </a:solidFill>
            <a:round/>
            <a:headEnd/>
            <a:tailEnd/>
          </a:ln>
        </p:spPr>
        <p:txBody>
          <a:bodyPr/>
          <a:lstStyle/>
          <a:p>
            <a:endParaRPr lang="pt-PT"/>
          </a:p>
        </p:txBody>
      </p:sp>
      <p:sp>
        <p:nvSpPr>
          <p:cNvPr id="5187" name="Rectangle 84"/>
          <p:cNvSpPr>
            <a:spLocks noChangeArrowheads="1"/>
          </p:cNvSpPr>
          <p:nvPr/>
        </p:nvSpPr>
        <p:spPr bwMode="auto">
          <a:xfrm>
            <a:off x="7454900" y="1919288"/>
            <a:ext cx="1492250" cy="546100"/>
          </a:xfrm>
          <a:prstGeom prst="rect">
            <a:avLst/>
          </a:prstGeom>
          <a:solidFill>
            <a:srgbClr val="33CCCC"/>
          </a:solidFill>
          <a:ln w="9525">
            <a:noFill/>
            <a:miter lim="800000"/>
            <a:headEnd/>
            <a:tailEnd/>
          </a:ln>
        </p:spPr>
        <p:txBody>
          <a:bodyPr/>
          <a:lstStyle/>
          <a:p>
            <a:endParaRPr lang="pt-PT"/>
          </a:p>
        </p:txBody>
      </p:sp>
      <p:sp>
        <p:nvSpPr>
          <p:cNvPr id="5188" name="Rectangle 85"/>
          <p:cNvSpPr>
            <a:spLocks noChangeArrowheads="1"/>
          </p:cNvSpPr>
          <p:nvPr/>
        </p:nvSpPr>
        <p:spPr bwMode="auto">
          <a:xfrm>
            <a:off x="7454900" y="1919288"/>
            <a:ext cx="1492250" cy="546100"/>
          </a:xfrm>
          <a:prstGeom prst="rect">
            <a:avLst/>
          </a:prstGeom>
          <a:noFill/>
          <a:ln w="7938">
            <a:solidFill>
              <a:srgbClr val="000000"/>
            </a:solidFill>
            <a:miter lim="800000"/>
            <a:headEnd/>
            <a:tailEnd/>
          </a:ln>
        </p:spPr>
        <p:txBody>
          <a:bodyPr/>
          <a:lstStyle/>
          <a:p>
            <a:endParaRPr lang="pt-PT"/>
          </a:p>
        </p:txBody>
      </p:sp>
      <p:sp>
        <p:nvSpPr>
          <p:cNvPr id="5189" name="Rectangle 86"/>
          <p:cNvSpPr>
            <a:spLocks noChangeArrowheads="1"/>
          </p:cNvSpPr>
          <p:nvPr/>
        </p:nvSpPr>
        <p:spPr bwMode="auto">
          <a:xfrm>
            <a:off x="7566025" y="1982788"/>
            <a:ext cx="1403350"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Vulnerabilidade</a:t>
            </a:r>
            <a:endParaRPr lang="pt-PT"/>
          </a:p>
        </p:txBody>
      </p:sp>
      <p:sp>
        <p:nvSpPr>
          <p:cNvPr id="5190" name="Rectangle 88"/>
          <p:cNvSpPr>
            <a:spLocks noChangeArrowheads="1"/>
          </p:cNvSpPr>
          <p:nvPr/>
        </p:nvSpPr>
        <p:spPr bwMode="auto">
          <a:xfrm>
            <a:off x="7977188" y="2187575"/>
            <a:ext cx="536575"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Social</a:t>
            </a:r>
            <a:endParaRPr lang="pt-PT"/>
          </a:p>
        </p:txBody>
      </p:sp>
      <p:sp>
        <p:nvSpPr>
          <p:cNvPr id="5191" name="Rectangle 89"/>
          <p:cNvSpPr>
            <a:spLocks noChangeArrowheads="1"/>
          </p:cNvSpPr>
          <p:nvPr/>
        </p:nvSpPr>
        <p:spPr bwMode="auto">
          <a:xfrm>
            <a:off x="8424863" y="2187575"/>
            <a:ext cx="65087" cy="196850"/>
          </a:xfrm>
          <a:prstGeom prst="rect">
            <a:avLst/>
          </a:prstGeom>
          <a:noFill/>
          <a:ln w="9525">
            <a:noFill/>
            <a:miter lim="800000"/>
            <a:headEnd/>
            <a:tailEnd/>
          </a:ln>
        </p:spPr>
        <p:txBody>
          <a:bodyPr wrap="none" lIns="0" tIns="0" rIns="0" bIns="0">
            <a:spAutoFit/>
          </a:bodyPr>
          <a:lstStyle/>
          <a:p>
            <a:r>
              <a:rPr lang="pt-PT" sz="1200">
                <a:solidFill>
                  <a:srgbClr val="000000"/>
                </a:solidFill>
                <a:latin typeface="Verdana" pitchFamily="34" charset="0"/>
              </a:rPr>
              <a:t> </a:t>
            </a:r>
            <a:endParaRPr lang="pt-PT"/>
          </a:p>
        </p:txBody>
      </p:sp>
      <p:sp>
        <p:nvSpPr>
          <p:cNvPr id="81" name="Oval 80"/>
          <p:cNvSpPr/>
          <p:nvPr/>
        </p:nvSpPr>
        <p:spPr>
          <a:xfrm>
            <a:off x="7316788" y="1697038"/>
            <a:ext cx="1785937" cy="1000125"/>
          </a:xfrm>
          <a:prstGeom prst="ellipse">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5"/>
          <p:cNvSpPr>
            <a:spLocks noChangeShapeType="1"/>
          </p:cNvSpPr>
          <p:nvPr/>
        </p:nvSpPr>
        <p:spPr bwMode="auto">
          <a:xfrm>
            <a:off x="1979613" y="654050"/>
            <a:ext cx="6667500" cy="0"/>
          </a:xfrm>
          <a:prstGeom prst="line">
            <a:avLst/>
          </a:prstGeom>
          <a:noFill/>
          <a:ln w="76200">
            <a:solidFill>
              <a:schemeClr val="bg2"/>
            </a:solidFill>
            <a:round/>
            <a:headEnd/>
            <a:tailEnd/>
          </a:ln>
        </p:spPr>
        <p:txBody>
          <a:bodyPr/>
          <a:lstStyle/>
          <a:p>
            <a:endParaRPr lang="pt-PT"/>
          </a:p>
        </p:txBody>
      </p:sp>
      <p:sp>
        <p:nvSpPr>
          <p:cNvPr id="21507" name="Line 6"/>
          <p:cNvSpPr>
            <a:spLocks noChangeShapeType="1"/>
          </p:cNvSpPr>
          <p:nvPr/>
        </p:nvSpPr>
        <p:spPr bwMode="auto">
          <a:xfrm>
            <a:off x="4643438" y="6237288"/>
            <a:ext cx="3889375" cy="0"/>
          </a:xfrm>
          <a:prstGeom prst="line">
            <a:avLst/>
          </a:prstGeom>
          <a:noFill/>
          <a:ln w="76200">
            <a:solidFill>
              <a:schemeClr val="bg2"/>
            </a:solidFill>
            <a:round/>
            <a:headEnd/>
            <a:tailEnd/>
          </a:ln>
        </p:spPr>
        <p:txBody>
          <a:bodyPr/>
          <a:lstStyle/>
          <a:p>
            <a:endParaRPr lang="pt-PT"/>
          </a:p>
        </p:txBody>
      </p:sp>
      <p:sp>
        <p:nvSpPr>
          <p:cNvPr id="21508" name="Line 7"/>
          <p:cNvSpPr>
            <a:spLocks noChangeShapeType="1"/>
          </p:cNvSpPr>
          <p:nvPr/>
        </p:nvSpPr>
        <p:spPr bwMode="auto">
          <a:xfrm>
            <a:off x="8666163" y="2779713"/>
            <a:ext cx="0" cy="3744912"/>
          </a:xfrm>
          <a:prstGeom prst="line">
            <a:avLst/>
          </a:prstGeom>
          <a:noFill/>
          <a:ln w="57150">
            <a:solidFill>
              <a:schemeClr val="bg2"/>
            </a:solidFill>
            <a:round/>
            <a:headEnd/>
            <a:tailEnd/>
          </a:ln>
        </p:spPr>
        <p:txBody>
          <a:bodyPr/>
          <a:lstStyle/>
          <a:p>
            <a:endParaRPr lang="pt-PT"/>
          </a:p>
        </p:txBody>
      </p:sp>
      <p:sp>
        <p:nvSpPr>
          <p:cNvPr id="21509" name="Line 8"/>
          <p:cNvSpPr>
            <a:spLocks noChangeShapeType="1"/>
          </p:cNvSpPr>
          <p:nvPr/>
        </p:nvSpPr>
        <p:spPr bwMode="auto">
          <a:xfrm>
            <a:off x="8751888" y="3355975"/>
            <a:ext cx="0" cy="3168650"/>
          </a:xfrm>
          <a:prstGeom prst="line">
            <a:avLst/>
          </a:prstGeom>
          <a:noFill/>
          <a:ln w="38100">
            <a:solidFill>
              <a:srgbClr val="640013"/>
            </a:solidFill>
            <a:round/>
            <a:headEnd/>
            <a:tailEnd/>
          </a:ln>
        </p:spPr>
        <p:txBody>
          <a:bodyPr/>
          <a:lstStyle/>
          <a:p>
            <a:endParaRPr lang="pt-PT"/>
          </a:p>
        </p:txBody>
      </p:sp>
      <p:sp>
        <p:nvSpPr>
          <p:cNvPr id="21511" name="Text Box 19"/>
          <p:cNvSpPr txBox="1">
            <a:spLocks noChangeArrowheads="1"/>
          </p:cNvSpPr>
          <p:nvPr/>
        </p:nvSpPr>
        <p:spPr bwMode="auto">
          <a:xfrm>
            <a:off x="3092450" y="293688"/>
            <a:ext cx="5694363" cy="277812"/>
          </a:xfrm>
          <a:prstGeom prst="rect">
            <a:avLst/>
          </a:prstGeom>
          <a:noFill/>
          <a:ln w="9525">
            <a:noFill/>
            <a:miter lim="800000"/>
            <a:headEnd/>
            <a:tailEnd/>
          </a:ln>
        </p:spPr>
        <p:txBody>
          <a:bodyPr wrap="none">
            <a:spAutoFit/>
          </a:bodyPr>
          <a:lstStyle/>
          <a:p>
            <a:r>
              <a:rPr lang="pt-PT" sz="1200"/>
              <a:t>VII Congresso da Geografia Portuguesa, Coimbra 26 a 28 de Novembro de 2009</a:t>
            </a:r>
          </a:p>
        </p:txBody>
      </p:sp>
      <p:sp>
        <p:nvSpPr>
          <p:cNvPr id="21514" name="CaixaDeTexto 17"/>
          <p:cNvSpPr txBox="1">
            <a:spLocks noChangeArrowheads="1"/>
          </p:cNvSpPr>
          <p:nvPr/>
        </p:nvSpPr>
        <p:spPr bwMode="auto">
          <a:xfrm>
            <a:off x="6572250" y="4870450"/>
            <a:ext cx="2428875" cy="1987550"/>
          </a:xfrm>
          <a:prstGeom prst="rect">
            <a:avLst/>
          </a:prstGeom>
          <a:noFill/>
          <a:ln w="9525">
            <a:noFill/>
            <a:miter lim="800000"/>
            <a:headEnd/>
            <a:tailEnd/>
          </a:ln>
        </p:spPr>
        <p:txBody>
          <a:bodyPr>
            <a:spAutoFit/>
          </a:bodyPr>
          <a:lstStyle/>
          <a:p>
            <a:pPr marL="4763" indent="-4763" algn="just">
              <a:lnSpc>
                <a:spcPct val="110000"/>
              </a:lnSpc>
              <a:buFontTx/>
              <a:buChar char="-"/>
            </a:pPr>
            <a:r>
              <a:rPr lang="pt-PT" sz="1400"/>
              <a:t> Grande heterogeneidade:</a:t>
            </a:r>
          </a:p>
          <a:p>
            <a:pPr marL="461963" lvl="1" indent="-4763" algn="just">
              <a:lnSpc>
                <a:spcPct val="110000"/>
              </a:lnSpc>
              <a:buFontTx/>
              <a:buChar char="-"/>
            </a:pPr>
            <a:r>
              <a:rPr lang="pt-PT" sz="1400"/>
              <a:t> valores elevados em Almeida;</a:t>
            </a:r>
          </a:p>
          <a:p>
            <a:pPr marL="461963" lvl="1" indent="-4763" algn="just">
              <a:lnSpc>
                <a:spcPct val="110000"/>
              </a:lnSpc>
              <a:buFontTx/>
              <a:buChar char="-"/>
            </a:pPr>
            <a:r>
              <a:rPr lang="pt-PT" sz="1400"/>
              <a:t> valores elevados em Coimbra (Centro His-tórico);</a:t>
            </a:r>
          </a:p>
          <a:p>
            <a:pPr marL="4763" indent="-4763" algn="just">
              <a:lnSpc>
                <a:spcPct val="110000"/>
              </a:lnSpc>
            </a:pPr>
            <a:endParaRPr lang="pt-PT" sz="1400"/>
          </a:p>
          <a:p>
            <a:pPr marL="4763" indent="-4763" algn="just">
              <a:lnSpc>
                <a:spcPct val="110000"/>
              </a:lnSpc>
            </a:pPr>
            <a:endParaRPr lang="pt-PT" sz="1400"/>
          </a:p>
        </p:txBody>
      </p:sp>
      <p:pic>
        <p:nvPicPr>
          <p:cNvPr id="21515" name="Imagem 16" descr="criti_freg.jpg"/>
          <p:cNvPicPr>
            <a:picLocks noChangeAspect="1"/>
          </p:cNvPicPr>
          <p:nvPr/>
        </p:nvPicPr>
        <p:blipFill>
          <a:blip r:embed="rId3" cstate="print"/>
          <a:srcRect/>
          <a:stretch>
            <a:fillRect/>
          </a:stretch>
        </p:blipFill>
        <p:spPr bwMode="auto">
          <a:xfrm>
            <a:off x="683568" y="0"/>
            <a:ext cx="10034776" cy="7101408"/>
          </a:xfrm>
          <a:prstGeom prst="rect">
            <a:avLst/>
          </a:prstGeom>
          <a:noFill/>
          <a:ln w="9525">
            <a:noFill/>
            <a:miter lim="800000"/>
            <a:headEnd/>
            <a:tailEnd/>
          </a:ln>
        </p:spPr>
      </p:pic>
      <p:sp>
        <p:nvSpPr>
          <p:cNvPr id="21516" name="CaixaDeTexto 17"/>
          <p:cNvSpPr txBox="1">
            <a:spLocks noChangeArrowheads="1"/>
          </p:cNvSpPr>
          <p:nvPr/>
        </p:nvSpPr>
        <p:spPr bwMode="auto">
          <a:xfrm>
            <a:off x="5003800" y="765175"/>
            <a:ext cx="541338" cy="307975"/>
          </a:xfrm>
          <a:prstGeom prst="rect">
            <a:avLst/>
          </a:prstGeom>
          <a:noFill/>
          <a:ln w="9525">
            <a:noFill/>
            <a:miter lim="800000"/>
            <a:headEnd/>
            <a:tailEnd/>
          </a:ln>
        </p:spPr>
        <p:txBody>
          <a:bodyPr wrap="none">
            <a:spAutoFit/>
          </a:bodyPr>
          <a:lstStyle/>
          <a:p>
            <a:r>
              <a:rPr lang="pt-PT" sz="1400" b="1">
                <a:latin typeface="Calibri" pitchFamily="34" charset="0"/>
              </a:rPr>
              <a:t>Ovar</a:t>
            </a:r>
          </a:p>
        </p:txBody>
      </p:sp>
      <p:sp>
        <p:nvSpPr>
          <p:cNvPr id="21517" name="CaixaDeTexto 19"/>
          <p:cNvSpPr txBox="1">
            <a:spLocks noChangeArrowheads="1"/>
          </p:cNvSpPr>
          <p:nvPr/>
        </p:nvSpPr>
        <p:spPr bwMode="auto">
          <a:xfrm>
            <a:off x="7885113" y="2060575"/>
            <a:ext cx="803275" cy="307975"/>
          </a:xfrm>
          <a:prstGeom prst="rect">
            <a:avLst/>
          </a:prstGeom>
          <a:noFill/>
          <a:ln w="9525">
            <a:noFill/>
            <a:miter lim="800000"/>
            <a:headEnd/>
            <a:tailEnd/>
          </a:ln>
        </p:spPr>
        <p:txBody>
          <a:bodyPr wrap="none">
            <a:spAutoFit/>
          </a:bodyPr>
          <a:lstStyle/>
          <a:p>
            <a:r>
              <a:rPr lang="pt-PT" sz="1400" b="1">
                <a:latin typeface="Calibri" pitchFamily="34" charset="0"/>
              </a:rPr>
              <a:t>Almeida</a:t>
            </a:r>
          </a:p>
        </p:txBody>
      </p:sp>
      <p:sp>
        <p:nvSpPr>
          <p:cNvPr id="21518" name="CaixaDeTexto 21"/>
          <p:cNvSpPr txBox="1">
            <a:spLocks noChangeArrowheads="1"/>
          </p:cNvSpPr>
          <p:nvPr/>
        </p:nvSpPr>
        <p:spPr bwMode="auto">
          <a:xfrm>
            <a:off x="4356100" y="2997200"/>
            <a:ext cx="811213" cy="307975"/>
          </a:xfrm>
          <a:prstGeom prst="rect">
            <a:avLst/>
          </a:prstGeom>
          <a:noFill/>
          <a:ln w="9525">
            <a:noFill/>
            <a:miter lim="800000"/>
            <a:headEnd/>
            <a:tailEnd/>
          </a:ln>
        </p:spPr>
        <p:txBody>
          <a:bodyPr wrap="none">
            <a:spAutoFit/>
          </a:bodyPr>
          <a:lstStyle/>
          <a:p>
            <a:r>
              <a:rPr lang="pt-PT" sz="1400" b="1">
                <a:latin typeface="Calibri" pitchFamily="34" charset="0"/>
              </a:rPr>
              <a:t>Coimbra</a:t>
            </a:r>
          </a:p>
        </p:txBody>
      </p:sp>
      <p:sp>
        <p:nvSpPr>
          <p:cNvPr id="21519" name="CaixaDeTexto 22"/>
          <p:cNvSpPr txBox="1">
            <a:spLocks noChangeArrowheads="1"/>
          </p:cNvSpPr>
          <p:nvPr/>
        </p:nvSpPr>
        <p:spPr bwMode="auto">
          <a:xfrm>
            <a:off x="3779838" y="4221163"/>
            <a:ext cx="1111250" cy="307975"/>
          </a:xfrm>
          <a:prstGeom prst="rect">
            <a:avLst/>
          </a:prstGeom>
          <a:noFill/>
          <a:ln w="9525">
            <a:noFill/>
            <a:miter lim="800000"/>
            <a:headEnd/>
            <a:tailEnd/>
          </a:ln>
        </p:spPr>
        <p:txBody>
          <a:bodyPr wrap="none">
            <a:spAutoFit/>
          </a:bodyPr>
          <a:lstStyle/>
          <a:p>
            <a:r>
              <a:rPr lang="pt-PT" sz="1400" b="1">
                <a:latin typeface="Calibri" pitchFamily="34" charset="0"/>
              </a:rPr>
              <a:t>Mar. Grande</a:t>
            </a:r>
          </a:p>
        </p:txBody>
      </p:sp>
      <p:sp>
        <p:nvSpPr>
          <p:cNvPr id="21520" name="CaixaDeTexto 23"/>
          <p:cNvSpPr txBox="1">
            <a:spLocks noChangeArrowheads="1"/>
          </p:cNvSpPr>
          <p:nvPr/>
        </p:nvSpPr>
        <p:spPr bwMode="auto">
          <a:xfrm>
            <a:off x="6588125" y="4149725"/>
            <a:ext cx="1530350" cy="306388"/>
          </a:xfrm>
          <a:prstGeom prst="rect">
            <a:avLst/>
          </a:prstGeom>
          <a:noFill/>
          <a:ln w="9525">
            <a:noFill/>
            <a:miter lim="800000"/>
            <a:headEnd/>
            <a:tailEnd/>
          </a:ln>
        </p:spPr>
        <p:txBody>
          <a:bodyPr wrap="none">
            <a:spAutoFit/>
          </a:bodyPr>
          <a:lstStyle/>
          <a:p>
            <a:r>
              <a:rPr lang="pt-PT" sz="1400" b="1">
                <a:latin typeface="Calibri" pitchFamily="34" charset="0"/>
              </a:rPr>
              <a:t>Proença - a - Nova</a:t>
            </a:r>
          </a:p>
        </p:txBody>
      </p:sp>
      <p:sp>
        <p:nvSpPr>
          <p:cNvPr id="21521" name="CaixaDeTexto 24"/>
          <p:cNvSpPr txBox="1">
            <a:spLocks noChangeArrowheads="1"/>
          </p:cNvSpPr>
          <p:nvPr/>
        </p:nvSpPr>
        <p:spPr bwMode="auto">
          <a:xfrm>
            <a:off x="6407150" y="3284538"/>
            <a:ext cx="739775" cy="307975"/>
          </a:xfrm>
          <a:prstGeom prst="rect">
            <a:avLst/>
          </a:prstGeom>
          <a:noFill/>
          <a:ln w="9525">
            <a:noFill/>
            <a:miter lim="800000"/>
            <a:headEnd/>
            <a:tailEnd/>
          </a:ln>
        </p:spPr>
        <p:txBody>
          <a:bodyPr wrap="none">
            <a:spAutoFit/>
          </a:bodyPr>
          <a:lstStyle/>
          <a:p>
            <a:r>
              <a:rPr lang="pt-PT" sz="1400" b="1">
                <a:latin typeface="Calibri" pitchFamily="34" charset="0"/>
              </a:rPr>
              <a:t>Fundão</a:t>
            </a:r>
          </a:p>
        </p:txBody>
      </p:sp>
      <p:sp>
        <p:nvSpPr>
          <p:cNvPr id="21522" name="CaixaDeTexto 25"/>
          <p:cNvSpPr txBox="1">
            <a:spLocks noChangeArrowheads="1"/>
          </p:cNvSpPr>
          <p:nvPr/>
        </p:nvSpPr>
        <p:spPr bwMode="auto">
          <a:xfrm>
            <a:off x="6300788" y="1989138"/>
            <a:ext cx="596900" cy="307975"/>
          </a:xfrm>
          <a:prstGeom prst="rect">
            <a:avLst/>
          </a:prstGeom>
          <a:noFill/>
          <a:ln w="9525">
            <a:noFill/>
            <a:miter lim="800000"/>
            <a:headEnd/>
            <a:tailEnd/>
          </a:ln>
        </p:spPr>
        <p:txBody>
          <a:bodyPr wrap="none">
            <a:spAutoFit/>
          </a:bodyPr>
          <a:lstStyle/>
          <a:p>
            <a:r>
              <a:rPr lang="pt-PT" sz="1400" b="1">
                <a:latin typeface="Calibri" pitchFamily="34" charset="0"/>
              </a:rPr>
              <a:t>Nelas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oup 87"/>
          <p:cNvGraphicFramePr>
            <a:graphicFrameLocks noGrp="1"/>
          </p:cNvGraphicFramePr>
          <p:nvPr/>
        </p:nvGraphicFramePr>
        <p:xfrm>
          <a:off x="467544" y="332656"/>
          <a:ext cx="6192688" cy="4571454"/>
        </p:xfrm>
        <a:graphic>
          <a:graphicData uri="http://schemas.openxmlformats.org/drawingml/2006/table">
            <a:tbl>
              <a:tblPr/>
              <a:tblGrid>
                <a:gridCol w="2341794"/>
                <a:gridCol w="1165772"/>
                <a:gridCol w="1119656"/>
                <a:gridCol w="1565466"/>
              </a:tblGrid>
              <a:tr h="97481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1" i="0" u="none" strike="noStrike" cap="none" normalizeH="0" baseline="0" dirty="0" smtClean="0">
                          <a:ln>
                            <a:noFill/>
                          </a:ln>
                          <a:solidFill>
                            <a:schemeClr val="tx1"/>
                          </a:solidFill>
                          <a:effectLst/>
                          <a:latin typeface="Times New Roman" pitchFamily="18" charset="0"/>
                          <a:cs typeface="Times New Roman" pitchFamily="18" charset="0"/>
                        </a:rPr>
                        <a:t>Grupos</a:t>
                      </a:r>
                      <a:endParaRPr kumimoji="0" lang="pt-PT" sz="2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1" i="0" u="none" strike="noStrike" cap="none" normalizeH="0" baseline="0" smtClean="0">
                          <a:ln>
                            <a:noFill/>
                          </a:ln>
                          <a:solidFill>
                            <a:schemeClr val="tx1"/>
                          </a:solidFill>
                          <a:effectLst/>
                          <a:latin typeface="Times New Roman" pitchFamily="18" charset="0"/>
                          <a:cs typeface="Times New Roman" pitchFamily="18" charset="0"/>
                        </a:rPr>
                        <a:t>Variáveis</a:t>
                      </a:r>
                      <a:endParaRPr kumimoji="0" lang="pt-PT" sz="20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pt-PT"/>
                    </a:p>
                  </a:txBody>
                  <a:tcPr/>
                </a:tc>
                <a:tc hMerge="1">
                  <a:txBody>
                    <a:bodyPr/>
                    <a:lstStyle/>
                    <a:p>
                      <a:endParaRPr lang="pt-PT"/>
                    </a:p>
                  </a:txBody>
                  <a:tcPr/>
                </a:tc>
              </a:tr>
              <a:tr h="340940">
                <a:tc vMerge="1">
                  <a:txBody>
                    <a:bodyPr/>
                    <a:lstStyle/>
                    <a:p>
                      <a:endParaRPr lang="pt-P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0" i="0" u="none" strike="noStrike" cap="none" normalizeH="0" baseline="0" smtClean="0">
                          <a:ln>
                            <a:noFill/>
                          </a:ln>
                          <a:solidFill>
                            <a:schemeClr val="tx1"/>
                          </a:solidFill>
                          <a:effectLst/>
                          <a:latin typeface="Times New Roman" pitchFamily="18" charset="0"/>
                          <a:cs typeface="Times New Roman" pitchFamily="18" charset="0"/>
                        </a:rPr>
                        <a:t>Iniciais</a:t>
                      </a:r>
                      <a:endParaRPr kumimoji="0" lang="pt-PT" sz="20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0" i="0" u="none" strike="noStrike" cap="none" normalizeH="0" baseline="0" dirty="0" smtClean="0">
                          <a:ln>
                            <a:noFill/>
                          </a:ln>
                          <a:solidFill>
                            <a:schemeClr val="tx1"/>
                          </a:solidFill>
                          <a:effectLst/>
                          <a:latin typeface="Times New Roman" pitchFamily="18" charset="0"/>
                          <a:cs typeface="Times New Roman" pitchFamily="18" charset="0"/>
                        </a:rPr>
                        <a:t>Modelo</a:t>
                      </a:r>
                      <a:endParaRPr kumimoji="0" lang="pt-PT" sz="2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0" i="0" u="none" strike="noStrike" cap="none" normalizeH="0" baseline="0" dirty="0" smtClean="0">
                          <a:ln>
                            <a:noFill/>
                          </a:ln>
                          <a:solidFill>
                            <a:schemeClr val="tx1"/>
                          </a:solidFill>
                          <a:effectLst/>
                          <a:latin typeface="Times New Roman" pitchFamily="18" charset="0"/>
                          <a:cs typeface="Times New Roman" pitchFamily="18" charset="0"/>
                        </a:rPr>
                        <a:t>Explicativas</a:t>
                      </a:r>
                      <a:endParaRPr kumimoji="0" lang="pt-PT" sz="2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Edifícios</a:t>
                      </a:r>
                      <a:endParaRPr kumimoji="0" lang="pt-PT" sz="4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pt-PT" sz="4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Economia</a:t>
                      </a:r>
                      <a:endParaRPr kumimoji="0" lang="pt-PT" sz="4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59</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Fornecimento de energia</a:t>
                      </a:r>
                      <a:endParaRPr kumimoji="0" lang="pt-PT" sz="4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pt-PT" sz="4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Saúde</a:t>
                      </a:r>
                      <a:endParaRPr kumimoji="0" lang="pt-PT" sz="4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pt-PT" sz="4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Habitação</a:t>
                      </a:r>
                      <a:endParaRPr kumimoji="0" lang="pt-PT" sz="4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pt-PT" sz="4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Equipamentos Sociais</a:t>
                      </a:r>
                      <a:endParaRPr kumimoji="0" lang="pt-PT" sz="4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pt-PT" sz="4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3099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Abastecimento de água</a:t>
                      </a:r>
                      <a:endParaRPr kumimoji="0" lang="pt-PT" sz="4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pt-PT" sz="4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pt-PT" sz="4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0994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dirty="0" smtClean="0">
                          <a:ln>
                            <a:noFill/>
                          </a:ln>
                          <a:solidFill>
                            <a:schemeClr val="tx1"/>
                          </a:solidFill>
                          <a:effectLst/>
                          <a:latin typeface="Times New Roman" pitchFamily="18" charset="0"/>
                          <a:cs typeface="Times New Roman" pitchFamily="18" charset="0"/>
                        </a:rPr>
                        <a:t>Total</a:t>
                      </a:r>
                      <a:endParaRPr kumimoji="0" lang="pt-PT" sz="4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pt-PT" sz="4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Times New Roman" pitchFamily="18" charset="0"/>
                          <a:cs typeface="Times New Roman" pitchFamily="18" charset="0"/>
                        </a:rPr>
                        <a:t>44</a:t>
                      </a:r>
                      <a:endParaRPr kumimoji="0" lang="pt-PT" sz="40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pt-PT" sz="40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9761" name="Text Box 80"/>
          <p:cNvSpPr txBox="1">
            <a:spLocks noChangeArrowheads="1"/>
          </p:cNvSpPr>
          <p:nvPr/>
        </p:nvSpPr>
        <p:spPr bwMode="auto">
          <a:xfrm>
            <a:off x="1692275" y="4899025"/>
            <a:ext cx="6767513" cy="1244600"/>
          </a:xfrm>
          <a:prstGeom prst="rect">
            <a:avLst/>
          </a:prstGeom>
          <a:noFill/>
          <a:ln w="9525">
            <a:noFill/>
            <a:miter lim="800000"/>
            <a:headEnd/>
            <a:tailEnd/>
          </a:ln>
        </p:spPr>
        <p:txBody>
          <a:bodyPr>
            <a:spAutoFit/>
          </a:bodyPr>
          <a:lstStyle/>
          <a:p>
            <a:pPr marL="0" lvl="1">
              <a:lnSpc>
                <a:spcPct val="140000"/>
              </a:lnSpc>
              <a:defRPr/>
            </a:pPr>
            <a:r>
              <a:rPr lang="pt-PT" dirty="0"/>
              <a:t>Na avaliação da capacidade de suporte foram retidos 4 factores. 	Estes factores explicam 73% da variância.</a:t>
            </a:r>
          </a:p>
          <a:p>
            <a:pPr lvl="1">
              <a:lnSpc>
                <a:spcPct val="140000"/>
              </a:lnSpc>
              <a:defRPr/>
            </a:pPr>
            <a:r>
              <a:rPr lang="pt-PT" dirty="0"/>
              <a:t>	Todas as </a:t>
            </a:r>
            <a:r>
              <a:rPr lang="pt-PT" dirty="0" err="1"/>
              <a:t>comunalidades</a:t>
            </a:r>
            <a:r>
              <a:rPr lang="pt-PT" dirty="0"/>
              <a:t> encontram-se acima de 0.5. </a:t>
            </a:r>
          </a:p>
        </p:txBody>
      </p:sp>
      <p:sp>
        <p:nvSpPr>
          <p:cNvPr id="22594" name="Text Box 62"/>
          <p:cNvSpPr txBox="1">
            <a:spLocks noChangeArrowheads="1"/>
          </p:cNvSpPr>
          <p:nvPr/>
        </p:nvSpPr>
        <p:spPr bwMode="auto">
          <a:xfrm>
            <a:off x="6516217" y="981075"/>
            <a:ext cx="2736303" cy="1323439"/>
          </a:xfrm>
          <a:prstGeom prst="rect">
            <a:avLst/>
          </a:prstGeom>
          <a:noFill/>
          <a:ln w="9525">
            <a:noFill/>
            <a:miter lim="800000"/>
            <a:headEnd/>
            <a:tailEnd/>
          </a:ln>
        </p:spPr>
        <p:txBody>
          <a:bodyPr wrap="square">
            <a:spAutoFit/>
          </a:bodyPr>
          <a:lstStyle/>
          <a:p>
            <a:pPr algn="ctr"/>
            <a:r>
              <a:rPr lang="pt-PT" sz="2000" b="1" dirty="0">
                <a:solidFill>
                  <a:srgbClr val="990000"/>
                </a:solidFill>
              </a:rPr>
              <a:t>Capacidade de Suporte a nível da freguesia (escala municipal/regional)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88"/>
          <p:cNvGraphicFramePr>
            <a:graphicFrameLocks noGrp="1"/>
          </p:cNvGraphicFramePr>
          <p:nvPr/>
        </p:nvGraphicFramePr>
        <p:xfrm>
          <a:off x="827584" y="1628800"/>
          <a:ext cx="7358090" cy="5181600"/>
        </p:xfrm>
        <a:graphic>
          <a:graphicData uri="http://schemas.openxmlformats.org/drawingml/2006/table">
            <a:tbl>
              <a:tblPr/>
              <a:tblGrid>
                <a:gridCol w="928695"/>
                <a:gridCol w="1637718"/>
                <a:gridCol w="1130328"/>
                <a:gridCol w="2259274"/>
                <a:gridCol w="1402075"/>
              </a:tblGrid>
              <a:tr h="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0" i="0" u="none" strike="noStrike" cap="none" normalizeH="0" baseline="0" dirty="0" smtClean="0">
                          <a:ln>
                            <a:noFill/>
                          </a:ln>
                          <a:solidFill>
                            <a:schemeClr val="tx1"/>
                          </a:solidFill>
                          <a:effectLst/>
                          <a:latin typeface="Verdana" pitchFamily="34" charset="0"/>
                        </a:rPr>
                        <a:t>Factores e variáveis dominantes</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Factores</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Designação</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Variação explicada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Variável dominante</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Correlação entre a variável dominante e o factor</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1</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Sistema de abastecimento de água</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28,4</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Percentagem de pontos de captação</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0,87</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2</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Equipamentos Sociais</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18,6</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Percentagem de volume de água tratado por ponto de captação</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0,83</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0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3</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A importância económica de actividades ligadas à electricidade, gás, vapor</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14,5</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Volume de emprego em actividades relacionadas com a electricidade, gás, vapor </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0,87</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4</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Farmácias por 10 000 habitantes</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chemeClr val="tx1"/>
                          </a:solidFill>
                          <a:effectLst/>
                          <a:latin typeface="Verdana" pitchFamily="34" charset="0"/>
                          <a:ea typeface="Times New Roman" pitchFamily="18" charset="0"/>
                          <a:cs typeface="Arial" charset="0"/>
                        </a:rPr>
                        <a:t>11,6</a:t>
                      </a:r>
                      <a:endParaRPr kumimoji="0" lang="pt-PT" sz="1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Farmácias por 10 000 habitantes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chemeClr val="tx1"/>
                          </a:solidFill>
                          <a:effectLst/>
                          <a:latin typeface="Verdana" pitchFamily="34" charset="0"/>
                          <a:ea typeface="Times New Roman" pitchFamily="18" charset="0"/>
                          <a:cs typeface="Arial" charset="0"/>
                        </a:rPr>
                        <a:t>0,98</a:t>
                      </a:r>
                      <a:endParaRPr kumimoji="0" lang="pt-PT"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3601" name="Text Box 62"/>
          <p:cNvSpPr txBox="1">
            <a:spLocks noChangeArrowheads="1"/>
          </p:cNvSpPr>
          <p:nvPr/>
        </p:nvSpPr>
        <p:spPr bwMode="auto">
          <a:xfrm>
            <a:off x="1043608" y="620688"/>
            <a:ext cx="6891337" cy="707886"/>
          </a:xfrm>
          <a:prstGeom prst="rect">
            <a:avLst/>
          </a:prstGeom>
          <a:noFill/>
          <a:ln w="9525">
            <a:noFill/>
            <a:miter lim="800000"/>
            <a:headEnd/>
            <a:tailEnd/>
          </a:ln>
        </p:spPr>
        <p:txBody>
          <a:bodyPr>
            <a:spAutoFit/>
          </a:bodyPr>
          <a:lstStyle/>
          <a:p>
            <a:pPr algn="ctr"/>
            <a:r>
              <a:rPr lang="pt-PT" sz="2000" b="1">
                <a:solidFill>
                  <a:srgbClr val="990000"/>
                </a:solidFill>
              </a:rPr>
              <a:t>Capacidade de Suporte a nível da freguesia</a:t>
            </a:r>
          </a:p>
          <a:p>
            <a:pPr algn="ctr"/>
            <a:r>
              <a:rPr lang="pt-PT" sz="2000" b="1">
                <a:solidFill>
                  <a:srgbClr val="990000"/>
                </a:solidFill>
              </a:rPr>
              <a:t>(escala municipal/regional)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5"/>
          <p:cNvSpPr>
            <a:spLocks noChangeShapeType="1"/>
          </p:cNvSpPr>
          <p:nvPr/>
        </p:nvSpPr>
        <p:spPr bwMode="auto">
          <a:xfrm>
            <a:off x="1979613" y="654050"/>
            <a:ext cx="6667500" cy="0"/>
          </a:xfrm>
          <a:prstGeom prst="line">
            <a:avLst/>
          </a:prstGeom>
          <a:noFill/>
          <a:ln w="76200">
            <a:solidFill>
              <a:schemeClr val="bg2"/>
            </a:solidFill>
            <a:round/>
            <a:headEnd/>
            <a:tailEnd/>
          </a:ln>
        </p:spPr>
        <p:txBody>
          <a:bodyPr/>
          <a:lstStyle/>
          <a:p>
            <a:endParaRPr lang="pt-PT"/>
          </a:p>
        </p:txBody>
      </p:sp>
      <p:sp>
        <p:nvSpPr>
          <p:cNvPr id="24579" name="Line 6"/>
          <p:cNvSpPr>
            <a:spLocks noChangeShapeType="1"/>
          </p:cNvSpPr>
          <p:nvPr/>
        </p:nvSpPr>
        <p:spPr bwMode="auto">
          <a:xfrm>
            <a:off x="4643438" y="6237288"/>
            <a:ext cx="3889375" cy="0"/>
          </a:xfrm>
          <a:prstGeom prst="line">
            <a:avLst/>
          </a:prstGeom>
          <a:noFill/>
          <a:ln w="76200">
            <a:solidFill>
              <a:schemeClr val="bg2"/>
            </a:solidFill>
            <a:round/>
            <a:headEnd/>
            <a:tailEnd/>
          </a:ln>
        </p:spPr>
        <p:txBody>
          <a:bodyPr/>
          <a:lstStyle/>
          <a:p>
            <a:endParaRPr lang="pt-PT"/>
          </a:p>
        </p:txBody>
      </p:sp>
      <p:sp>
        <p:nvSpPr>
          <p:cNvPr id="24580" name="Line 7"/>
          <p:cNvSpPr>
            <a:spLocks noChangeShapeType="1"/>
          </p:cNvSpPr>
          <p:nvPr/>
        </p:nvSpPr>
        <p:spPr bwMode="auto">
          <a:xfrm>
            <a:off x="8666163" y="2779713"/>
            <a:ext cx="0" cy="3744912"/>
          </a:xfrm>
          <a:prstGeom prst="line">
            <a:avLst/>
          </a:prstGeom>
          <a:noFill/>
          <a:ln w="57150">
            <a:solidFill>
              <a:schemeClr val="bg2"/>
            </a:solidFill>
            <a:round/>
            <a:headEnd/>
            <a:tailEnd/>
          </a:ln>
        </p:spPr>
        <p:txBody>
          <a:bodyPr/>
          <a:lstStyle/>
          <a:p>
            <a:endParaRPr lang="pt-PT"/>
          </a:p>
        </p:txBody>
      </p:sp>
      <p:sp>
        <p:nvSpPr>
          <p:cNvPr id="24581" name="Line 8"/>
          <p:cNvSpPr>
            <a:spLocks noChangeShapeType="1"/>
          </p:cNvSpPr>
          <p:nvPr/>
        </p:nvSpPr>
        <p:spPr bwMode="auto">
          <a:xfrm>
            <a:off x="8751888" y="3355975"/>
            <a:ext cx="0" cy="3168650"/>
          </a:xfrm>
          <a:prstGeom prst="line">
            <a:avLst/>
          </a:prstGeom>
          <a:noFill/>
          <a:ln w="38100">
            <a:solidFill>
              <a:srgbClr val="640013"/>
            </a:solidFill>
            <a:round/>
            <a:headEnd/>
            <a:tailEnd/>
          </a:ln>
        </p:spPr>
        <p:txBody>
          <a:bodyPr/>
          <a:lstStyle/>
          <a:p>
            <a:endParaRPr lang="pt-PT"/>
          </a:p>
        </p:txBody>
      </p:sp>
      <p:sp>
        <p:nvSpPr>
          <p:cNvPr id="24583" name="Text Box 19"/>
          <p:cNvSpPr txBox="1">
            <a:spLocks noChangeArrowheads="1"/>
          </p:cNvSpPr>
          <p:nvPr/>
        </p:nvSpPr>
        <p:spPr bwMode="auto">
          <a:xfrm>
            <a:off x="3092450" y="293688"/>
            <a:ext cx="5694363" cy="277812"/>
          </a:xfrm>
          <a:prstGeom prst="rect">
            <a:avLst/>
          </a:prstGeom>
          <a:noFill/>
          <a:ln w="9525">
            <a:noFill/>
            <a:miter lim="800000"/>
            <a:headEnd/>
            <a:tailEnd/>
          </a:ln>
        </p:spPr>
        <p:txBody>
          <a:bodyPr wrap="none">
            <a:spAutoFit/>
          </a:bodyPr>
          <a:lstStyle/>
          <a:p>
            <a:r>
              <a:rPr lang="pt-PT" sz="1200"/>
              <a:t>VII Congresso da Geografia Portuguesa, Coimbra 26 a 28 de Novembro de 2009</a:t>
            </a:r>
          </a:p>
        </p:txBody>
      </p:sp>
      <p:sp>
        <p:nvSpPr>
          <p:cNvPr id="24586" name="Text Box 14"/>
          <p:cNvSpPr txBox="1">
            <a:spLocks noChangeArrowheads="1"/>
          </p:cNvSpPr>
          <p:nvPr/>
        </p:nvSpPr>
        <p:spPr bwMode="auto">
          <a:xfrm>
            <a:off x="6786563" y="4714875"/>
            <a:ext cx="2357437" cy="1131888"/>
          </a:xfrm>
          <a:prstGeom prst="rect">
            <a:avLst/>
          </a:prstGeom>
          <a:noFill/>
          <a:ln w="9525">
            <a:noFill/>
            <a:miter lim="800000"/>
            <a:headEnd/>
            <a:tailEnd/>
          </a:ln>
        </p:spPr>
        <p:txBody>
          <a:bodyPr>
            <a:spAutoFit/>
          </a:bodyPr>
          <a:lstStyle/>
          <a:p>
            <a:pPr>
              <a:lnSpc>
                <a:spcPct val="130000"/>
              </a:lnSpc>
            </a:pPr>
            <a:r>
              <a:rPr lang="pt-PT" sz="1300" b="1"/>
              <a:t>2 – Avaliação da vulnerabilidade social </a:t>
            </a:r>
          </a:p>
          <a:p>
            <a:pPr>
              <a:lnSpc>
                <a:spcPct val="130000"/>
              </a:lnSpc>
            </a:pPr>
            <a:r>
              <a:rPr lang="pt-PT" sz="1300" b="1"/>
              <a:t>ao nível da freguesia em Portugal</a:t>
            </a:r>
          </a:p>
        </p:txBody>
      </p:sp>
      <p:sp>
        <p:nvSpPr>
          <p:cNvPr id="24587" name="CaixaDeTexto 17"/>
          <p:cNvSpPr txBox="1">
            <a:spLocks noChangeArrowheads="1"/>
          </p:cNvSpPr>
          <p:nvPr/>
        </p:nvSpPr>
        <p:spPr bwMode="auto">
          <a:xfrm>
            <a:off x="6572250" y="4870450"/>
            <a:ext cx="2571750" cy="1987550"/>
          </a:xfrm>
          <a:prstGeom prst="rect">
            <a:avLst/>
          </a:prstGeom>
          <a:noFill/>
          <a:ln w="9525">
            <a:noFill/>
            <a:miter lim="800000"/>
            <a:headEnd/>
            <a:tailEnd/>
          </a:ln>
        </p:spPr>
        <p:txBody>
          <a:bodyPr>
            <a:spAutoFit/>
          </a:bodyPr>
          <a:lstStyle/>
          <a:p>
            <a:pPr marL="4763" indent="-4763" algn="just">
              <a:lnSpc>
                <a:spcPct val="110000"/>
              </a:lnSpc>
              <a:buFontTx/>
              <a:buChar char="-"/>
            </a:pPr>
            <a:r>
              <a:rPr lang="pt-PT" sz="1400"/>
              <a:t> </a:t>
            </a:r>
            <a:r>
              <a:rPr lang="pt-PT" sz="1400" b="1"/>
              <a:t>Grande heterogeneidade:</a:t>
            </a:r>
          </a:p>
          <a:p>
            <a:pPr marL="461963" lvl="1" indent="-4763">
              <a:lnSpc>
                <a:spcPct val="110000"/>
              </a:lnSpc>
              <a:buFontTx/>
              <a:buChar char="-"/>
            </a:pPr>
            <a:r>
              <a:rPr lang="pt-PT" sz="1400"/>
              <a:t> valores muito baixos nas freguesias dos municípios do interior</a:t>
            </a:r>
          </a:p>
          <a:p>
            <a:pPr marL="461963" lvl="1" indent="-4763">
              <a:lnSpc>
                <a:spcPct val="110000"/>
              </a:lnSpc>
              <a:buFontTx/>
              <a:buChar char="-"/>
            </a:pPr>
            <a:r>
              <a:rPr lang="pt-PT" sz="1400"/>
              <a:t> importância da  iniciativa autárquica</a:t>
            </a:r>
          </a:p>
          <a:p>
            <a:pPr marL="4763" indent="-4763" algn="just">
              <a:lnSpc>
                <a:spcPct val="110000"/>
              </a:lnSpc>
            </a:pPr>
            <a:endParaRPr lang="pt-PT" sz="1400"/>
          </a:p>
          <a:p>
            <a:pPr marL="4763" indent="-4763" algn="just">
              <a:lnSpc>
                <a:spcPct val="110000"/>
              </a:lnSpc>
            </a:pPr>
            <a:endParaRPr lang="pt-PT" sz="1400"/>
          </a:p>
        </p:txBody>
      </p:sp>
      <p:grpSp>
        <p:nvGrpSpPr>
          <p:cNvPr id="24588" name="Grupo 26"/>
          <p:cNvGrpSpPr>
            <a:grpSpLocks/>
          </p:cNvGrpSpPr>
          <p:nvPr/>
        </p:nvGrpSpPr>
        <p:grpSpPr bwMode="auto">
          <a:xfrm>
            <a:off x="1071563" y="0"/>
            <a:ext cx="9691687" cy="6858000"/>
            <a:chOff x="1071563" y="0"/>
            <a:chExt cx="9691687" cy="6858000"/>
          </a:xfrm>
        </p:grpSpPr>
        <p:pic>
          <p:nvPicPr>
            <p:cNvPr id="24594" name="Imagem 16" descr="capsuporte_freg.jpg"/>
            <p:cNvPicPr>
              <a:picLocks noChangeAspect="1"/>
            </p:cNvPicPr>
            <p:nvPr/>
          </p:nvPicPr>
          <p:blipFill>
            <a:blip r:embed="rId3" cstate="print"/>
            <a:srcRect/>
            <a:stretch>
              <a:fillRect/>
            </a:stretch>
          </p:blipFill>
          <p:spPr bwMode="auto">
            <a:xfrm>
              <a:off x="1071563" y="0"/>
              <a:ext cx="9691687" cy="6858000"/>
            </a:xfrm>
            <a:prstGeom prst="rect">
              <a:avLst/>
            </a:prstGeom>
            <a:noFill/>
            <a:ln w="9525">
              <a:noFill/>
              <a:miter lim="800000"/>
              <a:headEnd/>
              <a:tailEnd/>
            </a:ln>
          </p:spPr>
        </p:pic>
        <p:sp>
          <p:nvSpPr>
            <p:cNvPr id="24595" name="CaixaDeTexto 18"/>
            <p:cNvSpPr txBox="1">
              <a:spLocks noChangeArrowheads="1"/>
            </p:cNvSpPr>
            <p:nvPr/>
          </p:nvSpPr>
          <p:spPr bwMode="auto">
            <a:xfrm>
              <a:off x="5004048" y="764704"/>
              <a:ext cx="541110" cy="307777"/>
            </a:xfrm>
            <a:prstGeom prst="rect">
              <a:avLst/>
            </a:prstGeom>
            <a:noFill/>
            <a:ln w="9525">
              <a:noFill/>
              <a:miter lim="800000"/>
              <a:headEnd/>
              <a:tailEnd/>
            </a:ln>
          </p:spPr>
          <p:txBody>
            <a:bodyPr wrap="none">
              <a:spAutoFit/>
            </a:bodyPr>
            <a:lstStyle/>
            <a:p>
              <a:r>
                <a:rPr lang="pt-PT" sz="1400" b="1">
                  <a:latin typeface="Calibri" pitchFamily="34" charset="0"/>
                </a:rPr>
                <a:t>Ovar</a:t>
              </a:r>
            </a:p>
          </p:txBody>
        </p:sp>
        <p:sp>
          <p:nvSpPr>
            <p:cNvPr id="24596" name="CaixaDeTexto 19"/>
            <p:cNvSpPr txBox="1">
              <a:spLocks noChangeArrowheads="1"/>
            </p:cNvSpPr>
            <p:nvPr/>
          </p:nvSpPr>
          <p:spPr bwMode="auto">
            <a:xfrm>
              <a:off x="7884368" y="2060848"/>
              <a:ext cx="803425" cy="307777"/>
            </a:xfrm>
            <a:prstGeom prst="rect">
              <a:avLst/>
            </a:prstGeom>
            <a:noFill/>
            <a:ln w="9525">
              <a:noFill/>
              <a:miter lim="800000"/>
              <a:headEnd/>
              <a:tailEnd/>
            </a:ln>
          </p:spPr>
          <p:txBody>
            <a:bodyPr wrap="none">
              <a:spAutoFit/>
            </a:bodyPr>
            <a:lstStyle/>
            <a:p>
              <a:r>
                <a:rPr lang="pt-PT" sz="1400" b="1">
                  <a:latin typeface="Calibri" pitchFamily="34" charset="0"/>
                </a:rPr>
                <a:t>Almeida</a:t>
              </a:r>
            </a:p>
          </p:txBody>
        </p:sp>
        <p:sp>
          <p:nvSpPr>
            <p:cNvPr id="24597" name="CaixaDeTexto 21"/>
            <p:cNvSpPr txBox="1">
              <a:spLocks noChangeArrowheads="1"/>
            </p:cNvSpPr>
            <p:nvPr/>
          </p:nvSpPr>
          <p:spPr bwMode="auto">
            <a:xfrm>
              <a:off x="4355976" y="2996952"/>
              <a:ext cx="810671" cy="307777"/>
            </a:xfrm>
            <a:prstGeom prst="rect">
              <a:avLst/>
            </a:prstGeom>
            <a:noFill/>
            <a:ln w="9525">
              <a:noFill/>
              <a:miter lim="800000"/>
              <a:headEnd/>
              <a:tailEnd/>
            </a:ln>
          </p:spPr>
          <p:txBody>
            <a:bodyPr wrap="none">
              <a:spAutoFit/>
            </a:bodyPr>
            <a:lstStyle/>
            <a:p>
              <a:r>
                <a:rPr lang="pt-PT" sz="1400" b="1">
                  <a:latin typeface="Calibri" pitchFamily="34" charset="0"/>
                </a:rPr>
                <a:t>Coimbra</a:t>
              </a:r>
            </a:p>
          </p:txBody>
        </p:sp>
        <p:sp>
          <p:nvSpPr>
            <p:cNvPr id="24598" name="CaixaDeTexto 22"/>
            <p:cNvSpPr txBox="1">
              <a:spLocks noChangeArrowheads="1"/>
            </p:cNvSpPr>
            <p:nvPr/>
          </p:nvSpPr>
          <p:spPr bwMode="auto">
            <a:xfrm>
              <a:off x="3779912" y="4221088"/>
              <a:ext cx="1110689" cy="307777"/>
            </a:xfrm>
            <a:prstGeom prst="rect">
              <a:avLst/>
            </a:prstGeom>
            <a:noFill/>
            <a:ln w="9525">
              <a:noFill/>
              <a:miter lim="800000"/>
              <a:headEnd/>
              <a:tailEnd/>
            </a:ln>
          </p:spPr>
          <p:txBody>
            <a:bodyPr wrap="none">
              <a:spAutoFit/>
            </a:bodyPr>
            <a:lstStyle/>
            <a:p>
              <a:r>
                <a:rPr lang="pt-PT" sz="1400" b="1">
                  <a:latin typeface="Calibri" pitchFamily="34" charset="0"/>
                </a:rPr>
                <a:t>Mar. Grande</a:t>
              </a:r>
            </a:p>
          </p:txBody>
        </p:sp>
        <p:sp>
          <p:nvSpPr>
            <p:cNvPr id="24599" name="CaixaDeTexto 23"/>
            <p:cNvSpPr txBox="1">
              <a:spLocks noChangeArrowheads="1"/>
            </p:cNvSpPr>
            <p:nvPr/>
          </p:nvSpPr>
          <p:spPr bwMode="auto">
            <a:xfrm>
              <a:off x="6588224" y="4149080"/>
              <a:ext cx="1529650" cy="307777"/>
            </a:xfrm>
            <a:prstGeom prst="rect">
              <a:avLst/>
            </a:prstGeom>
            <a:noFill/>
            <a:ln w="9525">
              <a:noFill/>
              <a:miter lim="800000"/>
              <a:headEnd/>
              <a:tailEnd/>
            </a:ln>
          </p:spPr>
          <p:txBody>
            <a:bodyPr wrap="none">
              <a:spAutoFit/>
            </a:bodyPr>
            <a:lstStyle/>
            <a:p>
              <a:r>
                <a:rPr lang="pt-PT" sz="1400" b="1">
                  <a:latin typeface="Calibri" pitchFamily="34" charset="0"/>
                </a:rPr>
                <a:t>Proença - a - Nova</a:t>
              </a:r>
            </a:p>
          </p:txBody>
        </p:sp>
        <p:sp>
          <p:nvSpPr>
            <p:cNvPr id="24600" name="CaixaDeTexto 24"/>
            <p:cNvSpPr txBox="1">
              <a:spLocks noChangeArrowheads="1"/>
            </p:cNvSpPr>
            <p:nvPr/>
          </p:nvSpPr>
          <p:spPr bwMode="auto">
            <a:xfrm>
              <a:off x="6407223" y="3284984"/>
              <a:ext cx="739305" cy="307777"/>
            </a:xfrm>
            <a:prstGeom prst="rect">
              <a:avLst/>
            </a:prstGeom>
            <a:noFill/>
            <a:ln w="9525">
              <a:noFill/>
              <a:miter lim="800000"/>
              <a:headEnd/>
              <a:tailEnd/>
            </a:ln>
          </p:spPr>
          <p:txBody>
            <a:bodyPr wrap="none">
              <a:spAutoFit/>
            </a:bodyPr>
            <a:lstStyle/>
            <a:p>
              <a:r>
                <a:rPr lang="pt-PT" sz="1400" b="1">
                  <a:latin typeface="Calibri" pitchFamily="34" charset="0"/>
                </a:rPr>
                <a:t>Fundão</a:t>
              </a:r>
            </a:p>
          </p:txBody>
        </p:sp>
        <p:sp>
          <p:nvSpPr>
            <p:cNvPr id="24601" name="CaixaDeTexto 25"/>
            <p:cNvSpPr txBox="1">
              <a:spLocks noChangeArrowheads="1"/>
            </p:cNvSpPr>
            <p:nvPr/>
          </p:nvSpPr>
          <p:spPr bwMode="auto">
            <a:xfrm>
              <a:off x="6300192" y="1988840"/>
              <a:ext cx="598241" cy="307777"/>
            </a:xfrm>
            <a:prstGeom prst="rect">
              <a:avLst/>
            </a:prstGeom>
            <a:noFill/>
            <a:ln w="9525">
              <a:noFill/>
              <a:miter lim="800000"/>
              <a:headEnd/>
              <a:tailEnd/>
            </a:ln>
          </p:spPr>
          <p:txBody>
            <a:bodyPr wrap="none">
              <a:spAutoFit/>
            </a:bodyPr>
            <a:lstStyle/>
            <a:p>
              <a:r>
                <a:rPr lang="pt-PT" sz="1400" b="1">
                  <a:latin typeface="Calibri" pitchFamily="34" charset="0"/>
                </a:rPr>
                <a:t>Nelas</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5"/>
          <p:cNvSpPr>
            <a:spLocks noChangeShapeType="1"/>
          </p:cNvSpPr>
          <p:nvPr/>
        </p:nvSpPr>
        <p:spPr bwMode="auto">
          <a:xfrm>
            <a:off x="1979613" y="654050"/>
            <a:ext cx="6667500" cy="0"/>
          </a:xfrm>
          <a:prstGeom prst="line">
            <a:avLst/>
          </a:prstGeom>
          <a:noFill/>
          <a:ln w="76200">
            <a:solidFill>
              <a:schemeClr val="bg2"/>
            </a:solidFill>
            <a:round/>
            <a:headEnd/>
            <a:tailEnd/>
          </a:ln>
        </p:spPr>
        <p:txBody>
          <a:bodyPr/>
          <a:lstStyle/>
          <a:p>
            <a:endParaRPr lang="pt-PT"/>
          </a:p>
        </p:txBody>
      </p:sp>
      <p:sp>
        <p:nvSpPr>
          <p:cNvPr id="25603" name="Line 6"/>
          <p:cNvSpPr>
            <a:spLocks noChangeShapeType="1"/>
          </p:cNvSpPr>
          <p:nvPr/>
        </p:nvSpPr>
        <p:spPr bwMode="auto">
          <a:xfrm>
            <a:off x="4643438" y="6237288"/>
            <a:ext cx="3889375" cy="0"/>
          </a:xfrm>
          <a:prstGeom prst="line">
            <a:avLst/>
          </a:prstGeom>
          <a:noFill/>
          <a:ln w="76200">
            <a:solidFill>
              <a:schemeClr val="bg2"/>
            </a:solidFill>
            <a:round/>
            <a:headEnd/>
            <a:tailEnd/>
          </a:ln>
        </p:spPr>
        <p:txBody>
          <a:bodyPr/>
          <a:lstStyle/>
          <a:p>
            <a:endParaRPr lang="pt-PT"/>
          </a:p>
        </p:txBody>
      </p:sp>
      <p:sp>
        <p:nvSpPr>
          <p:cNvPr id="25604" name="Line 7"/>
          <p:cNvSpPr>
            <a:spLocks noChangeShapeType="1"/>
          </p:cNvSpPr>
          <p:nvPr/>
        </p:nvSpPr>
        <p:spPr bwMode="auto">
          <a:xfrm>
            <a:off x="8666163" y="2779713"/>
            <a:ext cx="0" cy="3744912"/>
          </a:xfrm>
          <a:prstGeom prst="line">
            <a:avLst/>
          </a:prstGeom>
          <a:noFill/>
          <a:ln w="57150">
            <a:solidFill>
              <a:schemeClr val="bg2"/>
            </a:solidFill>
            <a:round/>
            <a:headEnd/>
            <a:tailEnd/>
          </a:ln>
        </p:spPr>
        <p:txBody>
          <a:bodyPr/>
          <a:lstStyle/>
          <a:p>
            <a:endParaRPr lang="pt-PT"/>
          </a:p>
        </p:txBody>
      </p:sp>
      <p:sp>
        <p:nvSpPr>
          <p:cNvPr id="25605" name="Line 8"/>
          <p:cNvSpPr>
            <a:spLocks noChangeShapeType="1"/>
          </p:cNvSpPr>
          <p:nvPr/>
        </p:nvSpPr>
        <p:spPr bwMode="auto">
          <a:xfrm>
            <a:off x="8751888" y="3355975"/>
            <a:ext cx="0" cy="3168650"/>
          </a:xfrm>
          <a:prstGeom prst="line">
            <a:avLst/>
          </a:prstGeom>
          <a:noFill/>
          <a:ln w="38100">
            <a:solidFill>
              <a:srgbClr val="640013"/>
            </a:solidFill>
            <a:round/>
            <a:headEnd/>
            <a:tailEnd/>
          </a:ln>
        </p:spPr>
        <p:txBody>
          <a:bodyPr/>
          <a:lstStyle/>
          <a:p>
            <a:endParaRPr lang="pt-PT"/>
          </a:p>
        </p:txBody>
      </p:sp>
      <p:sp>
        <p:nvSpPr>
          <p:cNvPr id="25607" name="Text Box 19"/>
          <p:cNvSpPr txBox="1">
            <a:spLocks noChangeArrowheads="1"/>
          </p:cNvSpPr>
          <p:nvPr/>
        </p:nvSpPr>
        <p:spPr bwMode="auto">
          <a:xfrm>
            <a:off x="3092450" y="293688"/>
            <a:ext cx="5694363" cy="277812"/>
          </a:xfrm>
          <a:prstGeom prst="rect">
            <a:avLst/>
          </a:prstGeom>
          <a:noFill/>
          <a:ln w="9525">
            <a:noFill/>
            <a:miter lim="800000"/>
            <a:headEnd/>
            <a:tailEnd/>
          </a:ln>
        </p:spPr>
        <p:txBody>
          <a:bodyPr wrap="none">
            <a:spAutoFit/>
          </a:bodyPr>
          <a:lstStyle/>
          <a:p>
            <a:r>
              <a:rPr lang="pt-PT" sz="1200"/>
              <a:t>VII Congresso da Geografia Portuguesa, Coimbra 26 a 28 de Novembro de 2009</a:t>
            </a:r>
          </a:p>
        </p:txBody>
      </p:sp>
      <p:sp>
        <p:nvSpPr>
          <p:cNvPr id="25610" name="CaixaDeTexto 17"/>
          <p:cNvSpPr txBox="1">
            <a:spLocks noChangeArrowheads="1"/>
          </p:cNvSpPr>
          <p:nvPr/>
        </p:nvSpPr>
        <p:spPr bwMode="auto">
          <a:xfrm>
            <a:off x="6429375" y="4643438"/>
            <a:ext cx="2571750" cy="1987550"/>
          </a:xfrm>
          <a:prstGeom prst="rect">
            <a:avLst/>
          </a:prstGeom>
          <a:noFill/>
          <a:ln w="9525">
            <a:noFill/>
            <a:miter lim="800000"/>
            <a:headEnd/>
            <a:tailEnd/>
          </a:ln>
        </p:spPr>
        <p:txBody>
          <a:bodyPr>
            <a:spAutoFit/>
          </a:bodyPr>
          <a:lstStyle/>
          <a:p>
            <a:pPr marL="4763" indent="-4763" algn="just">
              <a:lnSpc>
                <a:spcPct val="110000"/>
              </a:lnSpc>
              <a:buFontTx/>
              <a:buChar char="-"/>
            </a:pPr>
            <a:r>
              <a:rPr lang="pt-PT" sz="1400"/>
              <a:t> </a:t>
            </a:r>
            <a:r>
              <a:rPr lang="pt-PT" sz="1400" b="1"/>
              <a:t>Grande heterogeneidade:</a:t>
            </a:r>
          </a:p>
          <a:p>
            <a:pPr marL="461963" lvl="1" indent="-4763" algn="just">
              <a:lnSpc>
                <a:spcPct val="110000"/>
              </a:lnSpc>
              <a:buFontTx/>
              <a:buChar char="-"/>
            </a:pPr>
            <a:r>
              <a:rPr lang="pt-PT" sz="1400"/>
              <a:t> valores elevados em Almeida;</a:t>
            </a:r>
          </a:p>
          <a:p>
            <a:pPr marL="461963" lvl="1" indent="-4763" algn="just">
              <a:lnSpc>
                <a:spcPct val="110000"/>
              </a:lnSpc>
              <a:buFontTx/>
              <a:buChar char="-"/>
            </a:pPr>
            <a:r>
              <a:rPr lang="pt-PT" sz="1400"/>
              <a:t> valores elevados em Coimbra (Centro His-tórico);</a:t>
            </a:r>
          </a:p>
          <a:p>
            <a:pPr marL="4763" indent="-4763" algn="just">
              <a:lnSpc>
                <a:spcPct val="110000"/>
              </a:lnSpc>
            </a:pPr>
            <a:endParaRPr lang="pt-PT" sz="1400"/>
          </a:p>
          <a:p>
            <a:pPr marL="4763" indent="-4763" algn="just">
              <a:lnSpc>
                <a:spcPct val="110000"/>
              </a:lnSpc>
            </a:pPr>
            <a:endParaRPr lang="pt-PT" sz="1400"/>
          </a:p>
        </p:txBody>
      </p:sp>
      <p:grpSp>
        <p:nvGrpSpPr>
          <p:cNvPr id="25611" name="Grupo 25"/>
          <p:cNvGrpSpPr>
            <a:grpSpLocks/>
          </p:cNvGrpSpPr>
          <p:nvPr/>
        </p:nvGrpSpPr>
        <p:grpSpPr bwMode="auto">
          <a:xfrm>
            <a:off x="1092200" y="0"/>
            <a:ext cx="9766300" cy="6911975"/>
            <a:chOff x="1092200" y="0"/>
            <a:chExt cx="9766300" cy="6911975"/>
          </a:xfrm>
        </p:grpSpPr>
        <p:pic>
          <p:nvPicPr>
            <p:cNvPr id="25617" name="Imagem 15" descr="vulnsoc_freg.jpg"/>
            <p:cNvPicPr>
              <a:picLocks noChangeAspect="1"/>
            </p:cNvPicPr>
            <p:nvPr/>
          </p:nvPicPr>
          <p:blipFill>
            <a:blip r:embed="rId3" cstate="print"/>
            <a:srcRect/>
            <a:stretch>
              <a:fillRect/>
            </a:stretch>
          </p:blipFill>
          <p:spPr bwMode="auto">
            <a:xfrm>
              <a:off x="1092200" y="0"/>
              <a:ext cx="9766300" cy="6911975"/>
            </a:xfrm>
            <a:prstGeom prst="rect">
              <a:avLst/>
            </a:prstGeom>
            <a:noFill/>
            <a:ln w="9525">
              <a:noFill/>
              <a:miter lim="800000"/>
              <a:headEnd/>
              <a:tailEnd/>
            </a:ln>
          </p:spPr>
        </p:pic>
        <p:sp>
          <p:nvSpPr>
            <p:cNvPr id="25618" name="CaixaDeTexto 17"/>
            <p:cNvSpPr txBox="1">
              <a:spLocks noChangeArrowheads="1"/>
            </p:cNvSpPr>
            <p:nvPr/>
          </p:nvSpPr>
          <p:spPr bwMode="auto">
            <a:xfrm>
              <a:off x="5004048" y="764704"/>
              <a:ext cx="541110" cy="307777"/>
            </a:xfrm>
            <a:prstGeom prst="rect">
              <a:avLst/>
            </a:prstGeom>
            <a:noFill/>
            <a:ln w="9525">
              <a:noFill/>
              <a:miter lim="800000"/>
              <a:headEnd/>
              <a:tailEnd/>
            </a:ln>
          </p:spPr>
          <p:txBody>
            <a:bodyPr wrap="none">
              <a:spAutoFit/>
            </a:bodyPr>
            <a:lstStyle/>
            <a:p>
              <a:r>
                <a:rPr lang="pt-PT" sz="1400" b="1">
                  <a:latin typeface="Calibri" pitchFamily="34" charset="0"/>
                </a:rPr>
                <a:t>Ovar</a:t>
              </a:r>
            </a:p>
          </p:txBody>
        </p:sp>
        <p:sp>
          <p:nvSpPr>
            <p:cNvPr id="25619" name="CaixaDeTexto 18"/>
            <p:cNvSpPr txBox="1">
              <a:spLocks noChangeArrowheads="1"/>
            </p:cNvSpPr>
            <p:nvPr/>
          </p:nvSpPr>
          <p:spPr bwMode="auto">
            <a:xfrm>
              <a:off x="7884368" y="2060848"/>
              <a:ext cx="803425" cy="307777"/>
            </a:xfrm>
            <a:prstGeom prst="rect">
              <a:avLst/>
            </a:prstGeom>
            <a:noFill/>
            <a:ln w="9525">
              <a:noFill/>
              <a:miter lim="800000"/>
              <a:headEnd/>
              <a:tailEnd/>
            </a:ln>
          </p:spPr>
          <p:txBody>
            <a:bodyPr wrap="none">
              <a:spAutoFit/>
            </a:bodyPr>
            <a:lstStyle/>
            <a:p>
              <a:r>
                <a:rPr lang="pt-PT" sz="1400" b="1">
                  <a:latin typeface="Calibri" pitchFamily="34" charset="0"/>
                </a:rPr>
                <a:t>Almeida</a:t>
              </a:r>
            </a:p>
          </p:txBody>
        </p:sp>
        <p:sp>
          <p:nvSpPr>
            <p:cNvPr id="25620" name="CaixaDeTexto 19"/>
            <p:cNvSpPr txBox="1">
              <a:spLocks noChangeArrowheads="1"/>
            </p:cNvSpPr>
            <p:nvPr/>
          </p:nvSpPr>
          <p:spPr bwMode="auto">
            <a:xfrm>
              <a:off x="4355976" y="2996952"/>
              <a:ext cx="810671" cy="307777"/>
            </a:xfrm>
            <a:prstGeom prst="rect">
              <a:avLst/>
            </a:prstGeom>
            <a:noFill/>
            <a:ln w="9525">
              <a:noFill/>
              <a:miter lim="800000"/>
              <a:headEnd/>
              <a:tailEnd/>
            </a:ln>
          </p:spPr>
          <p:txBody>
            <a:bodyPr wrap="none">
              <a:spAutoFit/>
            </a:bodyPr>
            <a:lstStyle/>
            <a:p>
              <a:r>
                <a:rPr lang="pt-PT" sz="1400" b="1">
                  <a:latin typeface="Calibri" pitchFamily="34" charset="0"/>
                </a:rPr>
                <a:t>Coimbra</a:t>
              </a:r>
            </a:p>
          </p:txBody>
        </p:sp>
        <p:sp>
          <p:nvSpPr>
            <p:cNvPr id="25621" name="CaixaDeTexto 21"/>
            <p:cNvSpPr txBox="1">
              <a:spLocks noChangeArrowheads="1"/>
            </p:cNvSpPr>
            <p:nvPr/>
          </p:nvSpPr>
          <p:spPr bwMode="auto">
            <a:xfrm>
              <a:off x="3779912" y="4221088"/>
              <a:ext cx="1110689" cy="307777"/>
            </a:xfrm>
            <a:prstGeom prst="rect">
              <a:avLst/>
            </a:prstGeom>
            <a:noFill/>
            <a:ln w="9525">
              <a:noFill/>
              <a:miter lim="800000"/>
              <a:headEnd/>
              <a:tailEnd/>
            </a:ln>
          </p:spPr>
          <p:txBody>
            <a:bodyPr wrap="none">
              <a:spAutoFit/>
            </a:bodyPr>
            <a:lstStyle/>
            <a:p>
              <a:r>
                <a:rPr lang="pt-PT" sz="1400" b="1">
                  <a:latin typeface="Calibri" pitchFamily="34" charset="0"/>
                </a:rPr>
                <a:t>Mar. Grande</a:t>
              </a:r>
            </a:p>
          </p:txBody>
        </p:sp>
        <p:sp>
          <p:nvSpPr>
            <p:cNvPr id="25622" name="CaixaDeTexto 22"/>
            <p:cNvSpPr txBox="1">
              <a:spLocks noChangeArrowheads="1"/>
            </p:cNvSpPr>
            <p:nvPr/>
          </p:nvSpPr>
          <p:spPr bwMode="auto">
            <a:xfrm>
              <a:off x="6588224" y="4149080"/>
              <a:ext cx="1529650" cy="307777"/>
            </a:xfrm>
            <a:prstGeom prst="rect">
              <a:avLst/>
            </a:prstGeom>
            <a:noFill/>
            <a:ln w="9525">
              <a:noFill/>
              <a:miter lim="800000"/>
              <a:headEnd/>
              <a:tailEnd/>
            </a:ln>
          </p:spPr>
          <p:txBody>
            <a:bodyPr wrap="none">
              <a:spAutoFit/>
            </a:bodyPr>
            <a:lstStyle/>
            <a:p>
              <a:r>
                <a:rPr lang="pt-PT" sz="1400" b="1">
                  <a:latin typeface="Calibri" pitchFamily="34" charset="0"/>
                </a:rPr>
                <a:t>Proença - a - Nova</a:t>
              </a:r>
            </a:p>
          </p:txBody>
        </p:sp>
        <p:sp>
          <p:nvSpPr>
            <p:cNvPr id="25623" name="CaixaDeTexto 23"/>
            <p:cNvSpPr txBox="1">
              <a:spLocks noChangeArrowheads="1"/>
            </p:cNvSpPr>
            <p:nvPr/>
          </p:nvSpPr>
          <p:spPr bwMode="auto">
            <a:xfrm>
              <a:off x="6407223" y="3284984"/>
              <a:ext cx="739305" cy="307777"/>
            </a:xfrm>
            <a:prstGeom prst="rect">
              <a:avLst/>
            </a:prstGeom>
            <a:noFill/>
            <a:ln w="9525">
              <a:noFill/>
              <a:miter lim="800000"/>
              <a:headEnd/>
              <a:tailEnd/>
            </a:ln>
          </p:spPr>
          <p:txBody>
            <a:bodyPr wrap="none">
              <a:spAutoFit/>
            </a:bodyPr>
            <a:lstStyle/>
            <a:p>
              <a:r>
                <a:rPr lang="pt-PT" sz="1400" b="1">
                  <a:latin typeface="Calibri" pitchFamily="34" charset="0"/>
                </a:rPr>
                <a:t>Fundão</a:t>
              </a:r>
            </a:p>
          </p:txBody>
        </p:sp>
        <p:sp>
          <p:nvSpPr>
            <p:cNvPr id="25624" name="CaixaDeTexto 24"/>
            <p:cNvSpPr txBox="1">
              <a:spLocks noChangeArrowheads="1"/>
            </p:cNvSpPr>
            <p:nvPr/>
          </p:nvSpPr>
          <p:spPr bwMode="auto">
            <a:xfrm>
              <a:off x="6300192" y="1988840"/>
              <a:ext cx="598241" cy="307777"/>
            </a:xfrm>
            <a:prstGeom prst="rect">
              <a:avLst/>
            </a:prstGeom>
            <a:noFill/>
            <a:ln w="9525">
              <a:noFill/>
              <a:miter lim="800000"/>
              <a:headEnd/>
              <a:tailEnd/>
            </a:ln>
          </p:spPr>
          <p:txBody>
            <a:bodyPr wrap="none">
              <a:spAutoFit/>
            </a:bodyPr>
            <a:lstStyle/>
            <a:p>
              <a:r>
                <a:rPr lang="pt-PT" sz="1400" b="1">
                  <a:latin typeface="Calibri" pitchFamily="34" charset="0"/>
                </a:rPr>
                <a:t>Nelas</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7" name="Imagem 15" descr="vulnsoc_freg.jpg"/>
          <p:cNvPicPr>
            <a:picLocks noChangeAspect="1"/>
          </p:cNvPicPr>
          <p:nvPr/>
        </p:nvPicPr>
        <p:blipFill>
          <a:blip r:embed="rId3" cstate="print"/>
          <a:srcRect l="27559" t="33377" r="47244" b="44503"/>
          <a:stretch>
            <a:fillRect/>
          </a:stretch>
        </p:blipFill>
        <p:spPr bwMode="auto">
          <a:xfrm>
            <a:off x="-3061072" y="332657"/>
            <a:ext cx="13908970" cy="7632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8520" y="1456474"/>
            <a:ext cx="9433048" cy="5356902"/>
          </a:xfrm>
          <a:prstGeom prst="rect">
            <a:avLst/>
          </a:prstGeom>
          <a:noFill/>
          <a:ln w="9525">
            <a:noFill/>
            <a:miter lim="800000"/>
            <a:headEnd/>
            <a:tailEnd/>
          </a:ln>
        </p:spPr>
      </p:pic>
      <p:sp>
        <p:nvSpPr>
          <p:cNvPr id="3" name="CaixaDeTexto 2"/>
          <p:cNvSpPr txBox="1"/>
          <p:nvPr/>
        </p:nvSpPr>
        <p:spPr>
          <a:xfrm>
            <a:off x="395536" y="260648"/>
            <a:ext cx="8136904" cy="830997"/>
          </a:xfrm>
          <a:prstGeom prst="rect">
            <a:avLst/>
          </a:prstGeom>
          <a:noFill/>
        </p:spPr>
        <p:txBody>
          <a:bodyPr wrap="square" rtlCol="0">
            <a:spAutoFit/>
          </a:bodyPr>
          <a:lstStyle/>
          <a:p>
            <a:r>
              <a:rPr lang="pt-PT" sz="2400" b="1" dirty="0" smtClean="0">
                <a:solidFill>
                  <a:srgbClr val="990000"/>
                </a:solidFill>
              </a:rPr>
              <a:t>Um índice simplificado para avaliar a vulnerabilidade a Ondas de Calor em Coimbra (Mateus, 2014)</a:t>
            </a:r>
            <a:endParaRPr lang="pt-PT" sz="2400" b="1" dirty="0">
              <a:solidFill>
                <a:srgbClr val="99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99592" y="1154297"/>
            <a:ext cx="7488832" cy="5237854"/>
          </a:xfrm>
          <a:prstGeom prst="rect">
            <a:avLst/>
          </a:prstGeom>
          <a:noFill/>
          <a:ln w="9525">
            <a:noFill/>
            <a:miter lim="800000"/>
            <a:headEnd/>
            <a:tailEnd/>
          </a:ln>
        </p:spPr>
      </p:pic>
      <p:sp>
        <p:nvSpPr>
          <p:cNvPr id="3" name="CaixaDeTexto 2"/>
          <p:cNvSpPr txBox="1"/>
          <p:nvPr/>
        </p:nvSpPr>
        <p:spPr>
          <a:xfrm>
            <a:off x="395536" y="260648"/>
            <a:ext cx="8136904" cy="830997"/>
          </a:xfrm>
          <a:prstGeom prst="rect">
            <a:avLst/>
          </a:prstGeom>
          <a:noFill/>
        </p:spPr>
        <p:txBody>
          <a:bodyPr wrap="square" rtlCol="0">
            <a:spAutoFit/>
          </a:bodyPr>
          <a:lstStyle/>
          <a:p>
            <a:r>
              <a:rPr lang="pt-PT" sz="2400" b="1" dirty="0" smtClean="0">
                <a:solidFill>
                  <a:srgbClr val="990000"/>
                </a:solidFill>
              </a:rPr>
              <a:t>Um índice simplificado para avaliar a vulnerabilidade a Ondas de Calor em Coimbra (Mateus, 2014)</a:t>
            </a:r>
            <a:endParaRPr lang="pt-PT" sz="2400" b="1" dirty="0">
              <a:solidFill>
                <a:srgbClr val="99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7" name="Rectangle 14"/>
          <p:cNvSpPr>
            <a:spLocks noChangeArrowheads="1"/>
          </p:cNvSpPr>
          <p:nvPr/>
        </p:nvSpPr>
        <p:spPr bwMode="auto">
          <a:xfrm>
            <a:off x="251520" y="672542"/>
            <a:ext cx="8640960" cy="5893921"/>
          </a:xfrm>
          <a:prstGeom prst="rect">
            <a:avLst/>
          </a:prstGeom>
          <a:noFill/>
          <a:ln w="9525">
            <a:noFill/>
            <a:miter lim="800000"/>
            <a:headEnd/>
            <a:tailEnd/>
          </a:ln>
        </p:spPr>
        <p:txBody>
          <a:bodyPr wrap="square" anchor="ctr">
            <a:spAutoFit/>
          </a:bodyPr>
          <a:lstStyle/>
          <a:p>
            <a:pPr algn="just">
              <a:spcBef>
                <a:spcPts val="600"/>
              </a:spcBef>
            </a:pPr>
            <a:r>
              <a:rPr lang="pt-PT" sz="2800" b="1" dirty="0">
                <a:solidFill>
                  <a:srgbClr val="990000"/>
                </a:solidFill>
              </a:rPr>
              <a:t>Discussão dos resultados</a:t>
            </a:r>
          </a:p>
          <a:p>
            <a:pPr algn="just">
              <a:spcBef>
                <a:spcPts val="600"/>
              </a:spcBef>
            </a:pPr>
            <a:endParaRPr lang="pt-PT" sz="1400" b="1" dirty="0"/>
          </a:p>
          <a:p>
            <a:pPr algn="just">
              <a:spcBef>
                <a:spcPts val="600"/>
              </a:spcBef>
              <a:buFont typeface="Arial" charset="0"/>
              <a:buChar char="•"/>
            </a:pPr>
            <a:r>
              <a:rPr lang="pt-PT" sz="2000" dirty="0"/>
              <a:t> A avaliação da vulnerabilidade social e suas componentes a duas escalas exigiu o uso de diferentes variáveis;</a:t>
            </a:r>
          </a:p>
          <a:p>
            <a:pPr algn="just">
              <a:spcBef>
                <a:spcPts val="600"/>
              </a:spcBef>
              <a:buFont typeface="Arial" charset="0"/>
              <a:buChar char="•"/>
            </a:pPr>
            <a:r>
              <a:rPr lang="pt-PT" sz="2000" dirty="0"/>
              <a:t> As duas componentes da vulnerabilidade social (criticidade e capacidade de suporte) não apresentam uma correlação linear, nem a nível da freguesia, nem a nível do concelho;</a:t>
            </a:r>
          </a:p>
          <a:p>
            <a:pPr algn="just">
              <a:spcBef>
                <a:spcPts val="600"/>
              </a:spcBef>
              <a:buFont typeface="Arial" charset="0"/>
              <a:buChar char="•"/>
            </a:pPr>
            <a:r>
              <a:rPr lang="pt-PT" sz="2000" dirty="0"/>
              <a:t> O modelo evidencia as diferentes estratégias públicas </a:t>
            </a:r>
            <a:r>
              <a:rPr lang="pt-PT" sz="2000" dirty="0" err="1"/>
              <a:t>adoptadas</a:t>
            </a:r>
            <a:r>
              <a:rPr lang="pt-PT" sz="2000" dirty="0"/>
              <a:t> pelos municípios em questão;</a:t>
            </a:r>
          </a:p>
          <a:p>
            <a:pPr algn="just">
              <a:spcBef>
                <a:spcPts val="600"/>
              </a:spcBef>
              <a:buFont typeface="Arial" charset="0"/>
              <a:buChar char="•"/>
            </a:pPr>
            <a:r>
              <a:rPr lang="pt-PT" sz="2000" dirty="0"/>
              <a:t> O modelo permite a definição de estratégias de mitigação do risco e de medidas de </a:t>
            </a:r>
            <a:r>
              <a:rPr lang="pt-PT" sz="2000" dirty="0" err="1"/>
              <a:t>protecção</a:t>
            </a:r>
            <a:r>
              <a:rPr lang="pt-PT" sz="2000" dirty="0"/>
              <a:t> civil, tendo em atenção a especificidade de cada caso;</a:t>
            </a:r>
          </a:p>
          <a:p>
            <a:pPr algn="just">
              <a:spcBef>
                <a:spcPts val="600"/>
              </a:spcBef>
              <a:buFont typeface="Arial" charset="0"/>
              <a:buChar char="•"/>
            </a:pPr>
            <a:r>
              <a:rPr lang="pt-PT" sz="2000" dirty="0"/>
              <a:t> </a:t>
            </a:r>
            <a:r>
              <a:rPr lang="pt-PT" sz="2000" b="1" dirty="0"/>
              <a:t>Em síntese: </a:t>
            </a:r>
            <a:r>
              <a:rPr lang="pt-PT" sz="2000" dirty="0"/>
              <a:t>a cartografia da vulnerabilidade social, nas suas diversas componentes, permite uma análise comparativa entre as diferentes áreas, dando origem a uma melhor gestão dos recursos e </a:t>
            </a:r>
            <a:r>
              <a:rPr lang="pt-PT" sz="2000" dirty="0" err="1"/>
              <a:t>infra-estruturas</a:t>
            </a:r>
            <a:r>
              <a:rPr lang="pt-PT" sz="2000" dirty="0"/>
              <a:t> disponíveis e uma melhor definição das políticas públicas.</a:t>
            </a:r>
          </a:p>
          <a:p>
            <a:pPr algn="just">
              <a:spcBef>
                <a:spcPts val="600"/>
              </a:spcBef>
            </a:pPr>
            <a:endParaRPr lang="pt-P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1" name="Text Box 12"/>
          <p:cNvSpPr txBox="1">
            <a:spLocks noChangeArrowheads="1"/>
          </p:cNvSpPr>
          <p:nvPr/>
        </p:nvSpPr>
        <p:spPr bwMode="auto">
          <a:xfrm>
            <a:off x="467544" y="692696"/>
            <a:ext cx="8352928" cy="5802614"/>
          </a:xfrm>
          <a:prstGeom prst="rect">
            <a:avLst/>
          </a:prstGeom>
          <a:noFill/>
          <a:ln w="9525">
            <a:noFill/>
            <a:miter lim="800000"/>
            <a:headEnd/>
            <a:tailEnd/>
          </a:ln>
        </p:spPr>
        <p:txBody>
          <a:bodyPr wrap="square">
            <a:spAutoFit/>
          </a:bodyPr>
          <a:lstStyle/>
          <a:p>
            <a:pPr algn="just"/>
            <a:r>
              <a:rPr lang="pt-PT" dirty="0"/>
              <a:t> - Necessidade de </a:t>
            </a:r>
            <a:r>
              <a:rPr lang="pt-PT" b="1" dirty="0"/>
              <a:t>integrar a avaliação da vulnerabilidade social no processo de decisão</a:t>
            </a:r>
            <a:r>
              <a:rPr lang="pt-PT" dirty="0"/>
              <a:t> em termos de risco e emergência. Esta deverá ter em conta o papel da escala e </a:t>
            </a:r>
            <a:r>
              <a:rPr lang="pt-PT" dirty="0" smtClean="0"/>
              <a:t>a dinâmica </a:t>
            </a:r>
            <a:r>
              <a:rPr lang="pt-PT" dirty="0"/>
              <a:t>dos territórios em diferentes níveis de análise.</a:t>
            </a:r>
          </a:p>
          <a:p>
            <a:pPr algn="just"/>
            <a:endParaRPr lang="pt-PT" dirty="0"/>
          </a:p>
          <a:p>
            <a:pPr algn="just"/>
            <a:r>
              <a:rPr lang="pt-PT" dirty="0"/>
              <a:t> - Os </a:t>
            </a:r>
            <a:r>
              <a:rPr lang="pt-PT" dirty="0" err="1"/>
              <a:t>factores</a:t>
            </a:r>
            <a:r>
              <a:rPr lang="pt-PT" dirty="0"/>
              <a:t> que influenciam o resultado final variam de lugar para lugar (tanto a nível nacional como regional). Todavia, o </a:t>
            </a:r>
            <a:r>
              <a:rPr lang="pt-PT" b="1" dirty="0"/>
              <a:t>modelo apresenta consistência nas diferentes escalas</a:t>
            </a:r>
            <a:r>
              <a:rPr lang="pt-PT" dirty="0"/>
              <a:t>, permitindo a definição de estratégias de mitigação do risco e medidas de </a:t>
            </a:r>
            <a:r>
              <a:rPr lang="pt-PT" dirty="0" err="1"/>
              <a:t>protecção</a:t>
            </a:r>
            <a:r>
              <a:rPr lang="pt-PT" dirty="0"/>
              <a:t> civil, tendo em conta a especificidade de cada caso.</a:t>
            </a:r>
          </a:p>
          <a:p>
            <a:pPr algn="just"/>
            <a:endParaRPr lang="pt-PT" dirty="0"/>
          </a:p>
          <a:p>
            <a:pPr algn="just"/>
            <a:r>
              <a:rPr lang="pt-PT" b="1" dirty="0"/>
              <a:t>A integração das escalas:</a:t>
            </a:r>
          </a:p>
          <a:p>
            <a:pPr lvl="1" algn="just">
              <a:buFont typeface="Arial" charset="0"/>
              <a:buChar char="•"/>
            </a:pPr>
            <a:r>
              <a:rPr lang="pt-PT" dirty="0"/>
              <a:t> A nível nacional formulam-se recomendações estratégicas e estruturais;</a:t>
            </a:r>
          </a:p>
          <a:p>
            <a:pPr lvl="1" algn="just">
              <a:lnSpc>
                <a:spcPct val="110000"/>
              </a:lnSpc>
              <a:buFont typeface="Arial" charset="0"/>
              <a:buChar char="•"/>
            </a:pPr>
            <a:r>
              <a:rPr lang="pt-PT" dirty="0"/>
              <a:t> A nível municipal são definidas as bases para o planeamento urbano e de emergência;</a:t>
            </a:r>
          </a:p>
          <a:p>
            <a:pPr lvl="1" algn="just">
              <a:lnSpc>
                <a:spcPct val="110000"/>
              </a:lnSpc>
              <a:buFont typeface="Arial" charset="0"/>
              <a:buChar char="•"/>
            </a:pPr>
            <a:r>
              <a:rPr lang="pt-PT" dirty="0"/>
              <a:t> A nível das freguesias são definidas intervenções específicas e </a:t>
            </a:r>
            <a:r>
              <a:rPr lang="pt-PT" dirty="0" err="1"/>
              <a:t>acções</a:t>
            </a:r>
            <a:r>
              <a:rPr lang="pt-PT" dirty="0"/>
              <a:t> de mitigação;</a:t>
            </a:r>
          </a:p>
          <a:p>
            <a:pPr lvl="1" algn="just">
              <a:lnSpc>
                <a:spcPct val="110000"/>
              </a:lnSpc>
            </a:pPr>
            <a:endParaRPr lang="pt-PT" dirty="0"/>
          </a:p>
          <a:p>
            <a:pPr lvl="1" algn="just">
              <a:lnSpc>
                <a:spcPct val="110000"/>
              </a:lnSpc>
              <a:buFont typeface="Arial" charset="0"/>
              <a:buChar char="•"/>
            </a:pPr>
            <a:r>
              <a:rPr lang="pt-PT" dirty="0"/>
              <a:t> </a:t>
            </a:r>
            <a:r>
              <a:rPr lang="pt-PT" b="1" dirty="0"/>
              <a:t>Assim, </a:t>
            </a:r>
            <a:r>
              <a:rPr lang="pt-PT" dirty="0"/>
              <a:t>o cenário ideal será a existência de uma articulação entre as diferentes escalas.</a:t>
            </a:r>
          </a:p>
        </p:txBody>
      </p:sp>
      <p:sp>
        <p:nvSpPr>
          <p:cNvPr id="28682" name="Rectangle 11"/>
          <p:cNvSpPr>
            <a:spLocks noChangeArrowheads="1"/>
          </p:cNvSpPr>
          <p:nvPr/>
        </p:nvSpPr>
        <p:spPr bwMode="auto">
          <a:xfrm>
            <a:off x="323528" y="18490"/>
            <a:ext cx="6697662" cy="1754326"/>
          </a:xfrm>
          <a:prstGeom prst="rect">
            <a:avLst/>
          </a:prstGeom>
          <a:noFill/>
          <a:ln w="9525">
            <a:noFill/>
            <a:miter lim="800000"/>
            <a:headEnd/>
            <a:tailEnd/>
          </a:ln>
        </p:spPr>
        <p:txBody>
          <a:bodyPr anchor="ctr">
            <a:spAutoFit/>
          </a:bodyPr>
          <a:lstStyle/>
          <a:p>
            <a:pPr indent="180975" algn="just"/>
            <a:r>
              <a:rPr lang="pt-PT" sz="2800" b="1" dirty="0" smtClean="0">
                <a:solidFill>
                  <a:srgbClr val="990000"/>
                </a:solidFill>
              </a:rPr>
              <a:t>Conclusões </a:t>
            </a:r>
            <a:r>
              <a:rPr lang="pt-PT" sz="2800" b="1" dirty="0">
                <a:solidFill>
                  <a:srgbClr val="990000"/>
                </a:solidFill>
              </a:rPr>
              <a:t>gerais</a:t>
            </a:r>
          </a:p>
          <a:p>
            <a:pPr indent="180975" algn="just"/>
            <a:endParaRPr lang="pt-PT" sz="2800" b="1" dirty="0">
              <a:solidFill>
                <a:srgbClr val="990000"/>
              </a:solidFill>
            </a:endParaRPr>
          </a:p>
          <a:p>
            <a:pPr indent="180975" algn="ctr"/>
            <a:r>
              <a:rPr lang="pt-PT" sz="2800" dirty="0"/>
              <a:t> </a:t>
            </a:r>
          </a:p>
          <a:p>
            <a:pPr indent="180975" algn="ctr"/>
            <a:endParaRPr lang="pt-PT"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PT" sz="3600" dirty="0" smtClean="0"/>
              <a:t>	</a:t>
            </a:r>
            <a:endParaRPr lang="pt-PT" sz="3600" dirty="0"/>
          </a:p>
        </p:txBody>
      </p:sp>
      <p:sp>
        <p:nvSpPr>
          <p:cNvPr id="4" name="Rectângulo arredondado 3"/>
          <p:cNvSpPr/>
          <p:nvPr/>
        </p:nvSpPr>
        <p:spPr>
          <a:xfrm>
            <a:off x="251520" y="1628800"/>
            <a:ext cx="2448272"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4800" dirty="0" smtClean="0">
                <a:solidFill>
                  <a:srgbClr val="990000"/>
                </a:solidFill>
              </a:rPr>
              <a:t>Espaço</a:t>
            </a:r>
            <a:endParaRPr lang="pt-PT" sz="4800" dirty="0">
              <a:solidFill>
                <a:srgbClr val="990000"/>
              </a:solidFill>
            </a:endParaRPr>
          </a:p>
        </p:txBody>
      </p:sp>
      <p:sp>
        <p:nvSpPr>
          <p:cNvPr id="5" name="Rectângulo arredondado 4"/>
          <p:cNvSpPr/>
          <p:nvPr/>
        </p:nvSpPr>
        <p:spPr>
          <a:xfrm>
            <a:off x="3131840" y="3501008"/>
            <a:ext cx="2664296"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4400" dirty="0" smtClean="0">
                <a:solidFill>
                  <a:srgbClr val="990000"/>
                </a:solidFill>
              </a:rPr>
              <a:t>Território</a:t>
            </a:r>
            <a:endParaRPr lang="pt-PT" sz="4400" dirty="0">
              <a:solidFill>
                <a:srgbClr val="990000"/>
              </a:solidFill>
            </a:endParaRPr>
          </a:p>
        </p:txBody>
      </p:sp>
      <p:sp>
        <p:nvSpPr>
          <p:cNvPr id="6" name="Rectângulo arredondado 5"/>
          <p:cNvSpPr/>
          <p:nvPr/>
        </p:nvSpPr>
        <p:spPr>
          <a:xfrm>
            <a:off x="6156176" y="5229200"/>
            <a:ext cx="2736304"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4000" dirty="0" smtClean="0">
                <a:solidFill>
                  <a:srgbClr val="990000"/>
                </a:solidFill>
              </a:rPr>
              <a:t>Paisagem</a:t>
            </a:r>
            <a:endParaRPr lang="pt-PT" sz="4400" dirty="0">
              <a:solidFill>
                <a:srgbClr val="990000"/>
              </a:solidFill>
            </a:endParaRPr>
          </a:p>
        </p:txBody>
      </p:sp>
      <p:sp>
        <p:nvSpPr>
          <p:cNvPr id="7" name="Oval 6"/>
          <p:cNvSpPr/>
          <p:nvPr/>
        </p:nvSpPr>
        <p:spPr>
          <a:xfrm>
            <a:off x="2915816" y="1700808"/>
            <a:ext cx="2880320" cy="151216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PT" sz="2400" dirty="0" smtClean="0"/>
              <a:t>Função</a:t>
            </a:r>
            <a:endParaRPr lang="pt-PT" sz="2800" dirty="0" smtClean="0"/>
          </a:p>
          <a:p>
            <a:pPr algn="ctr"/>
            <a:r>
              <a:rPr lang="pt-PT" sz="2400" dirty="0" smtClean="0"/>
              <a:t>Apropriação</a:t>
            </a:r>
            <a:endParaRPr lang="pt-PT" sz="2400" dirty="0"/>
          </a:p>
        </p:txBody>
      </p:sp>
      <p:sp>
        <p:nvSpPr>
          <p:cNvPr id="8" name="Oval 7"/>
          <p:cNvSpPr/>
          <p:nvPr/>
        </p:nvSpPr>
        <p:spPr>
          <a:xfrm>
            <a:off x="2843808" y="4725144"/>
            <a:ext cx="3104728" cy="151216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PT" sz="2400" dirty="0" smtClean="0"/>
              <a:t>Interpretação</a:t>
            </a:r>
          </a:p>
          <a:p>
            <a:pPr algn="ctr"/>
            <a:r>
              <a:rPr lang="pt-PT" sz="2400" dirty="0" smtClean="0"/>
              <a:t>Sensação</a:t>
            </a:r>
          </a:p>
          <a:p>
            <a:pPr algn="ctr"/>
            <a:r>
              <a:rPr lang="pt-PT" sz="2400" dirty="0" smtClean="0"/>
              <a:t>Percepção</a:t>
            </a:r>
          </a:p>
        </p:txBody>
      </p:sp>
      <p:sp>
        <p:nvSpPr>
          <p:cNvPr id="13" name="Seta para a esquerda e para cima 12"/>
          <p:cNvSpPr/>
          <p:nvPr/>
        </p:nvSpPr>
        <p:spPr>
          <a:xfrm rot="5400000">
            <a:off x="1439652" y="2816932"/>
            <a:ext cx="1656184" cy="1584176"/>
          </a:xfrm>
          <a:prstGeom prst="leftUp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Seta para a esquerda e para cima 13"/>
          <p:cNvSpPr/>
          <p:nvPr/>
        </p:nvSpPr>
        <p:spPr>
          <a:xfrm rot="16200000">
            <a:off x="5904148" y="3537013"/>
            <a:ext cx="1656184" cy="1584176"/>
          </a:xfrm>
          <a:prstGeom prst="leftUp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 name="CaixaDeTexto 19"/>
          <p:cNvSpPr txBox="1">
            <a:spLocks noChangeArrowheads="1"/>
          </p:cNvSpPr>
          <p:nvPr/>
        </p:nvSpPr>
        <p:spPr bwMode="auto">
          <a:xfrm>
            <a:off x="1187624" y="1773238"/>
            <a:ext cx="6984775" cy="3416320"/>
          </a:xfrm>
          <a:prstGeom prst="rect">
            <a:avLst/>
          </a:prstGeom>
          <a:noFill/>
          <a:ln w="9525">
            <a:noFill/>
            <a:miter lim="800000"/>
            <a:headEnd/>
            <a:tailEnd/>
          </a:ln>
        </p:spPr>
        <p:txBody>
          <a:bodyPr wrap="square">
            <a:spAutoFit/>
          </a:bodyPr>
          <a:lstStyle/>
          <a:p>
            <a:pPr algn="ctr"/>
            <a:r>
              <a:rPr lang="pt-PT" sz="3600" dirty="0"/>
              <a:t>Problemas metodológicos na avaliação da vulnerabilidade a </a:t>
            </a:r>
            <a:r>
              <a:rPr lang="pt-PT" sz="3600" dirty="0" smtClean="0"/>
              <a:t>processos naturais perigosos </a:t>
            </a:r>
            <a:r>
              <a:rPr lang="pt-PT" sz="3600" dirty="0"/>
              <a:t>à escala municipal </a:t>
            </a:r>
            <a:endParaRPr lang="pt-PT" sz="3600" dirty="0" smtClean="0"/>
          </a:p>
          <a:p>
            <a:pPr algn="ctr"/>
            <a:endParaRPr lang="pt-PT" sz="3600" dirty="0"/>
          </a:p>
          <a:p>
            <a:pPr algn="ctr"/>
            <a:r>
              <a:rPr lang="pt-PT" sz="3600" dirty="0" smtClean="0"/>
              <a:t>– </a:t>
            </a:r>
            <a:r>
              <a:rPr lang="pt-PT" sz="3600" dirty="0"/>
              <a:t>o exemplo de Torres Novas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2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CaixaDeTexto 18"/>
          <p:cNvSpPr txBox="1"/>
          <p:nvPr/>
        </p:nvSpPr>
        <p:spPr>
          <a:xfrm>
            <a:off x="257695" y="116632"/>
            <a:ext cx="7759335" cy="400110"/>
          </a:xfrm>
          <a:prstGeom prst="rect">
            <a:avLst/>
          </a:prstGeom>
          <a:noFill/>
        </p:spPr>
        <p:txBody>
          <a:bodyPr wrap="square" rtlCol="0">
            <a:spAutoFit/>
          </a:bodyPr>
          <a:lstStyle/>
          <a:p>
            <a:r>
              <a:rPr lang="pt-PT" sz="2000" b="1" dirty="0" smtClean="0">
                <a:solidFill>
                  <a:schemeClr val="bg1"/>
                </a:solidFill>
                <a:latin typeface="High Tower Text" pitchFamily="18" charset="0"/>
              </a:rPr>
              <a:t>MUNICÍPIO DE TORRES NOVAS</a:t>
            </a:r>
            <a:endParaRPr lang="pt-PT" sz="2000" b="1" dirty="0">
              <a:solidFill>
                <a:schemeClr val="bg1"/>
              </a:solidFill>
              <a:latin typeface="High Tower Text" pitchFamily="18" charset="0"/>
            </a:endParaRPr>
          </a:p>
        </p:txBody>
      </p:sp>
      <p:sp>
        <p:nvSpPr>
          <p:cNvPr id="13" name="CaixaDeTexto 12"/>
          <p:cNvSpPr txBox="1"/>
          <p:nvPr/>
        </p:nvSpPr>
        <p:spPr>
          <a:xfrm>
            <a:off x="1" y="692696"/>
            <a:ext cx="3783018" cy="6601807"/>
          </a:xfrm>
          <a:prstGeom prst="rect">
            <a:avLst/>
          </a:prstGeom>
          <a:solidFill>
            <a:schemeClr val="accent5">
              <a:lumMod val="20000"/>
              <a:lumOff val="80000"/>
            </a:schemeClr>
          </a:solidFill>
          <a:effectLst>
            <a:outerShdw blurRad="50800" dist="38100" dir="8100000" algn="tr" rotWithShape="0">
              <a:prstClr val="black">
                <a:alpha val="40000"/>
              </a:prstClr>
            </a:outerShdw>
          </a:effectLst>
        </p:spPr>
        <p:txBody>
          <a:bodyPr wrap="square" rtlCol="0">
            <a:spAutoFit/>
          </a:bodyPr>
          <a:lstStyle/>
          <a:p>
            <a:pPr>
              <a:lnSpc>
                <a:spcPct val="150000"/>
              </a:lnSpc>
            </a:pPr>
            <a:r>
              <a:rPr lang="pt-PT" sz="1600" b="1" dirty="0" smtClean="0"/>
              <a:t>CARACTERÍSTICAS GERAIS:</a:t>
            </a:r>
          </a:p>
          <a:p>
            <a:pPr>
              <a:lnSpc>
                <a:spcPct val="150000"/>
              </a:lnSpc>
            </a:pPr>
            <a:r>
              <a:rPr lang="pt-PT" sz="1400" b="1" dirty="0" smtClean="0"/>
              <a:t>Área</a:t>
            </a:r>
            <a:r>
              <a:rPr lang="pt-PT" sz="1400" dirty="0" smtClean="0"/>
              <a:t>: 269 </a:t>
            </a:r>
            <a:r>
              <a:rPr lang="pt-PT" sz="1400" dirty="0" err="1" smtClean="0"/>
              <a:t>km²</a:t>
            </a:r>
            <a:endParaRPr lang="pt-PT" sz="1400" dirty="0" smtClean="0"/>
          </a:p>
          <a:p>
            <a:pPr>
              <a:lnSpc>
                <a:spcPct val="150000"/>
              </a:lnSpc>
            </a:pPr>
            <a:r>
              <a:rPr lang="pt-PT" sz="1400" b="1" dirty="0" smtClean="0"/>
              <a:t>Nº freguesias</a:t>
            </a:r>
            <a:r>
              <a:rPr lang="pt-PT" sz="1400" dirty="0" smtClean="0"/>
              <a:t>: 17</a:t>
            </a:r>
          </a:p>
          <a:p>
            <a:pPr>
              <a:lnSpc>
                <a:spcPct val="150000"/>
              </a:lnSpc>
            </a:pPr>
            <a:r>
              <a:rPr lang="pt-PT" sz="1400" b="1" dirty="0" smtClean="0"/>
              <a:t>População</a:t>
            </a:r>
            <a:r>
              <a:rPr lang="pt-PT" sz="1400" dirty="0" smtClean="0"/>
              <a:t>: 37 268 habitantes </a:t>
            </a:r>
            <a:r>
              <a:rPr lang="pt-PT" sz="1050" dirty="0" smtClean="0"/>
              <a:t>(2011)</a:t>
            </a:r>
          </a:p>
          <a:p>
            <a:pPr>
              <a:lnSpc>
                <a:spcPct val="150000"/>
              </a:lnSpc>
            </a:pPr>
            <a:r>
              <a:rPr lang="pt-PT" sz="1400" b="1" dirty="0" smtClean="0"/>
              <a:t>População Urbana</a:t>
            </a:r>
            <a:r>
              <a:rPr lang="pt-PT" sz="1400" dirty="0" smtClean="0"/>
              <a:t>: 32% da pop. concelhia</a:t>
            </a:r>
          </a:p>
          <a:p>
            <a:pPr>
              <a:lnSpc>
                <a:spcPct val="150000"/>
              </a:lnSpc>
            </a:pPr>
            <a:r>
              <a:rPr lang="pt-PT" sz="1400" b="1" dirty="0" smtClean="0"/>
              <a:t>Densidade Populacional</a:t>
            </a:r>
            <a:r>
              <a:rPr lang="pt-PT" sz="1400" dirty="0" smtClean="0"/>
              <a:t>: 136 </a:t>
            </a:r>
            <a:r>
              <a:rPr lang="pt-PT" sz="1400" dirty="0" err="1" smtClean="0"/>
              <a:t>hab</a:t>
            </a:r>
            <a:r>
              <a:rPr lang="pt-PT" sz="1400" dirty="0" smtClean="0"/>
              <a:t>./</a:t>
            </a:r>
            <a:r>
              <a:rPr lang="pt-PT" sz="1400" dirty="0" err="1" smtClean="0"/>
              <a:t>km²</a:t>
            </a:r>
            <a:endParaRPr lang="pt-PT" sz="1400" dirty="0" smtClean="0"/>
          </a:p>
          <a:p>
            <a:pPr>
              <a:lnSpc>
                <a:spcPct val="150000"/>
              </a:lnSpc>
            </a:pPr>
            <a:r>
              <a:rPr lang="pt-PT" sz="1400" dirty="0" smtClean="0"/>
              <a:t>Povoamento concentrado</a:t>
            </a:r>
          </a:p>
          <a:p>
            <a:pPr>
              <a:lnSpc>
                <a:spcPct val="150000"/>
              </a:lnSpc>
            </a:pPr>
            <a:endParaRPr lang="pt-PT" sz="1400" b="1" dirty="0" smtClean="0"/>
          </a:p>
          <a:p>
            <a:pPr>
              <a:lnSpc>
                <a:spcPct val="150000"/>
              </a:lnSpc>
            </a:pPr>
            <a:r>
              <a:rPr lang="pt-PT" sz="1400" b="1" dirty="0" smtClean="0"/>
              <a:t>Baixo índice de envelhecimento</a:t>
            </a:r>
            <a:r>
              <a:rPr lang="pt-PT" sz="1400" dirty="0" smtClean="0"/>
              <a:t>: 115%</a:t>
            </a:r>
          </a:p>
          <a:p>
            <a:pPr>
              <a:lnSpc>
                <a:spcPct val="150000"/>
              </a:lnSpc>
            </a:pPr>
            <a:r>
              <a:rPr lang="pt-PT" sz="1400" b="1" dirty="0" smtClean="0"/>
              <a:t>Baixa taxa de analfabetismo</a:t>
            </a:r>
            <a:r>
              <a:rPr lang="pt-PT" sz="1400" dirty="0" smtClean="0"/>
              <a:t>: 8% pop.</a:t>
            </a:r>
          </a:p>
          <a:p>
            <a:pPr>
              <a:lnSpc>
                <a:spcPct val="150000"/>
              </a:lnSpc>
            </a:pPr>
            <a:endParaRPr lang="pt-PT" sz="1400" dirty="0" smtClean="0"/>
          </a:p>
          <a:p>
            <a:pPr>
              <a:lnSpc>
                <a:spcPct val="150000"/>
              </a:lnSpc>
            </a:pPr>
            <a:r>
              <a:rPr lang="pt-PT" sz="1400" b="1" dirty="0" smtClean="0"/>
              <a:t>Taxa de actividade</a:t>
            </a:r>
            <a:r>
              <a:rPr lang="pt-PT" sz="1400" dirty="0" smtClean="0"/>
              <a:t>: 45,6%</a:t>
            </a:r>
          </a:p>
          <a:p>
            <a:pPr>
              <a:lnSpc>
                <a:spcPct val="150000"/>
              </a:lnSpc>
            </a:pPr>
            <a:r>
              <a:rPr lang="pt-PT" sz="1400" b="1" dirty="0" smtClean="0"/>
              <a:t>População no sector primário</a:t>
            </a:r>
            <a:r>
              <a:rPr lang="pt-PT" sz="1400" dirty="0" smtClean="0"/>
              <a:t>: 6,3% da pop.</a:t>
            </a:r>
          </a:p>
          <a:p>
            <a:pPr>
              <a:lnSpc>
                <a:spcPct val="150000"/>
              </a:lnSpc>
            </a:pPr>
            <a:r>
              <a:rPr lang="pt-PT" sz="1400" b="1" dirty="0" smtClean="0"/>
              <a:t>População no sector terciário</a:t>
            </a:r>
            <a:r>
              <a:rPr lang="pt-PT" sz="1400" dirty="0" smtClean="0"/>
              <a:t>: 53%  da pop.</a:t>
            </a:r>
          </a:p>
          <a:p>
            <a:pPr>
              <a:lnSpc>
                <a:spcPct val="150000"/>
              </a:lnSpc>
            </a:pPr>
            <a:endParaRPr lang="pt-PT" sz="1400" dirty="0" smtClean="0"/>
          </a:p>
          <a:p>
            <a:pPr>
              <a:lnSpc>
                <a:spcPct val="150000"/>
              </a:lnSpc>
            </a:pPr>
            <a:r>
              <a:rPr lang="pt-PT" sz="1400" b="1" dirty="0" smtClean="0"/>
              <a:t>Acessibilidades</a:t>
            </a:r>
            <a:r>
              <a:rPr lang="pt-PT" sz="1400" dirty="0" smtClean="0"/>
              <a:t>: Boas a Muito boas (A1, A23)</a:t>
            </a:r>
          </a:p>
          <a:p>
            <a:pPr>
              <a:lnSpc>
                <a:spcPct val="150000"/>
              </a:lnSpc>
            </a:pPr>
            <a:endParaRPr lang="pt-PT" sz="1400" dirty="0" smtClean="0"/>
          </a:p>
        </p:txBody>
      </p:sp>
      <p:grpSp>
        <p:nvGrpSpPr>
          <p:cNvPr id="2" name="Grupo 14"/>
          <p:cNvGrpSpPr/>
          <p:nvPr/>
        </p:nvGrpSpPr>
        <p:grpSpPr>
          <a:xfrm>
            <a:off x="3859219" y="636386"/>
            <a:ext cx="5284781" cy="5777016"/>
            <a:chOff x="3859219" y="636386"/>
            <a:chExt cx="5284781" cy="5777016"/>
          </a:xfrm>
        </p:grpSpPr>
        <p:pic>
          <p:nvPicPr>
            <p:cNvPr id="1026" name="Picture 2" descr="C:\TORRES_NOVAS\Relatório\Relatório - partes\MAPAS_CEGOT\Enquadr_Geografico2.jpg"/>
            <p:cNvPicPr>
              <a:picLocks noChangeAspect="1" noChangeArrowheads="1"/>
            </p:cNvPicPr>
            <p:nvPr/>
          </p:nvPicPr>
          <p:blipFill>
            <a:blip r:embed="rId2" cstate="print"/>
            <a:srcRect l="3541" t="19197" r="4470" b="9646"/>
            <a:stretch>
              <a:fillRect/>
            </a:stretch>
          </p:blipFill>
          <p:spPr bwMode="auto">
            <a:xfrm>
              <a:off x="3859219" y="636386"/>
              <a:ext cx="5284781" cy="5777016"/>
            </a:xfrm>
            <a:prstGeom prst="rect">
              <a:avLst/>
            </a:prstGeom>
            <a:noFill/>
          </p:spPr>
        </p:pic>
        <p:sp>
          <p:nvSpPr>
            <p:cNvPr id="14" name="CaixaDeTexto 13"/>
            <p:cNvSpPr txBox="1"/>
            <p:nvPr/>
          </p:nvSpPr>
          <p:spPr>
            <a:xfrm>
              <a:off x="6829425" y="6076950"/>
              <a:ext cx="876300" cy="184666"/>
            </a:xfrm>
            <a:prstGeom prst="rect">
              <a:avLst/>
            </a:prstGeom>
            <a:solidFill>
              <a:schemeClr val="bg1"/>
            </a:solidFill>
          </p:spPr>
          <p:txBody>
            <a:bodyPr wrap="square" rtlCol="0">
              <a:spAutoFit/>
            </a:bodyPr>
            <a:lstStyle/>
            <a:p>
              <a:r>
                <a:rPr lang="pt-PT" sz="600" dirty="0" smtClean="0">
                  <a:latin typeface="Arial" pitchFamily="34" charset="0"/>
                  <a:cs typeface="Arial" pitchFamily="34" charset="0"/>
                </a:rPr>
                <a:t>Área edificada</a:t>
              </a:r>
              <a:endParaRPr lang="pt-PT" sz="600"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2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CaixaDeTexto 18"/>
          <p:cNvSpPr txBox="1"/>
          <p:nvPr/>
        </p:nvSpPr>
        <p:spPr>
          <a:xfrm>
            <a:off x="257695" y="116632"/>
            <a:ext cx="7759335" cy="400110"/>
          </a:xfrm>
          <a:prstGeom prst="rect">
            <a:avLst/>
          </a:prstGeom>
          <a:noFill/>
        </p:spPr>
        <p:txBody>
          <a:bodyPr wrap="square" rtlCol="0">
            <a:spAutoFit/>
          </a:bodyPr>
          <a:lstStyle/>
          <a:p>
            <a:r>
              <a:rPr lang="pt-PT" sz="2000" b="1" dirty="0" smtClean="0">
                <a:solidFill>
                  <a:schemeClr val="bg1"/>
                </a:solidFill>
                <a:latin typeface="High Tower Text" pitchFamily="18" charset="0"/>
              </a:rPr>
              <a:t>TORRES NOVAS –  UNIDADES GEOMORFOLÓGICAS</a:t>
            </a:r>
            <a:endParaRPr lang="pt-PT" sz="2000" b="1" dirty="0">
              <a:solidFill>
                <a:schemeClr val="bg1"/>
              </a:solidFill>
              <a:latin typeface="High Tower Text" pitchFamily="18" charset="0"/>
            </a:endParaRPr>
          </a:p>
        </p:txBody>
      </p:sp>
      <p:pic>
        <p:nvPicPr>
          <p:cNvPr id="4" name="Imagem 3" descr="Esboço Geomorfológico.jpg"/>
          <p:cNvPicPr>
            <a:picLocks noChangeAspect="1"/>
          </p:cNvPicPr>
          <p:nvPr/>
        </p:nvPicPr>
        <p:blipFill>
          <a:blip r:embed="rId3" cstate="print"/>
          <a:srcRect l="6354" t="2809" r="7546" b="5900"/>
          <a:stretch>
            <a:fillRect/>
          </a:stretch>
        </p:blipFill>
        <p:spPr>
          <a:xfrm>
            <a:off x="4756107" y="728611"/>
            <a:ext cx="4000159" cy="5995757"/>
          </a:xfrm>
          <a:prstGeom prst="rect">
            <a:avLst/>
          </a:prstGeom>
        </p:spPr>
      </p:pic>
      <p:sp>
        <p:nvSpPr>
          <p:cNvPr id="6" name="CaixaDeTexto 5"/>
          <p:cNvSpPr txBox="1"/>
          <p:nvPr/>
        </p:nvSpPr>
        <p:spPr>
          <a:xfrm>
            <a:off x="4932040" y="1571409"/>
            <a:ext cx="1373757" cy="307777"/>
          </a:xfrm>
          <a:prstGeom prst="rect">
            <a:avLst/>
          </a:prstGeom>
          <a:noFill/>
        </p:spPr>
        <p:txBody>
          <a:bodyPr wrap="square" rtlCol="0">
            <a:spAutoFit/>
          </a:bodyPr>
          <a:lstStyle/>
          <a:p>
            <a:r>
              <a:rPr lang="pt-PT" sz="1400" i="1" dirty="0" smtClean="0"/>
              <a:t>Serra Calcária</a:t>
            </a:r>
            <a:endParaRPr lang="pt-PT" sz="1400" i="1" dirty="0"/>
          </a:p>
        </p:txBody>
      </p:sp>
      <p:sp>
        <p:nvSpPr>
          <p:cNvPr id="7" name="CaixaDeTexto 6"/>
          <p:cNvSpPr txBox="1"/>
          <p:nvPr/>
        </p:nvSpPr>
        <p:spPr>
          <a:xfrm>
            <a:off x="6698332" y="2123072"/>
            <a:ext cx="1986659" cy="523220"/>
          </a:xfrm>
          <a:prstGeom prst="rect">
            <a:avLst/>
          </a:prstGeom>
          <a:noFill/>
        </p:spPr>
        <p:txBody>
          <a:bodyPr wrap="square" rtlCol="0">
            <a:spAutoFit/>
          </a:bodyPr>
          <a:lstStyle/>
          <a:p>
            <a:pPr algn="r"/>
            <a:r>
              <a:rPr lang="pt-PT" sz="1400" i="1" dirty="0" smtClean="0"/>
              <a:t>Colinas e plataformas </a:t>
            </a:r>
            <a:r>
              <a:rPr lang="pt-PT" sz="1400" i="1" dirty="0" err="1" smtClean="0"/>
              <a:t>gresocalcárias</a:t>
            </a:r>
            <a:endParaRPr lang="pt-PT" sz="1400" i="1" dirty="0"/>
          </a:p>
        </p:txBody>
      </p:sp>
      <p:sp>
        <p:nvSpPr>
          <p:cNvPr id="8" name="CaixaDeTexto 7"/>
          <p:cNvSpPr txBox="1"/>
          <p:nvPr/>
        </p:nvSpPr>
        <p:spPr>
          <a:xfrm>
            <a:off x="7380312" y="3879003"/>
            <a:ext cx="1298275" cy="307777"/>
          </a:xfrm>
          <a:prstGeom prst="rect">
            <a:avLst/>
          </a:prstGeom>
          <a:noFill/>
        </p:spPr>
        <p:txBody>
          <a:bodyPr wrap="square" rtlCol="0">
            <a:spAutoFit/>
          </a:bodyPr>
          <a:lstStyle/>
          <a:p>
            <a:r>
              <a:rPr lang="pt-PT" sz="1400" i="1" dirty="0" smtClean="0"/>
              <a:t>Planície Aluvial</a:t>
            </a:r>
            <a:endParaRPr lang="pt-PT" sz="1400" i="1" dirty="0"/>
          </a:p>
        </p:txBody>
      </p:sp>
      <p:cxnSp>
        <p:nvCxnSpPr>
          <p:cNvPr id="10" name="Conexão recta unidireccional 9"/>
          <p:cNvCxnSpPr>
            <a:stCxn id="6" idx="2"/>
          </p:cNvCxnSpPr>
          <p:nvPr/>
        </p:nvCxnSpPr>
        <p:spPr>
          <a:xfrm>
            <a:off x="5618919" y="1879186"/>
            <a:ext cx="401871" cy="2438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exão recta unidireccional 10"/>
          <p:cNvCxnSpPr/>
          <p:nvPr/>
        </p:nvCxnSpPr>
        <p:spPr>
          <a:xfrm rot="5400000">
            <a:off x="7995483" y="2564578"/>
            <a:ext cx="274664" cy="255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xão recta unidireccional 11"/>
          <p:cNvCxnSpPr/>
          <p:nvPr/>
        </p:nvCxnSpPr>
        <p:spPr>
          <a:xfrm flipH="1">
            <a:off x="7669919" y="4109836"/>
            <a:ext cx="274664" cy="255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3" descr="D:\TorresNovas_Cheias_Inundacoes\RELATÓRIO\Cartogramas\REde estações_sRENOVA.jpg"/>
          <p:cNvPicPr>
            <a:picLocks noChangeAspect="1" noChangeArrowheads="1"/>
          </p:cNvPicPr>
          <p:nvPr/>
        </p:nvPicPr>
        <p:blipFill>
          <a:blip r:embed="rId4" cstate="print"/>
          <a:srcRect l="7847" t="2435" r="4233" b="8442"/>
          <a:stretch>
            <a:fillRect/>
          </a:stretch>
        </p:blipFill>
        <p:spPr bwMode="auto">
          <a:xfrm>
            <a:off x="323528" y="692696"/>
            <a:ext cx="4248472" cy="6086285"/>
          </a:xfrm>
          <a:prstGeom prst="rect">
            <a:avLst/>
          </a:prstGeom>
          <a:noFill/>
        </p:spPr>
      </p:pic>
      <p:sp>
        <p:nvSpPr>
          <p:cNvPr id="13" name="CaixaDeTexto 12"/>
          <p:cNvSpPr txBox="1"/>
          <p:nvPr/>
        </p:nvSpPr>
        <p:spPr>
          <a:xfrm>
            <a:off x="539552" y="980728"/>
            <a:ext cx="2160240" cy="584775"/>
          </a:xfrm>
          <a:prstGeom prst="rect">
            <a:avLst/>
          </a:prstGeom>
          <a:noFill/>
        </p:spPr>
        <p:txBody>
          <a:bodyPr wrap="square" rtlCol="0">
            <a:spAutoFit/>
          </a:bodyPr>
          <a:lstStyle/>
          <a:p>
            <a:r>
              <a:rPr lang="pt-PT" sz="1600" b="1" i="1" dirty="0" smtClean="0"/>
              <a:t>Cota máxima - 679 m</a:t>
            </a:r>
          </a:p>
          <a:p>
            <a:r>
              <a:rPr lang="pt-PT" sz="1600" b="1" i="1" dirty="0" smtClean="0"/>
              <a:t>Cota mínima – 15 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1"/>
          <p:cNvSpPr>
            <a:spLocks noGrp="1"/>
          </p:cNvSpPr>
          <p:nvPr>
            <p:ph type="title"/>
          </p:nvPr>
        </p:nvSpPr>
        <p:spPr/>
        <p:txBody>
          <a:bodyPr/>
          <a:lstStyle/>
          <a:p>
            <a:pPr>
              <a:defRPr/>
            </a:pPr>
            <a:endParaRPr lang="pt-PT" dirty="0" smtClean="0"/>
          </a:p>
        </p:txBody>
      </p:sp>
      <p:pic>
        <p:nvPicPr>
          <p:cNvPr id="101379" name="Marcador de Posição de Conteúdo 5" descr="ToresNovas 048.jpg"/>
          <p:cNvPicPr>
            <a:picLocks noGrp="1" noChangeAspect="1"/>
          </p:cNvPicPr>
          <p:nvPr>
            <p:ph idx="1"/>
          </p:nvPr>
        </p:nvPicPr>
        <p:blipFill>
          <a:blip r:embed="rId2" cstate="print"/>
          <a:srcRect/>
          <a:stretch>
            <a:fillRect/>
          </a:stretch>
        </p:blipFill>
        <p:spPr>
          <a:xfrm>
            <a:off x="-981075" y="-34925"/>
            <a:ext cx="10339388" cy="68929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pPr>
              <a:defRPr/>
            </a:pPr>
            <a:fld id="{DD53DE51-9263-43E5-BC9E-E5D4408364A0}" type="slidenum">
              <a:rPr lang="pt-PT" smtClean="0"/>
              <a:pPr>
                <a:defRPr/>
              </a:pPr>
              <a:t>34</a:t>
            </a:fld>
            <a:endParaRPr lang="pt-PT"/>
          </a:p>
        </p:txBody>
      </p:sp>
      <p:sp>
        <p:nvSpPr>
          <p:cNvPr id="6" name="CaixaDeTexto 5"/>
          <p:cNvSpPr txBox="1"/>
          <p:nvPr/>
        </p:nvSpPr>
        <p:spPr>
          <a:xfrm>
            <a:off x="539552" y="1484784"/>
            <a:ext cx="7956376" cy="5078313"/>
          </a:xfrm>
          <a:prstGeom prst="rect">
            <a:avLst/>
          </a:prstGeom>
          <a:noFill/>
        </p:spPr>
        <p:txBody>
          <a:bodyPr wrap="square" rtlCol="0">
            <a:spAutoFit/>
          </a:bodyPr>
          <a:lstStyle/>
          <a:p>
            <a:r>
              <a:rPr lang="pt-PT" sz="3600" b="1" dirty="0" smtClean="0"/>
              <a:t>Riscos considerados:</a:t>
            </a:r>
          </a:p>
          <a:p>
            <a:r>
              <a:rPr lang="pt-PT" sz="3200" dirty="0" smtClean="0"/>
              <a:t>- Risco sísmico</a:t>
            </a:r>
          </a:p>
          <a:p>
            <a:r>
              <a:rPr lang="pt-PT" sz="3200" dirty="0" smtClean="0"/>
              <a:t>- Riscos geomorfológicos (desabamentos,    	deslizamentos e erosão hídrica)</a:t>
            </a:r>
          </a:p>
          <a:p>
            <a:pPr>
              <a:buFontTx/>
              <a:buChar char="-"/>
            </a:pPr>
            <a:r>
              <a:rPr lang="pt-PT" sz="3200" dirty="0" smtClean="0"/>
              <a:t> Risco hidrológico</a:t>
            </a:r>
          </a:p>
          <a:p>
            <a:pPr>
              <a:buFontTx/>
              <a:buChar char="-"/>
            </a:pPr>
            <a:r>
              <a:rPr lang="pt-PT" sz="3200" dirty="0" smtClean="0"/>
              <a:t> Riscos climáticos (ondas de calor e de 	frio)</a:t>
            </a:r>
          </a:p>
          <a:p>
            <a:pPr>
              <a:buFontTx/>
              <a:buChar char="-"/>
            </a:pPr>
            <a:r>
              <a:rPr lang="pt-PT" sz="3200" dirty="0" smtClean="0"/>
              <a:t> Riscos tecnológicos (incêndios urbanos; 	acidentes de diferentes tipos)</a:t>
            </a:r>
          </a:p>
          <a:p>
            <a:pPr>
              <a:buFontTx/>
              <a:buChar char="-"/>
            </a:pPr>
            <a:endParaRPr lang="pt-PT"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1747" name="CaixaDeTexto 18"/>
          <p:cNvSpPr txBox="1">
            <a:spLocks noChangeArrowheads="1"/>
          </p:cNvSpPr>
          <p:nvPr/>
        </p:nvSpPr>
        <p:spPr bwMode="auto">
          <a:xfrm>
            <a:off x="257175" y="188913"/>
            <a:ext cx="7759700"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PROBLEMAS METODOLÓGICOS - VULNERABILIDADE</a:t>
            </a:r>
          </a:p>
        </p:txBody>
      </p:sp>
      <p:sp>
        <p:nvSpPr>
          <p:cNvPr id="41" name="CaixaDeTexto 40"/>
          <p:cNvSpPr txBox="1"/>
          <p:nvPr/>
        </p:nvSpPr>
        <p:spPr>
          <a:xfrm>
            <a:off x="3092450" y="876300"/>
            <a:ext cx="3208338" cy="338138"/>
          </a:xfrm>
          <a:prstGeom prst="rect">
            <a:avLst/>
          </a:prstGeom>
          <a:solidFill>
            <a:schemeClr val="accent5">
              <a:lumMod val="40000"/>
              <a:lumOff val="60000"/>
            </a:schemeClr>
          </a:solidFill>
        </p:spPr>
        <p:txBody>
          <a:bodyPr>
            <a:spAutoFit/>
          </a:bodyPr>
          <a:lstStyle/>
          <a:p>
            <a:pPr algn="ctr">
              <a:defRPr/>
            </a:pPr>
            <a:r>
              <a:rPr lang="pt-PT" sz="1600" dirty="0"/>
              <a:t>Desabamentos/Deslizamentos</a:t>
            </a:r>
          </a:p>
        </p:txBody>
      </p:sp>
      <p:sp>
        <p:nvSpPr>
          <p:cNvPr id="44" name="CaixaDeTexto 43"/>
          <p:cNvSpPr txBox="1"/>
          <p:nvPr/>
        </p:nvSpPr>
        <p:spPr>
          <a:xfrm>
            <a:off x="6499225" y="876300"/>
            <a:ext cx="2128838" cy="338138"/>
          </a:xfrm>
          <a:prstGeom prst="rect">
            <a:avLst/>
          </a:prstGeom>
          <a:solidFill>
            <a:schemeClr val="accent1">
              <a:lumMod val="40000"/>
              <a:lumOff val="60000"/>
            </a:schemeClr>
          </a:solidFill>
        </p:spPr>
        <p:txBody>
          <a:bodyPr>
            <a:spAutoFit/>
          </a:bodyPr>
          <a:lstStyle/>
          <a:p>
            <a:pPr algn="ctr">
              <a:defRPr/>
            </a:pPr>
            <a:r>
              <a:rPr lang="pt-PT" sz="1600" dirty="0"/>
              <a:t>Erosão Hídrica</a:t>
            </a:r>
          </a:p>
        </p:txBody>
      </p:sp>
      <p:sp>
        <p:nvSpPr>
          <p:cNvPr id="31750" name="Rectângulo 44"/>
          <p:cNvSpPr>
            <a:spLocks noChangeArrowheads="1"/>
          </p:cNvSpPr>
          <p:nvPr/>
        </p:nvSpPr>
        <p:spPr bwMode="auto">
          <a:xfrm>
            <a:off x="251520" y="1306513"/>
            <a:ext cx="3016647" cy="1076325"/>
          </a:xfrm>
          <a:prstGeom prst="rect">
            <a:avLst/>
          </a:prstGeom>
          <a:noFill/>
          <a:ln w="9525">
            <a:noFill/>
            <a:miter lim="800000"/>
            <a:headEnd/>
            <a:tailEnd/>
          </a:ln>
        </p:spPr>
        <p:txBody>
          <a:bodyPr wrap="square">
            <a:spAutoFit/>
          </a:bodyPr>
          <a:lstStyle/>
          <a:p>
            <a:pPr>
              <a:buFont typeface="Arial" charset="0"/>
              <a:buChar char="•"/>
            </a:pPr>
            <a:r>
              <a:rPr lang="pt-PT" sz="1600" dirty="0"/>
              <a:t> População Exposta</a:t>
            </a:r>
          </a:p>
          <a:p>
            <a:pPr>
              <a:buFont typeface="Arial" charset="0"/>
              <a:buChar char="•"/>
            </a:pPr>
            <a:r>
              <a:rPr lang="pt-PT" sz="1600" dirty="0"/>
              <a:t> Vulnerabilidade Social </a:t>
            </a:r>
          </a:p>
          <a:p>
            <a:pPr>
              <a:buFont typeface="Arial" charset="0"/>
              <a:buChar char="•"/>
            </a:pPr>
            <a:r>
              <a:rPr lang="pt-PT" sz="1600" dirty="0"/>
              <a:t> Valor dos Bens</a:t>
            </a:r>
          </a:p>
          <a:p>
            <a:pPr>
              <a:buFont typeface="Arial" charset="0"/>
              <a:buChar char="•"/>
            </a:pPr>
            <a:r>
              <a:rPr lang="pt-PT" sz="1600" dirty="0"/>
              <a:t> Vulnerabilidade do Edificado</a:t>
            </a:r>
          </a:p>
        </p:txBody>
      </p:sp>
      <p:sp>
        <p:nvSpPr>
          <p:cNvPr id="31751" name="Rectângulo 45"/>
          <p:cNvSpPr>
            <a:spLocks noChangeArrowheads="1"/>
          </p:cNvSpPr>
          <p:nvPr/>
        </p:nvSpPr>
        <p:spPr bwMode="auto">
          <a:xfrm>
            <a:off x="3514725" y="1306513"/>
            <a:ext cx="2119313" cy="892175"/>
          </a:xfrm>
          <a:prstGeom prst="rect">
            <a:avLst/>
          </a:prstGeom>
          <a:noFill/>
          <a:ln w="9525">
            <a:noFill/>
            <a:miter lim="800000"/>
            <a:headEnd/>
            <a:tailEnd/>
          </a:ln>
        </p:spPr>
        <p:txBody>
          <a:bodyPr wrap="none">
            <a:spAutoFit/>
          </a:bodyPr>
          <a:lstStyle/>
          <a:p>
            <a:pPr>
              <a:buFont typeface="Arial" charset="0"/>
              <a:buChar char="•"/>
            </a:pPr>
            <a:r>
              <a:rPr lang="pt-PT" sz="2000"/>
              <a:t> </a:t>
            </a:r>
            <a:r>
              <a:rPr lang="pt-PT" sz="1600"/>
              <a:t>População Exposta</a:t>
            </a:r>
          </a:p>
          <a:p>
            <a:pPr>
              <a:buFont typeface="Arial" charset="0"/>
              <a:buChar char="•"/>
            </a:pPr>
            <a:r>
              <a:rPr lang="pt-PT" sz="1600"/>
              <a:t> Vulnerabilidade social</a:t>
            </a:r>
          </a:p>
          <a:p>
            <a:pPr>
              <a:buFont typeface="Arial" charset="0"/>
              <a:buChar char="•"/>
            </a:pPr>
            <a:r>
              <a:rPr lang="pt-PT" sz="1600"/>
              <a:t> Valor dos Bens</a:t>
            </a:r>
          </a:p>
        </p:txBody>
      </p:sp>
      <p:sp>
        <p:nvSpPr>
          <p:cNvPr id="31752" name="Rectângulo 46"/>
          <p:cNvSpPr>
            <a:spLocks noChangeArrowheads="1"/>
          </p:cNvSpPr>
          <p:nvPr/>
        </p:nvSpPr>
        <p:spPr bwMode="auto">
          <a:xfrm>
            <a:off x="6499225" y="1306513"/>
            <a:ext cx="2487613" cy="892175"/>
          </a:xfrm>
          <a:prstGeom prst="rect">
            <a:avLst/>
          </a:prstGeom>
          <a:noFill/>
          <a:ln w="9525">
            <a:noFill/>
            <a:miter lim="800000"/>
            <a:headEnd/>
            <a:tailEnd/>
          </a:ln>
        </p:spPr>
        <p:txBody>
          <a:bodyPr>
            <a:spAutoFit/>
          </a:bodyPr>
          <a:lstStyle/>
          <a:p>
            <a:pPr>
              <a:buFont typeface="Arial" charset="0"/>
              <a:buChar char="•"/>
            </a:pPr>
            <a:r>
              <a:rPr lang="pt-PT" sz="2000"/>
              <a:t> </a:t>
            </a:r>
            <a:r>
              <a:rPr lang="pt-PT" sz="1600"/>
              <a:t>Valor do Solo</a:t>
            </a:r>
          </a:p>
          <a:p>
            <a:r>
              <a:rPr lang="pt-PT" sz="1400"/>
              <a:t>   (Produtividade Agrícola)</a:t>
            </a:r>
          </a:p>
          <a:p>
            <a:pPr>
              <a:buFont typeface="Arial" charset="0"/>
              <a:buChar char="•"/>
            </a:pPr>
            <a:r>
              <a:rPr lang="pt-PT" sz="1600"/>
              <a:t> Uso do Solo</a:t>
            </a:r>
          </a:p>
        </p:txBody>
      </p:sp>
      <p:sp>
        <p:nvSpPr>
          <p:cNvPr id="48" name="Rectângulo 47"/>
          <p:cNvSpPr/>
          <p:nvPr/>
        </p:nvSpPr>
        <p:spPr>
          <a:xfrm>
            <a:off x="-107950" y="5867400"/>
            <a:ext cx="8315325" cy="369888"/>
          </a:xfrm>
          <a:prstGeom prst="rect">
            <a:avLst/>
          </a:prstGeom>
        </p:spPr>
        <p:txBody>
          <a:bodyPr>
            <a:spAutoFit/>
          </a:bodyPr>
          <a:lstStyle/>
          <a:p>
            <a:pPr algn="ctr">
              <a:defRPr/>
            </a:pPr>
            <a:r>
              <a:rPr lang="pt-PT" b="1" dirty="0">
                <a:solidFill>
                  <a:srgbClr val="FF0000"/>
                </a:solidFill>
                <a:latin typeface="+mj-lt"/>
              </a:rPr>
              <a:t>DIFERENTES VULNERABILIDADES PARA DIFERENTES TIPOS DE RISCO!!</a:t>
            </a:r>
            <a:endParaRPr lang="pt-PT" dirty="0">
              <a:solidFill>
                <a:srgbClr val="FF0000"/>
              </a:solidFill>
              <a:latin typeface="+mj-lt"/>
            </a:endParaRPr>
          </a:p>
        </p:txBody>
      </p:sp>
      <p:pic>
        <p:nvPicPr>
          <p:cNvPr id="31754" name="Imagem 11" descr="Vulnerabilidade à Erosão Hídrica Final.jpg"/>
          <p:cNvPicPr>
            <a:picLocks noChangeAspect="1"/>
          </p:cNvPicPr>
          <p:nvPr/>
        </p:nvPicPr>
        <p:blipFill>
          <a:blip r:embed="rId3" cstate="print"/>
          <a:srcRect l="6058" t="8574" r="8414" b="24292"/>
          <a:stretch>
            <a:fillRect/>
          </a:stretch>
        </p:blipFill>
        <p:spPr bwMode="auto">
          <a:xfrm>
            <a:off x="6083300" y="2401888"/>
            <a:ext cx="2921000" cy="3240087"/>
          </a:xfrm>
          <a:prstGeom prst="rect">
            <a:avLst/>
          </a:prstGeom>
          <a:noFill/>
          <a:ln w="9525">
            <a:noFill/>
            <a:miter lim="800000"/>
            <a:headEnd/>
            <a:tailEnd/>
          </a:ln>
        </p:spPr>
      </p:pic>
      <p:pic>
        <p:nvPicPr>
          <p:cNvPr id="31755" name="Imagem 12" descr="Vulnerabilidade a Deslizamentos e Fluxos.jpg"/>
          <p:cNvPicPr>
            <a:picLocks noChangeAspect="1"/>
          </p:cNvPicPr>
          <p:nvPr/>
        </p:nvPicPr>
        <p:blipFill>
          <a:blip r:embed="rId4" cstate="print"/>
          <a:srcRect l="6058" t="8351" r="8414" b="24292"/>
          <a:stretch>
            <a:fillRect/>
          </a:stretch>
        </p:blipFill>
        <p:spPr bwMode="auto">
          <a:xfrm>
            <a:off x="3133725" y="2401888"/>
            <a:ext cx="2911475" cy="3240087"/>
          </a:xfrm>
          <a:prstGeom prst="rect">
            <a:avLst/>
          </a:prstGeom>
          <a:noFill/>
          <a:ln w="9525">
            <a:noFill/>
            <a:miter lim="800000"/>
            <a:headEnd/>
            <a:tailEnd/>
          </a:ln>
        </p:spPr>
      </p:pic>
      <p:pic>
        <p:nvPicPr>
          <p:cNvPr id="31756" name="Imagem 13" descr="Vulnerabilidade Sísmica.jpg"/>
          <p:cNvPicPr>
            <a:picLocks noChangeAspect="1"/>
          </p:cNvPicPr>
          <p:nvPr/>
        </p:nvPicPr>
        <p:blipFill>
          <a:blip r:embed="rId5" cstate="print"/>
          <a:srcRect l="5721" t="8351" r="8076" b="24292"/>
          <a:stretch>
            <a:fillRect/>
          </a:stretch>
        </p:blipFill>
        <p:spPr bwMode="auto">
          <a:xfrm>
            <a:off x="171450" y="2401888"/>
            <a:ext cx="2935288" cy="3241675"/>
          </a:xfrm>
          <a:prstGeom prst="rect">
            <a:avLst/>
          </a:prstGeom>
          <a:noFill/>
          <a:ln w="9525">
            <a:noFill/>
            <a:miter lim="800000"/>
            <a:headEnd/>
            <a:tailEnd/>
          </a:ln>
        </p:spPr>
      </p:pic>
      <p:sp>
        <p:nvSpPr>
          <p:cNvPr id="15" name="CaixaDeTexto 14"/>
          <p:cNvSpPr txBox="1"/>
          <p:nvPr/>
        </p:nvSpPr>
        <p:spPr>
          <a:xfrm>
            <a:off x="403225" y="876300"/>
            <a:ext cx="2203450" cy="338138"/>
          </a:xfrm>
          <a:prstGeom prst="rect">
            <a:avLst/>
          </a:prstGeom>
          <a:solidFill>
            <a:schemeClr val="accent5">
              <a:lumMod val="20000"/>
              <a:lumOff val="80000"/>
            </a:schemeClr>
          </a:solidFill>
        </p:spPr>
        <p:txBody>
          <a:bodyPr>
            <a:spAutoFit/>
          </a:bodyPr>
          <a:lstStyle/>
          <a:p>
            <a:pPr algn="ctr">
              <a:defRPr/>
            </a:pPr>
            <a:r>
              <a:rPr lang="pt-PT" sz="1600" dirty="0"/>
              <a:t>Sísmica</a:t>
            </a:r>
          </a:p>
        </p:txBody>
      </p:sp>
      <p:pic>
        <p:nvPicPr>
          <p:cNvPr id="31758" name="Imagem 15" descr="Vulnerabilidade Sísmica.jpg"/>
          <p:cNvPicPr>
            <a:picLocks noChangeAspect="1"/>
          </p:cNvPicPr>
          <p:nvPr/>
        </p:nvPicPr>
        <p:blipFill>
          <a:blip r:embed="rId6" cstate="print"/>
          <a:srcRect l="27592" t="81081" r="57639" b="8829"/>
          <a:stretch>
            <a:fillRect/>
          </a:stretch>
        </p:blipFill>
        <p:spPr bwMode="auto">
          <a:xfrm>
            <a:off x="7980363" y="5776913"/>
            <a:ext cx="1006475" cy="973137"/>
          </a:xfrm>
          <a:prstGeom prst="rect">
            <a:avLst/>
          </a:prstGeom>
          <a:noFill/>
          <a:ln w="9525">
            <a:noFill/>
            <a:miter lim="800000"/>
            <a:headEnd/>
            <a:tailEnd/>
          </a:ln>
        </p:spPr>
      </p:pic>
      <p:sp>
        <p:nvSpPr>
          <p:cNvPr id="31759" name="Rectângulo 16"/>
          <p:cNvSpPr>
            <a:spLocks noChangeArrowheads="1"/>
          </p:cNvSpPr>
          <p:nvPr/>
        </p:nvSpPr>
        <p:spPr bwMode="auto">
          <a:xfrm>
            <a:off x="171450" y="6262688"/>
            <a:ext cx="7980363" cy="461962"/>
          </a:xfrm>
          <a:prstGeom prst="rect">
            <a:avLst/>
          </a:prstGeom>
          <a:noFill/>
          <a:ln w="9525">
            <a:noFill/>
            <a:miter lim="800000"/>
            <a:headEnd/>
            <a:tailEnd/>
          </a:ln>
        </p:spPr>
        <p:txBody>
          <a:bodyPr>
            <a:spAutoFit/>
          </a:bodyPr>
          <a:lstStyle/>
          <a:p>
            <a:r>
              <a:rPr lang="pt-PT" sz="1200"/>
              <a:t>Elevada vulnerabilidade aponta, essencialmente, para medidas de mitigação (informação das populações; informação dos agentes de Protecção Civil; preparação do socorro em caso de emergência, por exemplo)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2771" name="CaixaDeTexto 18"/>
          <p:cNvSpPr txBox="1">
            <a:spLocks noChangeArrowheads="1"/>
          </p:cNvSpPr>
          <p:nvPr/>
        </p:nvSpPr>
        <p:spPr bwMode="auto">
          <a:xfrm>
            <a:off x="109538" y="188913"/>
            <a:ext cx="8669337"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PROBLEMAS METODOLÓGICOS - POPULAÇÃO EXPOSTA</a:t>
            </a:r>
          </a:p>
        </p:txBody>
      </p:sp>
      <p:sp>
        <p:nvSpPr>
          <p:cNvPr id="32772" name="CaixaDeTexto 3"/>
          <p:cNvSpPr txBox="1">
            <a:spLocks noChangeArrowheads="1"/>
          </p:cNvSpPr>
          <p:nvPr/>
        </p:nvSpPr>
        <p:spPr bwMode="auto">
          <a:xfrm>
            <a:off x="592138" y="1136650"/>
            <a:ext cx="1928812" cy="338138"/>
          </a:xfrm>
          <a:prstGeom prst="rect">
            <a:avLst/>
          </a:prstGeom>
          <a:noFill/>
          <a:ln w="9525">
            <a:noFill/>
            <a:miter lim="800000"/>
            <a:headEnd/>
            <a:tailEnd/>
          </a:ln>
        </p:spPr>
        <p:txBody>
          <a:bodyPr>
            <a:spAutoFit/>
          </a:bodyPr>
          <a:lstStyle/>
          <a:p>
            <a:pPr algn="ctr"/>
            <a:r>
              <a:rPr lang="pt-PT" sz="1400"/>
              <a:t>FREGUESIAS</a:t>
            </a:r>
            <a:r>
              <a:rPr lang="pt-PT" sz="1600"/>
              <a:t> ?</a:t>
            </a:r>
          </a:p>
        </p:txBody>
      </p:sp>
      <p:sp>
        <p:nvSpPr>
          <p:cNvPr id="32773" name="CaixaDeTexto 4"/>
          <p:cNvSpPr txBox="1">
            <a:spLocks noChangeArrowheads="1"/>
          </p:cNvSpPr>
          <p:nvPr/>
        </p:nvSpPr>
        <p:spPr bwMode="auto">
          <a:xfrm>
            <a:off x="3459163" y="1136650"/>
            <a:ext cx="2535237" cy="338138"/>
          </a:xfrm>
          <a:prstGeom prst="rect">
            <a:avLst/>
          </a:prstGeom>
          <a:noFill/>
          <a:ln w="9525">
            <a:noFill/>
            <a:miter lim="800000"/>
            <a:headEnd/>
            <a:tailEnd/>
          </a:ln>
        </p:spPr>
        <p:txBody>
          <a:bodyPr>
            <a:spAutoFit/>
          </a:bodyPr>
          <a:lstStyle/>
          <a:p>
            <a:r>
              <a:rPr lang="pt-PT" sz="1400" dirty="0"/>
              <a:t>SUB-SECÇÕES</a:t>
            </a:r>
            <a:r>
              <a:rPr lang="pt-PT" sz="1600" dirty="0"/>
              <a:t> ?</a:t>
            </a:r>
          </a:p>
        </p:txBody>
      </p:sp>
      <p:sp>
        <p:nvSpPr>
          <p:cNvPr id="32774" name="CaixaDeTexto 5"/>
          <p:cNvSpPr txBox="1">
            <a:spLocks noChangeArrowheads="1"/>
          </p:cNvSpPr>
          <p:nvPr/>
        </p:nvSpPr>
        <p:spPr bwMode="auto">
          <a:xfrm>
            <a:off x="6215063" y="1136650"/>
            <a:ext cx="2625725" cy="307777"/>
          </a:xfrm>
          <a:prstGeom prst="rect">
            <a:avLst/>
          </a:prstGeom>
          <a:noFill/>
          <a:ln w="9525">
            <a:noFill/>
            <a:miter lim="800000"/>
            <a:headEnd/>
            <a:tailEnd/>
          </a:ln>
        </p:spPr>
        <p:txBody>
          <a:bodyPr>
            <a:spAutoFit/>
          </a:bodyPr>
          <a:lstStyle/>
          <a:p>
            <a:r>
              <a:rPr lang="pt-PT" sz="1400" dirty="0"/>
              <a:t>UNIDADES HOMOGÉNEAS ?</a:t>
            </a:r>
          </a:p>
        </p:txBody>
      </p:sp>
      <p:pic>
        <p:nvPicPr>
          <p:cNvPr id="32775" name="Picture 2" descr="E:\TORRES NOVAS - FINAL\RISCOS_BONS\SOCIAL\População Exposta.jpg"/>
          <p:cNvPicPr>
            <a:picLocks noChangeAspect="1" noChangeArrowheads="1"/>
          </p:cNvPicPr>
          <p:nvPr/>
        </p:nvPicPr>
        <p:blipFill>
          <a:blip r:embed="rId3" cstate="print"/>
          <a:srcRect l="5638" t="8351" r="8403" b="24292"/>
          <a:stretch>
            <a:fillRect/>
          </a:stretch>
        </p:blipFill>
        <p:spPr bwMode="auto">
          <a:xfrm>
            <a:off x="3068638" y="1504950"/>
            <a:ext cx="2925762" cy="3240088"/>
          </a:xfrm>
          <a:prstGeom prst="rect">
            <a:avLst/>
          </a:prstGeom>
          <a:noFill/>
          <a:ln w="9525">
            <a:noFill/>
            <a:miter lim="800000"/>
            <a:headEnd/>
            <a:tailEnd/>
          </a:ln>
        </p:spPr>
      </p:pic>
      <p:pic>
        <p:nvPicPr>
          <p:cNvPr id="32776" name="Picture 3" descr="C:\TORRES_NOVAS\Relatório\Relatório - partes\MAPAS_CEGOT\xOVAPA~1\Carta de População Exposta.jpg"/>
          <p:cNvPicPr>
            <a:picLocks noChangeAspect="1" noChangeArrowheads="1"/>
          </p:cNvPicPr>
          <p:nvPr/>
        </p:nvPicPr>
        <p:blipFill>
          <a:blip r:embed="rId4" cstate="print"/>
          <a:srcRect l="6058" t="8328" r="8078" b="24344"/>
          <a:stretch>
            <a:fillRect/>
          </a:stretch>
        </p:blipFill>
        <p:spPr bwMode="auto">
          <a:xfrm>
            <a:off x="6059488" y="1504950"/>
            <a:ext cx="2922587" cy="3240088"/>
          </a:xfrm>
          <a:prstGeom prst="rect">
            <a:avLst/>
          </a:prstGeom>
          <a:noFill/>
          <a:ln w="9525">
            <a:noFill/>
            <a:miter lim="800000"/>
            <a:headEnd/>
            <a:tailEnd/>
          </a:ln>
        </p:spPr>
      </p:pic>
      <p:sp>
        <p:nvSpPr>
          <p:cNvPr id="32777" name="CaixaDeTexto 11"/>
          <p:cNvSpPr txBox="1">
            <a:spLocks noChangeArrowheads="1"/>
          </p:cNvSpPr>
          <p:nvPr/>
        </p:nvSpPr>
        <p:spPr bwMode="auto">
          <a:xfrm>
            <a:off x="133350" y="4887913"/>
            <a:ext cx="8848725" cy="1554162"/>
          </a:xfrm>
          <a:prstGeom prst="rect">
            <a:avLst/>
          </a:prstGeom>
          <a:noFill/>
          <a:ln w="9525">
            <a:noFill/>
            <a:miter lim="800000"/>
            <a:headEnd/>
            <a:tailEnd/>
          </a:ln>
        </p:spPr>
        <p:txBody>
          <a:bodyPr>
            <a:spAutoFit/>
          </a:bodyPr>
          <a:lstStyle/>
          <a:p>
            <a:pPr algn="just">
              <a:buFont typeface="Wingdings" pitchFamily="2" charset="2"/>
              <a:buChar char="Ø"/>
            </a:pPr>
            <a:r>
              <a:rPr lang="pt-PT" sz="1600" b="1"/>
              <a:t> Freguesias </a:t>
            </a:r>
            <a:r>
              <a:rPr lang="pt-PT" sz="1200"/>
              <a:t>(nº17) </a:t>
            </a:r>
            <a:r>
              <a:rPr lang="pt-PT" sz="1600"/>
              <a:t>... </a:t>
            </a:r>
            <a:r>
              <a:rPr lang="pt-PT" sz="1500"/>
              <a:t>são apenas limites administrativos que levam a uma extrapolação da realidade;</a:t>
            </a:r>
          </a:p>
          <a:p>
            <a:pPr algn="just">
              <a:buFont typeface="Wingdings" pitchFamily="2" charset="2"/>
              <a:buChar char="Ø"/>
            </a:pPr>
            <a:r>
              <a:rPr lang="pt-PT" sz="1600"/>
              <a:t> </a:t>
            </a:r>
            <a:r>
              <a:rPr lang="pt-PT" sz="1600" b="1"/>
              <a:t>Sub-secções </a:t>
            </a:r>
            <a:r>
              <a:rPr lang="pt-PT" sz="1200"/>
              <a:t>(n.º 1217) </a:t>
            </a:r>
            <a:r>
              <a:rPr lang="pt-PT" sz="1600" b="1"/>
              <a:t>…</a:t>
            </a:r>
            <a:r>
              <a:rPr lang="pt-PT" sz="1600"/>
              <a:t>embora correspondam à fonte de dados estatísticos, só representam bem a com-partimentação dos  centros urbanos e não têm representação territorial;</a:t>
            </a:r>
          </a:p>
          <a:p>
            <a:pPr lvl="1" algn="just">
              <a:buFont typeface="Arial" charset="0"/>
              <a:buChar char="•"/>
            </a:pPr>
            <a:r>
              <a:rPr lang="pt-PT" sz="1600"/>
              <a:t>  Muito heterogéneas em meio rural</a:t>
            </a:r>
          </a:p>
          <a:p>
            <a:pPr lvl="1" algn="just">
              <a:buFont typeface="Arial" charset="0"/>
              <a:buChar char="•"/>
            </a:pPr>
            <a:r>
              <a:rPr lang="pt-PT" sz="1600"/>
              <a:t>  Não traduzem a homogeneidade de algumas unidades de paisagem</a:t>
            </a:r>
          </a:p>
        </p:txBody>
      </p:sp>
      <p:pic>
        <p:nvPicPr>
          <p:cNvPr id="32778" name="Imagem 12" descr="Vulnerabilidade_MovimentosVertente.jpg"/>
          <p:cNvPicPr>
            <a:picLocks noChangeAspect="1"/>
          </p:cNvPicPr>
          <p:nvPr/>
        </p:nvPicPr>
        <p:blipFill>
          <a:blip r:embed="rId5" cstate="print"/>
          <a:srcRect l="6058" t="8574" r="8414" b="24292"/>
          <a:stretch>
            <a:fillRect/>
          </a:stretch>
        </p:blipFill>
        <p:spPr bwMode="auto">
          <a:xfrm>
            <a:off x="111125" y="1504950"/>
            <a:ext cx="2921000" cy="3240088"/>
          </a:xfrm>
          <a:prstGeom prst="rect">
            <a:avLst/>
          </a:prstGeom>
          <a:noFill/>
          <a:ln w="9525">
            <a:noFill/>
            <a:miter lim="800000"/>
            <a:headEnd/>
            <a:tailEnd/>
          </a:ln>
        </p:spPr>
      </p:pic>
      <p:pic>
        <p:nvPicPr>
          <p:cNvPr id="32779" name="Imagem 13" descr="População Exposta.jpg"/>
          <p:cNvPicPr>
            <a:picLocks noChangeAspect="1"/>
          </p:cNvPicPr>
          <p:nvPr/>
        </p:nvPicPr>
        <p:blipFill>
          <a:blip r:embed="rId6" cstate="print"/>
          <a:srcRect l="27271" t="80423" r="55936" b="8812"/>
          <a:stretch>
            <a:fillRect/>
          </a:stretch>
        </p:blipFill>
        <p:spPr bwMode="auto">
          <a:xfrm>
            <a:off x="2565400" y="3740150"/>
            <a:ext cx="984250" cy="892175"/>
          </a:xfrm>
          <a:prstGeom prst="rect">
            <a:avLst/>
          </a:prstGeom>
          <a:noFill/>
          <a:ln w="9525">
            <a:noFill/>
            <a:miter lim="800000"/>
            <a:headEnd/>
            <a:tailEnd/>
          </a:ln>
        </p:spPr>
      </p:pic>
      <p:sp>
        <p:nvSpPr>
          <p:cNvPr id="32780" name="CaixaDeTexto 14"/>
          <p:cNvSpPr txBox="1">
            <a:spLocks noChangeArrowheads="1"/>
          </p:cNvSpPr>
          <p:nvPr/>
        </p:nvSpPr>
        <p:spPr bwMode="auto">
          <a:xfrm>
            <a:off x="133350" y="711200"/>
            <a:ext cx="6638925" cy="368300"/>
          </a:xfrm>
          <a:prstGeom prst="rect">
            <a:avLst/>
          </a:prstGeom>
          <a:noFill/>
          <a:ln w="9525">
            <a:noFill/>
            <a:miter lim="800000"/>
            <a:headEnd/>
            <a:tailEnd/>
          </a:ln>
        </p:spPr>
        <p:txBody>
          <a:bodyPr>
            <a:spAutoFit/>
          </a:bodyPr>
          <a:lstStyle/>
          <a:p>
            <a:r>
              <a:rPr lang="pt-PT" b="1">
                <a:solidFill>
                  <a:srgbClr val="00B0F0"/>
                </a:solidFill>
              </a:rPr>
              <a:t>Unidades Territoriais a utilizar…</a:t>
            </a:r>
          </a:p>
        </p:txBody>
      </p:sp>
      <p:sp>
        <p:nvSpPr>
          <p:cNvPr id="18" name="Multiplicar 17"/>
          <p:cNvSpPr/>
          <p:nvPr/>
        </p:nvSpPr>
        <p:spPr>
          <a:xfrm>
            <a:off x="215900" y="1662113"/>
            <a:ext cx="490538" cy="457200"/>
          </a:xfrm>
          <a:prstGeom prst="mathMultiply">
            <a:avLst>
              <a:gd name="adj1" fmla="val 15412"/>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0" name="Multiplicar 19"/>
          <p:cNvSpPr/>
          <p:nvPr/>
        </p:nvSpPr>
        <p:spPr>
          <a:xfrm>
            <a:off x="3186113" y="1662113"/>
            <a:ext cx="490537" cy="457200"/>
          </a:xfrm>
          <a:prstGeom prst="mathMultiply">
            <a:avLst>
              <a:gd name="adj1" fmla="val 15412"/>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1" name="CaixaDeTexto 20"/>
          <p:cNvSpPr txBox="1"/>
          <p:nvPr/>
        </p:nvSpPr>
        <p:spPr>
          <a:xfrm>
            <a:off x="6215155" y="1511927"/>
            <a:ext cx="556348" cy="707886"/>
          </a:xfrm>
          <a:prstGeom prst="rect">
            <a:avLst/>
          </a:prstGeom>
          <a:noFill/>
        </p:spPr>
        <p:txBody>
          <a:bodyPr>
            <a:spAutoFit/>
          </a:bodyPr>
          <a:lstStyle/>
          <a:p>
            <a:pPr>
              <a:defRPr/>
            </a:pPr>
            <a:r>
              <a:rPr lang="pt-PT" sz="40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a:t>
            </a:r>
          </a:p>
        </p:txBody>
      </p:sp>
      <p:sp>
        <p:nvSpPr>
          <p:cNvPr id="32784" name="CaixaDeTexto 21"/>
          <p:cNvSpPr txBox="1">
            <a:spLocks noChangeArrowheads="1"/>
          </p:cNvSpPr>
          <p:nvPr/>
        </p:nvSpPr>
        <p:spPr bwMode="auto">
          <a:xfrm>
            <a:off x="-71438" y="6450013"/>
            <a:ext cx="9396413" cy="338137"/>
          </a:xfrm>
          <a:prstGeom prst="rect">
            <a:avLst/>
          </a:prstGeom>
          <a:noFill/>
          <a:ln w="9525">
            <a:noFill/>
            <a:miter lim="800000"/>
            <a:headEnd/>
            <a:tailEnd/>
          </a:ln>
        </p:spPr>
        <p:txBody>
          <a:bodyPr>
            <a:spAutoFit/>
          </a:bodyPr>
          <a:lstStyle/>
          <a:p>
            <a:pPr algn="ctr"/>
            <a:r>
              <a:rPr lang="pt-PT" sz="1600"/>
              <a:t>Necessidade de criar “</a:t>
            </a:r>
            <a:r>
              <a:rPr lang="pt-PT" sz="1600" b="1"/>
              <a:t>unidades de planeamento” </a:t>
            </a:r>
            <a:r>
              <a:rPr lang="pt-PT" sz="1600"/>
              <a:t>com características  de homogeneidade (nº 57) </a:t>
            </a:r>
            <a:endParaRPr lang="pt-PT" sz="1600" b="1"/>
          </a:p>
        </p:txBody>
      </p:sp>
      <p:sp>
        <p:nvSpPr>
          <p:cNvPr id="23" name="Seta para baixo 22"/>
          <p:cNvSpPr/>
          <p:nvPr/>
        </p:nvSpPr>
        <p:spPr>
          <a:xfrm>
            <a:off x="4052888" y="6186488"/>
            <a:ext cx="198437" cy="288925"/>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500"/>
                                        <p:tgtEl>
                                          <p:spTgt spid="20"/>
                                        </p:tgtEl>
                                      </p:cBhvr>
                                    </p:animEffect>
                                  </p:childTnLst>
                                </p:cTn>
                              </p:par>
                              <p:par>
                                <p:cTn id="11" presetID="4"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3795" name="CaixaDeTexto 18"/>
          <p:cNvSpPr txBox="1">
            <a:spLocks noChangeArrowheads="1"/>
          </p:cNvSpPr>
          <p:nvPr/>
        </p:nvSpPr>
        <p:spPr bwMode="auto">
          <a:xfrm>
            <a:off x="257175" y="188913"/>
            <a:ext cx="7759700"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VULNERABILIDADE SOCIAL</a:t>
            </a:r>
          </a:p>
        </p:txBody>
      </p:sp>
      <p:grpSp>
        <p:nvGrpSpPr>
          <p:cNvPr id="33796" name="Grupo 22"/>
          <p:cNvGrpSpPr>
            <a:grpSpLocks/>
          </p:cNvGrpSpPr>
          <p:nvPr/>
        </p:nvGrpSpPr>
        <p:grpSpPr bwMode="auto">
          <a:xfrm>
            <a:off x="295275" y="1242591"/>
            <a:ext cx="5264150" cy="5138737"/>
            <a:chOff x="295865" y="1406703"/>
            <a:chExt cx="5264328" cy="5138771"/>
          </a:xfrm>
        </p:grpSpPr>
        <p:sp>
          <p:nvSpPr>
            <p:cNvPr id="5" name="Rectângulo 4"/>
            <p:cNvSpPr/>
            <p:nvPr/>
          </p:nvSpPr>
          <p:spPr>
            <a:xfrm>
              <a:off x="295865" y="1822631"/>
              <a:ext cx="4572155" cy="10763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3803" name="CaixaDeTexto 5"/>
            <p:cNvSpPr txBox="1">
              <a:spLocks noChangeArrowheads="1"/>
            </p:cNvSpPr>
            <p:nvPr/>
          </p:nvSpPr>
          <p:spPr bwMode="auto">
            <a:xfrm>
              <a:off x="400366" y="1822495"/>
              <a:ext cx="1959429" cy="307777"/>
            </a:xfrm>
            <a:prstGeom prst="rect">
              <a:avLst/>
            </a:prstGeom>
            <a:noFill/>
            <a:ln w="9525">
              <a:noFill/>
              <a:miter lim="800000"/>
              <a:headEnd/>
              <a:tailEnd/>
            </a:ln>
          </p:spPr>
          <p:txBody>
            <a:bodyPr>
              <a:spAutoFit/>
            </a:bodyPr>
            <a:lstStyle/>
            <a:p>
              <a:r>
                <a:rPr lang="pt-PT" sz="1400" b="1"/>
                <a:t>DEMOGRAFIA</a:t>
              </a:r>
            </a:p>
          </p:txBody>
        </p:sp>
        <p:sp>
          <p:nvSpPr>
            <p:cNvPr id="33804" name="CaixaDeTexto 6"/>
            <p:cNvSpPr txBox="1">
              <a:spLocks noChangeArrowheads="1"/>
            </p:cNvSpPr>
            <p:nvPr/>
          </p:nvSpPr>
          <p:spPr bwMode="auto">
            <a:xfrm>
              <a:off x="2150787" y="1822495"/>
              <a:ext cx="3148149" cy="954107"/>
            </a:xfrm>
            <a:prstGeom prst="rect">
              <a:avLst/>
            </a:prstGeom>
            <a:noFill/>
            <a:ln w="9525">
              <a:noFill/>
              <a:miter lim="800000"/>
              <a:headEnd/>
              <a:tailEnd/>
            </a:ln>
          </p:spPr>
          <p:txBody>
            <a:bodyPr>
              <a:spAutoFit/>
            </a:bodyPr>
            <a:lstStyle/>
            <a:p>
              <a:pPr>
                <a:buFont typeface="Arial" charset="0"/>
                <a:buChar char="•"/>
              </a:pPr>
              <a:r>
                <a:rPr lang="pt-PT" sz="1400"/>
                <a:t> Densidade Populacional</a:t>
              </a:r>
            </a:p>
            <a:p>
              <a:pPr>
                <a:buFont typeface="Arial" charset="0"/>
                <a:buChar char="•"/>
              </a:pPr>
              <a:r>
                <a:rPr lang="pt-PT" sz="1400"/>
                <a:t> Grupos Etários </a:t>
              </a:r>
            </a:p>
            <a:p>
              <a:pPr>
                <a:buFont typeface="Arial" charset="0"/>
                <a:buChar char="•"/>
              </a:pPr>
              <a:r>
                <a:rPr lang="pt-PT" sz="1400"/>
                <a:t> Grau de Literacia</a:t>
              </a:r>
            </a:p>
            <a:p>
              <a:pPr>
                <a:buFont typeface="Arial" charset="0"/>
                <a:buChar char="•"/>
              </a:pPr>
              <a:r>
                <a:rPr lang="pt-PT" sz="1400"/>
                <a:t> Emprego</a:t>
              </a:r>
            </a:p>
          </p:txBody>
        </p:sp>
        <p:sp>
          <p:nvSpPr>
            <p:cNvPr id="8" name="Rectângulo 7"/>
            <p:cNvSpPr/>
            <p:nvPr/>
          </p:nvSpPr>
          <p:spPr>
            <a:xfrm>
              <a:off x="295865" y="2959288"/>
              <a:ext cx="4572155" cy="116999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3806" name="CaixaDeTexto 8"/>
            <p:cNvSpPr txBox="1">
              <a:spLocks noChangeArrowheads="1"/>
            </p:cNvSpPr>
            <p:nvPr/>
          </p:nvSpPr>
          <p:spPr bwMode="auto">
            <a:xfrm>
              <a:off x="400366" y="2960041"/>
              <a:ext cx="1959429" cy="307777"/>
            </a:xfrm>
            <a:prstGeom prst="rect">
              <a:avLst/>
            </a:prstGeom>
            <a:noFill/>
            <a:ln w="9525">
              <a:noFill/>
              <a:miter lim="800000"/>
              <a:headEnd/>
              <a:tailEnd/>
            </a:ln>
          </p:spPr>
          <p:txBody>
            <a:bodyPr>
              <a:spAutoFit/>
            </a:bodyPr>
            <a:lstStyle/>
            <a:p>
              <a:r>
                <a:rPr lang="pt-PT" sz="1400" b="1"/>
                <a:t>EDIFICADO</a:t>
              </a:r>
            </a:p>
          </p:txBody>
        </p:sp>
        <p:sp>
          <p:nvSpPr>
            <p:cNvPr id="33807" name="CaixaDeTexto 9"/>
            <p:cNvSpPr txBox="1">
              <a:spLocks noChangeArrowheads="1"/>
            </p:cNvSpPr>
            <p:nvPr/>
          </p:nvSpPr>
          <p:spPr bwMode="auto">
            <a:xfrm>
              <a:off x="2150787" y="2960041"/>
              <a:ext cx="2521058" cy="1169551"/>
            </a:xfrm>
            <a:prstGeom prst="rect">
              <a:avLst/>
            </a:prstGeom>
            <a:noFill/>
            <a:ln w="9525">
              <a:noFill/>
              <a:miter lim="800000"/>
              <a:headEnd/>
              <a:tailEnd/>
            </a:ln>
          </p:spPr>
          <p:txBody>
            <a:bodyPr>
              <a:spAutoFit/>
            </a:bodyPr>
            <a:lstStyle/>
            <a:p>
              <a:pPr>
                <a:buFont typeface="Arial" charset="0"/>
                <a:buChar char="•"/>
              </a:pPr>
              <a:r>
                <a:rPr lang="pt-PT" sz="1400"/>
                <a:t> Densidade do Edificado</a:t>
              </a:r>
            </a:p>
            <a:p>
              <a:pPr>
                <a:buFont typeface="Arial" charset="0"/>
                <a:buChar char="•"/>
              </a:pPr>
              <a:r>
                <a:rPr lang="pt-PT" sz="1400"/>
                <a:t> Época de construção</a:t>
              </a:r>
            </a:p>
            <a:p>
              <a:pPr>
                <a:buFont typeface="Arial" charset="0"/>
                <a:buChar char="•"/>
              </a:pPr>
              <a:r>
                <a:rPr lang="pt-PT" sz="1400"/>
                <a:t> N.º de pavimentos</a:t>
              </a:r>
            </a:p>
            <a:p>
              <a:pPr>
                <a:buFont typeface="Arial" charset="0"/>
                <a:buChar char="•"/>
              </a:pPr>
              <a:r>
                <a:rPr lang="pt-PT" sz="1400"/>
                <a:t> Material de construção</a:t>
              </a:r>
            </a:p>
            <a:p>
              <a:pPr>
                <a:buFont typeface="Arial" charset="0"/>
                <a:buChar char="•"/>
              </a:pPr>
              <a:r>
                <a:rPr lang="pt-PT" sz="1400"/>
                <a:t> Tipo de Ocupação</a:t>
              </a:r>
            </a:p>
          </p:txBody>
        </p:sp>
        <p:sp>
          <p:nvSpPr>
            <p:cNvPr id="11" name="Rectângulo 10"/>
            <p:cNvSpPr/>
            <p:nvPr/>
          </p:nvSpPr>
          <p:spPr>
            <a:xfrm>
              <a:off x="295865" y="4183258"/>
              <a:ext cx="4572155" cy="86201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3809" name="CaixaDeTexto 11"/>
            <p:cNvSpPr txBox="1">
              <a:spLocks noChangeArrowheads="1"/>
            </p:cNvSpPr>
            <p:nvPr/>
          </p:nvSpPr>
          <p:spPr bwMode="auto">
            <a:xfrm>
              <a:off x="400366" y="4182862"/>
              <a:ext cx="1959429" cy="307777"/>
            </a:xfrm>
            <a:prstGeom prst="rect">
              <a:avLst/>
            </a:prstGeom>
            <a:noFill/>
            <a:ln w="9525">
              <a:noFill/>
              <a:miter lim="800000"/>
              <a:headEnd/>
              <a:tailEnd/>
            </a:ln>
          </p:spPr>
          <p:txBody>
            <a:bodyPr>
              <a:spAutoFit/>
            </a:bodyPr>
            <a:lstStyle/>
            <a:p>
              <a:r>
                <a:rPr lang="pt-PT" sz="1400" b="1"/>
                <a:t>ALOJAMENTOS</a:t>
              </a:r>
            </a:p>
          </p:txBody>
        </p:sp>
        <p:sp>
          <p:nvSpPr>
            <p:cNvPr id="33810" name="CaixaDeTexto 12"/>
            <p:cNvSpPr txBox="1">
              <a:spLocks noChangeArrowheads="1"/>
            </p:cNvSpPr>
            <p:nvPr/>
          </p:nvSpPr>
          <p:spPr bwMode="auto">
            <a:xfrm>
              <a:off x="2150787" y="4274303"/>
              <a:ext cx="3409406" cy="738664"/>
            </a:xfrm>
            <a:prstGeom prst="rect">
              <a:avLst/>
            </a:prstGeom>
            <a:noFill/>
            <a:ln w="9525">
              <a:noFill/>
              <a:miter lim="800000"/>
              <a:headEnd/>
              <a:tailEnd/>
            </a:ln>
          </p:spPr>
          <p:txBody>
            <a:bodyPr>
              <a:spAutoFit/>
            </a:bodyPr>
            <a:lstStyle/>
            <a:p>
              <a:pPr>
                <a:buFont typeface="Arial" charset="0"/>
                <a:buChar char="•"/>
              </a:pPr>
              <a:r>
                <a:rPr lang="pt-PT" sz="1400"/>
                <a:t> Condições de habitabilidade</a:t>
              </a:r>
            </a:p>
            <a:p>
              <a:pPr>
                <a:buFont typeface="Arial" charset="0"/>
                <a:buChar char="•"/>
              </a:pPr>
              <a:r>
                <a:rPr lang="pt-PT" sz="1400"/>
                <a:t> Número de divisões</a:t>
              </a:r>
            </a:p>
            <a:p>
              <a:pPr>
                <a:buFont typeface="Arial" charset="0"/>
                <a:buChar char="•"/>
              </a:pPr>
              <a:r>
                <a:rPr lang="pt-PT" sz="1400"/>
                <a:t> Tipo de ocupação</a:t>
              </a:r>
            </a:p>
          </p:txBody>
        </p:sp>
        <p:sp>
          <p:nvSpPr>
            <p:cNvPr id="14" name="Rectângulo 13"/>
            <p:cNvSpPr/>
            <p:nvPr/>
          </p:nvSpPr>
          <p:spPr>
            <a:xfrm>
              <a:off x="295865" y="6034296"/>
              <a:ext cx="4572155" cy="511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3812" name="CaixaDeTexto 14"/>
            <p:cNvSpPr txBox="1">
              <a:spLocks noChangeArrowheads="1"/>
            </p:cNvSpPr>
            <p:nvPr/>
          </p:nvSpPr>
          <p:spPr bwMode="auto">
            <a:xfrm>
              <a:off x="400366" y="6008814"/>
              <a:ext cx="1959429" cy="523220"/>
            </a:xfrm>
            <a:prstGeom prst="rect">
              <a:avLst/>
            </a:prstGeom>
            <a:noFill/>
            <a:ln w="9525">
              <a:noFill/>
              <a:miter lim="800000"/>
              <a:headEnd/>
              <a:tailEnd/>
            </a:ln>
          </p:spPr>
          <p:txBody>
            <a:bodyPr>
              <a:spAutoFit/>
            </a:bodyPr>
            <a:lstStyle/>
            <a:p>
              <a:r>
                <a:rPr lang="pt-PT" sz="1400" b="1"/>
                <a:t>INFRAESTRUTURAS VIÁRIAS</a:t>
              </a:r>
            </a:p>
          </p:txBody>
        </p:sp>
        <p:sp>
          <p:nvSpPr>
            <p:cNvPr id="33813" name="CaixaDeTexto 15"/>
            <p:cNvSpPr txBox="1">
              <a:spLocks noChangeArrowheads="1"/>
            </p:cNvSpPr>
            <p:nvPr/>
          </p:nvSpPr>
          <p:spPr bwMode="auto">
            <a:xfrm>
              <a:off x="2150787" y="6113318"/>
              <a:ext cx="3409406" cy="338554"/>
            </a:xfrm>
            <a:prstGeom prst="rect">
              <a:avLst/>
            </a:prstGeom>
            <a:noFill/>
            <a:ln w="9525">
              <a:noFill/>
              <a:miter lim="800000"/>
              <a:headEnd/>
              <a:tailEnd/>
            </a:ln>
          </p:spPr>
          <p:txBody>
            <a:bodyPr>
              <a:spAutoFit/>
            </a:bodyPr>
            <a:lstStyle/>
            <a:p>
              <a:pPr>
                <a:buFont typeface="Arial" charset="0"/>
                <a:buChar char="•"/>
              </a:pPr>
              <a:r>
                <a:rPr lang="pt-PT" sz="1600"/>
                <a:t> </a:t>
              </a:r>
              <a:r>
                <a:rPr lang="pt-PT" sz="1400"/>
                <a:t>Densidade de vias</a:t>
              </a:r>
              <a:endParaRPr lang="pt-PT" sz="1600"/>
            </a:p>
          </p:txBody>
        </p:sp>
        <p:sp>
          <p:nvSpPr>
            <p:cNvPr id="17" name="Rectângulo 16"/>
            <p:cNvSpPr/>
            <p:nvPr/>
          </p:nvSpPr>
          <p:spPr>
            <a:xfrm>
              <a:off x="295865" y="5088139"/>
              <a:ext cx="4572155" cy="8953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3815" name="CaixaDeTexto 17"/>
            <p:cNvSpPr txBox="1">
              <a:spLocks noChangeArrowheads="1"/>
            </p:cNvSpPr>
            <p:nvPr/>
          </p:nvSpPr>
          <p:spPr bwMode="auto">
            <a:xfrm>
              <a:off x="400366" y="5121080"/>
              <a:ext cx="1959429" cy="307777"/>
            </a:xfrm>
            <a:prstGeom prst="rect">
              <a:avLst/>
            </a:prstGeom>
            <a:noFill/>
            <a:ln w="9525">
              <a:noFill/>
              <a:miter lim="800000"/>
              <a:headEnd/>
              <a:tailEnd/>
            </a:ln>
          </p:spPr>
          <p:txBody>
            <a:bodyPr>
              <a:spAutoFit/>
            </a:bodyPr>
            <a:lstStyle/>
            <a:p>
              <a:r>
                <a:rPr lang="pt-PT" sz="1400" b="1"/>
                <a:t>FAMILIAS</a:t>
              </a:r>
            </a:p>
          </p:txBody>
        </p:sp>
        <p:sp>
          <p:nvSpPr>
            <p:cNvPr id="33816" name="CaixaDeTexto 19"/>
            <p:cNvSpPr txBox="1">
              <a:spLocks noChangeArrowheads="1"/>
            </p:cNvSpPr>
            <p:nvPr/>
          </p:nvSpPr>
          <p:spPr bwMode="auto">
            <a:xfrm>
              <a:off x="2150787" y="5121080"/>
              <a:ext cx="2952204" cy="738664"/>
            </a:xfrm>
            <a:prstGeom prst="rect">
              <a:avLst/>
            </a:prstGeom>
            <a:noFill/>
            <a:ln w="9525">
              <a:noFill/>
              <a:miter lim="800000"/>
              <a:headEnd/>
              <a:tailEnd/>
            </a:ln>
          </p:spPr>
          <p:txBody>
            <a:bodyPr>
              <a:spAutoFit/>
            </a:bodyPr>
            <a:lstStyle/>
            <a:p>
              <a:pPr>
                <a:buFont typeface="Arial" charset="0"/>
                <a:buChar char="•"/>
              </a:pPr>
              <a:r>
                <a:rPr lang="pt-PT" sz="1400"/>
                <a:t> Tipologia (Clássicas)</a:t>
              </a:r>
            </a:p>
            <a:p>
              <a:pPr>
                <a:buFont typeface="Arial" charset="0"/>
                <a:buChar char="•"/>
              </a:pPr>
              <a:r>
                <a:rPr lang="pt-PT" sz="1400"/>
                <a:t> Grupos etários</a:t>
              </a:r>
            </a:p>
            <a:p>
              <a:pPr>
                <a:buFont typeface="Arial" charset="0"/>
                <a:buChar char="•"/>
              </a:pPr>
              <a:r>
                <a:rPr lang="pt-PT" sz="1400"/>
                <a:t> Empregabilidade</a:t>
              </a:r>
            </a:p>
          </p:txBody>
        </p:sp>
        <p:sp>
          <p:nvSpPr>
            <p:cNvPr id="21" name="Rectângulo 20"/>
            <p:cNvSpPr/>
            <p:nvPr/>
          </p:nvSpPr>
          <p:spPr>
            <a:xfrm>
              <a:off x="295865" y="1406703"/>
              <a:ext cx="5211939" cy="404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PT" b="1" dirty="0"/>
                <a:t>VARIÁVEIS  ESTATÍSTICAS  UTILIZADAS</a:t>
              </a:r>
            </a:p>
          </p:txBody>
        </p:sp>
      </p:grpSp>
      <p:sp>
        <p:nvSpPr>
          <p:cNvPr id="24" name="CaixaDeTexto 23"/>
          <p:cNvSpPr txBox="1"/>
          <p:nvPr/>
        </p:nvSpPr>
        <p:spPr>
          <a:xfrm>
            <a:off x="5551611" y="1743075"/>
            <a:ext cx="3844925" cy="2354263"/>
          </a:xfrm>
          <a:prstGeom prst="rect">
            <a:avLst/>
          </a:prstGeom>
          <a:noFill/>
        </p:spPr>
        <p:txBody>
          <a:bodyPr>
            <a:spAutoFit/>
          </a:bodyPr>
          <a:lstStyle/>
          <a:p>
            <a:pPr>
              <a:lnSpc>
                <a:spcPct val="150000"/>
              </a:lnSpc>
              <a:defRPr/>
            </a:pPr>
            <a:r>
              <a:rPr lang="pt-PT" sz="1600" b="1" dirty="0"/>
              <a:t>Método</a:t>
            </a:r>
            <a:r>
              <a:rPr lang="pt-PT" sz="1600" dirty="0"/>
              <a:t>: Análise Factorial </a:t>
            </a:r>
            <a:r>
              <a:rPr lang="pt-PT" sz="1200" dirty="0"/>
              <a:t>(</a:t>
            </a:r>
            <a:r>
              <a:rPr lang="pt-PT" sz="1200" cap="small" dirty="0" err="1"/>
              <a:t>Cutter</a:t>
            </a:r>
            <a:r>
              <a:rPr lang="pt-PT" sz="1200" cap="small" dirty="0"/>
              <a:t> </a:t>
            </a:r>
            <a:r>
              <a:rPr lang="pt-PT" sz="1200" i="1" dirty="0" err="1"/>
              <a:t>et</a:t>
            </a:r>
            <a:r>
              <a:rPr lang="pt-PT" sz="1200" i="1" dirty="0"/>
              <a:t> al.</a:t>
            </a:r>
            <a:r>
              <a:rPr lang="pt-PT" sz="1200" dirty="0"/>
              <a:t> 2003*)</a:t>
            </a:r>
            <a:r>
              <a:rPr lang="pt-PT" dirty="0"/>
              <a:t>.</a:t>
            </a:r>
          </a:p>
          <a:p>
            <a:pPr>
              <a:lnSpc>
                <a:spcPct val="150000"/>
              </a:lnSpc>
              <a:defRPr/>
            </a:pPr>
            <a:r>
              <a:rPr lang="pt-PT" sz="1600" b="1" dirty="0"/>
              <a:t>Total de variáveis</a:t>
            </a:r>
            <a:r>
              <a:rPr lang="pt-PT" sz="1600" dirty="0"/>
              <a:t>:  46 variáveis </a:t>
            </a:r>
          </a:p>
          <a:p>
            <a:pPr>
              <a:lnSpc>
                <a:spcPct val="150000"/>
              </a:lnSpc>
              <a:defRPr/>
            </a:pPr>
            <a:r>
              <a:rPr lang="pt-PT" sz="1600" b="1" dirty="0"/>
              <a:t>Método de validação</a:t>
            </a:r>
            <a:r>
              <a:rPr lang="pt-PT" sz="1600" dirty="0"/>
              <a:t>:</a:t>
            </a:r>
          </a:p>
          <a:p>
            <a:pPr>
              <a:lnSpc>
                <a:spcPct val="150000"/>
              </a:lnSpc>
              <a:buFont typeface="Arial" pitchFamily="34" charset="0"/>
              <a:buChar char="•"/>
              <a:defRPr/>
            </a:pPr>
            <a:r>
              <a:rPr lang="en-US" sz="1600" dirty="0"/>
              <a:t>  Kaiser-Meyer-</a:t>
            </a:r>
            <a:r>
              <a:rPr lang="en-US" sz="1600" dirty="0" err="1"/>
              <a:t>Olkin</a:t>
            </a:r>
            <a:r>
              <a:rPr lang="en-US" sz="1600" dirty="0"/>
              <a:t> (KMO) &lt; 0,05</a:t>
            </a:r>
          </a:p>
          <a:p>
            <a:pPr>
              <a:lnSpc>
                <a:spcPct val="150000"/>
              </a:lnSpc>
              <a:buFont typeface="Arial" pitchFamily="34" charset="0"/>
              <a:buChar char="•"/>
              <a:defRPr/>
            </a:pPr>
            <a:r>
              <a:rPr lang="pt-PT" sz="1600" dirty="0"/>
              <a:t>  </a:t>
            </a:r>
            <a:r>
              <a:rPr lang="pt-PT" sz="1600" dirty="0" err="1"/>
              <a:t>Bartlett’s</a:t>
            </a:r>
            <a:r>
              <a:rPr lang="pt-PT" sz="1600" dirty="0"/>
              <a:t> </a:t>
            </a:r>
            <a:r>
              <a:rPr lang="pt-PT" sz="1600" dirty="0" err="1"/>
              <a:t>Test</a:t>
            </a:r>
            <a:r>
              <a:rPr lang="pt-PT" sz="1600" dirty="0"/>
              <a:t> </a:t>
            </a:r>
            <a:r>
              <a:rPr lang="pt-PT" sz="1600" dirty="0" err="1"/>
              <a:t>of</a:t>
            </a:r>
            <a:r>
              <a:rPr lang="pt-PT" sz="1600" dirty="0"/>
              <a:t> </a:t>
            </a:r>
            <a:r>
              <a:rPr lang="pt-PT" sz="1600" dirty="0" err="1"/>
              <a:t>Sphericity</a:t>
            </a:r>
            <a:r>
              <a:rPr lang="pt-PT" sz="1600" dirty="0"/>
              <a:t> &gt; 0,05</a:t>
            </a:r>
          </a:p>
        </p:txBody>
      </p:sp>
      <p:sp>
        <p:nvSpPr>
          <p:cNvPr id="25" name="Rectângulo 24"/>
          <p:cNvSpPr/>
          <p:nvPr/>
        </p:nvSpPr>
        <p:spPr>
          <a:xfrm>
            <a:off x="257175" y="641350"/>
            <a:ext cx="8666163" cy="554038"/>
          </a:xfrm>
          <a:prstGeom prst="rect">
            <a:avLst/>
          </a:prstGeom>
          <a:ln w="38100">
            <a:noFill/>
          </a:ln>
        </p:spPr>
        <p:txBody>
          <a:bodyPr>
            <a:spAutoFit/>
          </a:bodyPr>
          <a:lstStyle/>
          <a:p>
            <a:pPr algn="just">
              <a:buFont typeface="Arial" pitchFamily="34" charset="0"/>
              <a:buChar char="•"/>
              <a:defRPr/>
            </a:pPr>
            <a:r>
              <a:rPr lang="pt-PT" sz="1500" dirty="0"/>
              <a:t> Traduz as características da comunidade local em termos da respectiva “capacidade para antecipar, enfrentar, resistir e recuperar do impacto de um desastre” (</a:t>
            </a:r>
            <a:r>
              <a:rPr lang="pt-PT" sz="1500" cap="small" dirty="0" err="1"/>
              <a:t>Blaikie</a:t>
            </a:r>
            <a:r>
              <a:rPr lang="pt-PT" sz="1500" dirty="0"/>
              <a:t>, 2001*). </a:t>
            </a:r>
          </a:p>
        </p:txBody>
      </p:sp>
      <p:sp>
        <p:nvSpPr>
          <p:cNvPr id="28" name="Rectângulo 27"/>
          <p:cNvSpPr/>
          <p:nvPr/>
        </p:nvSpPr>
        <p:spPr bwMode="auto">
          <a:xfrm>
            <a:off x="207963" y="6297016"/>
            <a:ext cx="8717859" cy="608323"/>
          </a:xfrm>
          <a:prstGeom prst="rect">
            <a:avLst/>
          </a:prstGeom>
        </p:spPr>
        <p:txBody>
          <a:bodyPr>
            <a:spAutoFit/>
          </a:bodyPr>
          <a:lstStyle/>
          <a:p>
            <a:pPr>
              <a:defRPr/>
            </a:pPr>
            <a:r>
              <a:rPr lang="en-US" sz="1000" cap="small" dirty="0"/>
              <a:t>*</a:t>
            </a:r>
            <a:r>
              <a:rPr lang="en-US" sz="1000" cap="small" dirty="0" err="1"/>
              <a:t>Blaikie</a:t>
            </a:r>
            <a:r>
              <a:rPr lang="en-US" sz="1000" cap="small" dirty="0"/>
              <a:t>, P</a:t>
            </a:r>
            <a:r>
              <a:rPr lang="en-US" sz="1000" dirty="0"/>
              <a:t>. (2001) - </a:t>
            </a:r>
            <a:r>
              <a:rPr lang="en-US" sz="1000" i="1" dirty="0"/>
              <a:t>At Risk. Natural Hazards, People’s Vulnerability and Disasters</a:t>
            </a:r>
            <a:r>
              <a:rPr lang="en-US" sz="1000" dirty="0"/>
              <a:t>. </a:t>
            </a:r>
            <a:r>
              <a:rPr lang="en-US" sz="1000" dirty="0" err="1"/>
              <a:t>Routledge</a:t>
            </a:r>
            <a:r>
              <a:rPr lang="en-US" sz="1000" dirty="0"/>
              <a:t>, p. 9.</a:t>
            </a:r>
            <a:endParaRPr lang="pt-PT" sz="1000" dirty="0"/>
          </a:p>
        </p:txBody>
      </p:sp>
      <p:sp>
        <p:nvSpPr>
          <p:cNvPr id="29" name="Rectângulo 28"/>
          <p:cNvSpPr/>
          <p:nvPr/>
        </p:nvSpPr>
        <p:spPr bwMode="auto">
          <a:xfrm>
            <a:off x="207963" y="6565091"/>
            <a:ext cx="8936037" cy="608325"/>
          </a:xfrm>
          <a:prstGeom prst="rect">
            <a:avLst/>
          </a:prstGeom>
        </p:spPr>
        <p:txBody>
          <a:bodyPr>
            <a:spAutoFit/>
          </a:bodyPr>
          <a:lstStyle/>
          <a:p>
            <a:pPr>
              <a:defRPr/>
            </a:pPr>
            <a:r>
              <a:rPr lang="en-US" sz="1000" cap="small" dirty="0"/>
              <a:t>*Cutter, S. L.</a:t>
            </a:r>
            <a:r>
              <a:rPr lang="en-US" sz="1000" dirty="0"/>
              <a:t>, </a:t>
            </a:r>
            <a:r>
              <a:rPr lang="en-US" sz="1000" cap="small" dirty="0" err="1"/>
              <a:t>Boruff</a:t>
            </a:r>
            <a:r>
              <a:rPr lang="en-US" sz="1000" dirty="0"/>
              <a:t>, B. J., and </a:t>
            </a:r>
            <a:r>
              <a:rPr lang="en-US" sz="1000" cap="small" dirty="0"/>
              <a:t>Shirley</a:t>
            </a:r>
            <a:r>
              <a:rPr lang="en-US" sz="1000" dirty="0"/>
              <a:t>, W. L (2003) - “Social Vulnerability to Environmental Hazards,” </a:t>
            </a:r>
            <a:r>
              <a:rPr lang="en-US" sz="1000" i="1" dirty="0"/>
              <a:t>Social Science Quarterly</a:t>
            </a:r>
            <a:r>
              <a:rPr lang="en-US" sz="1000" dirty="0"/>
              <a:t> 84 (1), pp. 242-261</a:t>
            </a:r>
            <a:endParaRPr lang="pt-PT" sz="1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5843"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PROBLEMAS METODOLÓGICOS – VULNERABILIDADE SOCIAL</a:t>
            </a:r>
          </a:p>
        </p:txBody>
      </p:sp>
      <p:pic>
        <p:nvPicPr>
          <p:cNvPr id="13" name="Imagem 12" descr="torresnovas 121.jpg"/>
          <p:cNvPicPr>
            <a:picLocks noChangeAspect="1"/>
          </p:cNvPicPr>
          <p:nvPr/>
        </p:nvPicPr>
        <p:blipFill>
          <a:blip r:embed="rId3" cstate="print"/>
          <a:srcRect t="54558" b="6269"/>
          <a:stretch>
            <a:fillRect/>
          </a:stretch>
        </p:blipFill>
        <p:spPr>
          <a:xfrm>
            <a:off x="-1" y="4920343"/>
            <a:ext cx="9253615" cy="2416619"/>
          </a:xfrm>
          <a:prstGeom prst="rect">
            <a:avLst/>
          </a:prstGeom>
          <a:ln>
            <a:noFill/>
          </a:ln>
          <a:effectLst>
            <a:softEdge rad="112500"/>
          </a:effectLst>
        </p:spPr>
      </p:pic>
      <p:grpSp>
        <p:nvGrpSpPr>
          <p:cNvPr id="35845" name="Grupo 23"/>
          <p:cNvGrpSpPr>
            <a:grpSpLocks/>
          </p:cNvGrpSpPr>
          <p:nvPr/>
        </p:nvGrpSpPr>
        <p:grpSpPr bwMode="auto">
          <a:xfrm>
            <a:off x="5407025" y="1044575"/>
            <a:ext cx="3536950" cy="3905250"/>
            <a:chOff x="5407322" y="833948"/>
            <a:chExt cx="3536656" cy="3906000"/>
          </a:xfrm>
        </p:grpSpPr>
        <p:pic>
          <p:nvPicPr>
            <p:cNvPr id="35858" name="Imagem 15" descr="Vulnerabilidade Social.jpg"/>
            <p:cNvPicPr>
              <a:picLocks noChangeAspect="1"/>
            </p:cNvPicPr>
            <p:nvPr/>
          </p:nvPicPr>
          <p:blipFill>
            <a:blip r:embed="rId4" cstate="print"/>
            <a:srcRect l="5734" t="8351" r="8076" b="24292"/>
            <a:stretch>
              <a:fillRect/>
            </a:stretch>
          </p:blipFill>
          <p:spPr bwMode="auto">
            <a:xfrm>
              <a:off x="5407322" y="833948"/>
              <a:ext cx="3536656" cy="3906000"/>
            </a:xfrm>
            <a:prstGeom prst="rect">
              <a:avLst/>
            </a:prstGeom>
            <a:noFill/>
            <a:ln w="9525">
              <a:noFill/>
              <a:miter lim="800000"/>
              <a:headEnd/>
              <a:tailEnd/>
            </a:ln>
          </p:spPr>
        </p:pic>
        <p:pic>
          <p:nvPicPr>
            <p:cNvPr id="35859" name="Picture 3" descr="C:\TORRES_NOVAS\Relatório\Relatório - partes\MAPAS_CEGOT\SOCIAL\Carta da Vulnerabilidade Social_Final.jpg"/>
            <p:cNvPicPr>
              <a:picLocks noChangeAspect="1" noChangeArrowheads="1"/>
            </p:cNvPicPr>
            <p:nvPr/>
          </p:nvPicPr>
          <p:blipFill>
            <a:blip r:embed="rId5" cstate="print"/>
            <a:srcRect l="27940" t="80930" r="55881" b="9267"/>
            <a:stretch>
              <a:fillRect/>
            </a:stretch>
          </p:blipFill>
          <p:spPr bwMode="auto">
            <a:xfrm>
              <a:off x="5569762" y="3956760"/>
              <a:ext cx="812931" cy="702321"/>
            </a:xfrm>
            <a:prstGeom prst="rect">
              <a:avLst/>
            </a:prstGeom>
            <a:noFill/>
            <a:ln w="9525">
              <a:noFill/>
              <a:miter lim="800000"/>
              <a:headEnd/>
              <a:tailEnd/>
            </a:ln>
          </p:spPr>
        </p:pic>
      </p:grpSp>
      <p:grpSp>
        <p:nvGrpSpPr>
          <p:cNvPr id="35846" name="Grupo 22"/>
          <p:cNvGrpSpPr>
            <a:grpSpLocks/>
          </p:cNvGrpSpPr>
          <p:nvPr/>
        </p:nvGrpSpPr>
        <p:grpSpPr bwMode="auto">
          <a:xfrm>
            <a:off x="271463" y="1044575"/>
            <a:ext cx="3506787" cy="3905250"/>
            <a:chOff x="272209" y="834062"/>
            <a:chExt cx="3505722" cy="3905773"/>
          </a:xfrm>
        </p:grpSpPr>
        <p:pic>
          <p:nvPicPr>
            <p:cNvPr id="35856" name="Imagem 20" descr="Carta da Vulnerabilidade Social_Final.jpg"/>
            <p:cNvPicPr>
              <a:picLocks noChangeAspect="1"/>
            </p:cNvPicPr>
            <p:nvPr/>
          </p:nvPicPr>
          <p:blipFill>
            <a:blip r:embed="rId6" cstate="print"/>
            <a:srcRect l="5780" t="8351" r="8293" b="23911"/>
            <a:stretch>
              <a:fillRect/>
            </a:stretch>
          </p:blipFill>
          <p:spPr bwMode="auto">
            <a:xfrm>
              <a:off x="272209" y="834062"/>
              <a:ext cx="3505722" cy="3905773"/>
            </a:xfrm>
            <a:prstGeom prst="rect">
              <a:avLst/>
            </a:prstGeom>
            <a:noFill/>
            <a:ln w="9525">
              <a:noFill/>
              <a:miter lim="800000"/>
              <a:headEnd/>
              <a:tailEnd/>
            </a:ln>
          </p:spPr>
        </p:pic>
        <p:pic>
          <p:nvPicPr>
            <p:cNvPr id="35857" name="Picture 3" descr="C:\TORRES_NOVAS\Relatório\Relatório - partes\MAPAS_CEGOT\SOCIAL\Carta da Vulnerabilidade Social_Final.jpg"/>
            <p:cNvPicPr>
              <a:picLocks noChangeAspect="1" noChangeArrowheads="1"/>
            </p:cNvPicPr>
            <p:nvPr/>
          </p:nvPicPr>
          <p:blipFill>
            <a:blip r:embed="rId5" cstate="print"/>
            <a:srcRect l="27940" t="80930" r="55881" b="9267"/>
            <a:stretch>
              <a:fillRect/>
            </a:stretch>
          </p:blipFill>
          <p:spPr bwMode="auto">
            <a:xfrm>
              <a:off x="424449" y="3917653"/>
              <a:ext cx="812931" cy="702321"/>
            </a:xfrm>
            <a:prstGeom prst="rect">
              <a:avLst/>
            </a:prstGeom>
            <a:noFill/>
            <a:ln w="9525">
              <a:noFill/>
              <a:miter lim="800000"/>
              <a:headEnd/>
              <a:tailEnd/>
            </a:ln>
          </p:spPr>
        </p:pic>
      </p:grpSp>
      <p:pic>
        <p:nvPicPr>
          <p:cNvPr id="17" name="Imagem 16" descr="Vun_Nula3.jpg"/>
          <p:cNvPicPr>
            <a:picLocks noChangeAspect="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blip>
          <a:srcRect l="13313" t="12746" r="21144" b="26599"/>
          <a:stretch>
            <a:fillRect/>
          </a:stretch>
        </p:blipFill>
        <p:spPr>
          <a:xfrm>
            <a:off x="3889337" y="2108806"/>
            <a:ext cx="1358331" cy="1776423"/>
          </a:xfrm>
          <a:prstGeom prst="rect">
            <a:avLst/>
          </a:prstGeom>
          <a:ln>
            <a:noFill/>
          </a:ln>
        </p:spPr>
      </p:pic>
      <p:sp>
        <p:nvSpPr>
          <p:cNvPr id="35848" name="CaixaDeTexto 28"/>
          <p:cNvSpPr txBox="1">
            <a:spLocks noChangeArrowheads="1"/>
          </p:cNvSpPr>
          <p:nvPr/>
        </p:nvSpPr>
        <p:spPr bwMode="auto">
          <a:xfrm>
            <a:off x="3889375" y="1044575"/>
            <a:ext cx="1358900" cy="646113"/>
          </a:xfrm>
          <a:prstGeom prst="rect">
            <a:avLst/>
          </a:prstGeom>
          <a:noFill/>
          <a:ln w="9525">
            <a:noFill/>
            <a:miter lim="800000"/>
            <a:headEnd/>
            <a:tailEnd/>
          </a:ln>
        </p:spPr>
        <p:txBody>
          <a:bodyPr>
            <a:spAutoFit/>
          </a:bodyPr>
          <a:lstStyle/>
          <a:p>
            <a:pPr algn="ctr"/>
            <a:r>
              <a:rPr lang="pt-PT"/>
              <a:t>Unidade de Paisagem</a:t>
            </a:r>
          </a:p>
        </p:txBody>
      </p:sp>
      <p:sp>
        <p:nvSpPr>
          <p:cNvPr id="35849" name="CaixaDeTexto 29"/>
          <p:cNvSpPr txBox="1">
            <a:spLocks noChangeArrowheads="1"/>
          </p:cNvSpPr>
          <p:nvPr/>
        </p:nvSpPr>
        <p:spPr bwMode="auto">
          <a:xfrm>
            <a:off x="3860800" y="4067175"/>
            <a:ext cx="1517650" cy="369888"/>
          </a:xfrm>
          <a:prstGeom prst="rect">
            <a:avLst/>
          </a:prstGeom>
          <a:noFill/>
          <a:ln w="9525">
            <a:noFill/>
            <a:miter lim="800000"/>
            <a:headEnd/>
            <a:tailEnd/>
          </a:ln>
        </p:spPr>
        <p:txBody>
          <a:bodyPr>
            <a:spAutoFit/>
          </a:bodyPr>
          <a:lstStyle/>
          <a:p>
            <a:pPr algn="ctr"/>
            <a:r>
              <a:rPr lang="pt-PT"/>
              <a:t>Serra Calcária</a:t>
            </a:r>
          </a:p>
        </p:txBody>
      </p:sp>
      <p:cxnSp>
        <p:nvCxnSpPr>
          <p:cNvPr id="32" name="Conexão recta unidireccional 31"/>
          <p:cNvCxnSpPr/>
          <p:nvPr/>
        </p:nvCxnSpPr>
        <p:spPr>
          <a:xfrm>
            <a:off x="3778250" y="3373438"/>
            <a:ext cx="314325"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exão recta unidireccional 32"/>
          <p:cNvCxnSpPr/>
          <p:nvPr/>
        </p:nvCxnSpPr>
        <p:spPr>
          <a:xfrm>
            <a:off x="5062538" y="3373438"/>
            <a:ext cx="315912"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Multiplicar 33"/>
          <p:cNvSpPr/>
          <p:nvPr/>
        </p:nvSpPr>
        <p:spPr>
          <a:xfrm>
            <a:off x="423863" y="1166813"/>
            <a:ext cx="490537" cy="457200"/>
          </a:xfrm>
          <a:prstGeom prst="mathMultiply">
            <a:avLst>
              <a:gd name="adj1" fmla="val 15412"/>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5" name="CaixaDeTexto 34"/>
          <p:cNvSpPr txBox="1"/>
          <p:nvPr/>
        </p:nvSpPr>
        <p:spPr>
          <a:xfrm>
            <a:off x="5594476" y="1044017"/>
            <a:ext cx="556348" cy="707886"/>
          </a:xfrm>
          <a:prstGeom prst="rect">
            <a:avLst/>
          </a:prstGeom>
          <a:noFill/>
        </p:spPr>
        <p:txBody>
          <a:bodyPr>
            <a:spAutoFit/>
          </a:bodyPr>
          <a:lstStyle/>
          <a:p>
            <a:pPr>
              <a:defRPr/>
            </a:pPr>
            <a:r>
              <a:rPr lang="pt-PT" sz="40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a:t>
            </a:r>
          </a:p>
        </p:txBody>
      </p:sp>
      <p:sp>
        <p:nvSpPr>
          <p:cNvPr id="35854" name="CaixaDeTexto 35"/>
          <p:cNvSpPr txBox="1">
            <a:spLocks noChangeArrowheads="1"/>
          </p:cNvSpPr>
          <p:nvPr/>
        </p:nvSpPr>
        <p:spPr bwMode="auto">
          <a:xfrm>
            <a:off x="133350" y="673100"/>
            <a:ext cx="6638925" cy="369888"/>
          </a:xfrm>
          <a:prstGeom prst="rect">
            <a:avLst/>
          </a:prstGeom>
          <a:noFill/>
          <a:ln w="9525">
            <a:noFill/>
            <a:miter lim="800000"/>
            <a:headEnd/>
            <a:tailEnd/>
          </a:ln>
        </p:spPr>
        <p:txBody>
          <a:bodyPr>
            <a:spAutoFit/>
          </a:bodyPr>
          <a:lstStyle/>
          <a:p>
            <a:r>
              <a:rPr lang="pt-PT" b="1">
                <a:solidFill>
                  <a:srgbClr val="00B0F0"/>
                </a:solidFill>
              </a:rPr>
              <a:t>Vulnerabilidade Social…</a:t>
            </a:r>
          </a:p>
        </p:txBody>
      </p:sp>
      <p:sp>
        <p:nvSpPr>
          <p:cNvPr id="35855" name="CaixaDeTexto 36"/>
          <p:cNvSpPr txBox="1">
            <a:spLocks noChangeArrowheads="1"/>
          </p:cNvSpPr>
          <p:nvPr/>
        </p:nvSpPr>
        <p:spPr bwMode="auto">
          <a:xfrm>
            <a:off x="35496" y="5619130"/>
            <a:ext cx="8637588" cy="1338262"/>
          </a:xfrm>
          <a:prstGeom prst="rect">
            <a:avLst/>
          </a:prstGeom>
          <a:noFill/>
          <a:ln w="9525">
            <a:noFill/>
            <a:miter lim="800000"/>
            <a:headEnd/>
            <a:tailEnd/>
          </a:ln>
        </p:spPr>
        <p:txBody>
          <a:bodyPr>
            <a:spAutoFit/>
          </a:bodyPr>
          <a:lstStyle/>
          <a:p>
            <a:pPr>
              <a:lnSpc>
                <a:spcPct val="150000"/>
              </a:lnSpc>
              <a:buFont typeface="Arial" charset="0"/>
              <a:buChar char="•"/>
            </a:pPr>
            <a:r>
              <a:rPr lang="pt-PT" dirty="0">
                <a:solidFill>
                  <a:schemeClr val="bg1"/>
                </a:solidFill>
              </a:rPr>
              <a:t>  Unidade </a:t>
            </a:r>
            <a:r>
              <a:rPr lang="pt-PT" dirty="0" err="1">
                <a:solidFill>
                  <a:schemeClr val="bg1"/>
                </a:solidFill>
              </a:rPr>
              <a:t>geomorfológicamente</a:t>
            </a:r>
            <a:r>
              <a:rPr lang="pt-PT" dirty="0">
                <a:solidFill>
                  <a:schemeClr val="bg1"/>
                </a:solidFill>
              </a:rPr>
              <a:t> homogénea, com declives acentuados</a:t>
            </a:r>
          </a:p>
          <a:p>
            <a:pPr>
              <a:lnSpc>
                <a:spcPct val="150000"/>
              </a:lnSpc>
              <a:buFont typeface="Arial" charset="0"/>
              <a:buChar char="•"/>
            </a:pPr>
            <a:r>
              <a:rPr lang="pt-PT" dirty="0">
                <a:solidFill>
                  <a:schemeClr val="bg1"/>
                </a:solidFill>
              </a:rPr>
              <a:t> Área praticamente despovoada, com uma densidade populacional muito baixa</a:t>
            </a:r>
          </a:p>
          <a:p>
            <a:pPr>
              <a:lnSpc>
                <a:spcPct val="150000"/>
              </a:lnSpc>
              <a:buFont typeface="Arial" charset="0"/>
              <a:buChar char="•"/>
            </a:pPr>
            <a:r>
              <a:rPr lang="pt-PT" dirty="0">
                <a:solidFill>
                  <a:schemeClr val="bg1"/>
                </a:solidFill>
              </a:rPr>
              <a:t> Edificado em ruínas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ox(in)">
                                      <p:cBhvr>
                                        <p:cTn id="7" dur="500"/>
                                        <p:tgtEl>
                                          <p:spTgt spid="34"/>
                                        </p:tgtEl>
                                      </p:cBhvr>
                                    </p:animEffect>
                                  </p:childTnLst>
                                </p:cTn>
                              </p:par>
                              <p:par>
                                <p:cTn id="8" presetID="4"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ox(i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6867"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RISCO SÍMICO</a:t>
            </a:r>
          </a:p>
        </p:txBody>
      </p:sp>
      <p:grpSp>
        <p:nvGrpSpPr>
          <p:cNvPr id="36868" name="Grupo 31"/>
          <p:cNvGrpSpPr>
            <a:grpSpLocks/>
          </p:cNvGrpSpPr>
          <p:nvPr/>
        </p:nvGrpSpPr>
        <p:grpSpPr bwMode="auto">
          <a:xfrm>
            <a:off x="246063" y="1076325"/>
            <a:ext cx="4289425" cy="4692650"/>
            <a:chOff x="246084" y="1076104"/>
            <a:chExt cx="4289250" cy="4692559"/>
          </a:xfrm>
        </p:grpSpPr>
        <p:pic>
          <p:nvPicPr>
            <p:cNvPr id="36874" name="Imagem 19" descr="Perigosidade Sísmica.jpg"/>
            <p:cNvPicPr>
              <a:picLocks noChangeAspect="1"/>
            </p:cNvPicPr>
            <p:nvPr/>
          </p:nvPicPr>
          <p:blipFill>
            <a:blip r:embed="rId3" cstate="print"/>
            <a:srcRect l="5333" t="8351" r="7468" b="24142"/>
            <a:stretch>
              <a:fillRect/>
            </a:stretch>
          </p:blipFill>
          <p:spPr bwMode="auto">
            <a:xfrm>
              <a:off x="246084" y="1076104"/>
              <a:ext cx="4289250" cy="4692559"/>
            </a:xfrm>
            <a:prstGeom prst="rect">
              <a:avLst/>
            </a:prstGeom>
            <a:noFill/>
            <a:ln w="9525">
              <a:noFill/>
              <a:miter lim="800000"/>
              <a:headEnd/>
              <a:tailEnd/>
            </a:ln>
          </p:spPr>
        </p:pic>
        <p:pic>
          <p:nvPicPr>
            <p:cNvPr id="36875" name="Imagem 22" descr="Perigosidade Sísmica.jpg"/>
            <p:cNvPicPr>
              <a:picLocks noChangeAspect="1"/>
            </p:cNvPicPr>
            <p:nvPr/>
          </p:nvPicPr>
          <p:blipFill>
            <a:blip r:embed="rId4" cstate="print"/>
            <a:srcRect l="26158" t="80901" r="57545" b="9369"/>
            <a:stretch>
              <a:fillRect/>
            </a:stretch>
          </p:blipFill>
          <p:spPr bwMode="auto">
            <a:xfrm>
              <a:off x="459155" y="4956133"/>
              <a:ext cx="790832" cy="667265"/>
            </a:xfrm>
            <a:prstGeom prst="rect">
              <a:avLst/>
            </a:prstGeom>
            <a:noFill/>
            <a:ln w="9525">
              <a:noFill/>
              <a:miter lim="800000"/>
              <a:headEnd/>
              <a:tailEnd/>
            </a:ln>
          </p:spPr>
        </p:pic>
      </p:grpSp>
      <p:sp>
        <p:nvSpPr>
          <p:cNvPr id="9" name="CaixaDeTexto 8"/>
          <p:cNvSpPr txBox="1"/>
          <p:nvPr/>
        </p:nvSpPr>
        <p:spPr>
          <a:xfrm>
            <a:off x="271463" y="706438"/>
            <a:ext cx="4200525" cy="338137"/>
          </a:xfrm>
          <a:prstGeom prst="rect">
            <a:avLst/>
          </a:prstGeom>
          <a:solidFill>
            <a:schemeClr val="accent1">
              <a:lumMod val="20000"/>
              <a:lumOff val="80000"/>
            </a:schemeClr>
          </a:solidFill>
        </p:spPr>
        <p:txBody>
          <a:bodyPr>
            <a:spAutoFit/>
          </a:bodyPr>
          <a:lstStyle/>
          <a:p>
            <a:pPr algn="ctr">
              <a:defRPr/>
            </a:pPr>
            <a:r>
              <a:rPr lang="pt-PT" sz="1600" dirty="0"/>
              <a:t>Perigosidade Sísmica</a:t>
            </a:r>
          </a:p>
        </p:txBody>
      </p:sp>
      <p:sp>
        <p:nvSpPr>
          <p:cNvPr id="10" name="CaixaDeTexto 9"/>
          <p:cNvSpPr txBox="1"/>
          <p:nvPr/>
        </p:nvSpPr>
        <p:spPr>
          <a:xfrm>
            <a:off x="4633913" y="706438"/>
            <a:ext cx="4179887" cy="338137"/>
          </a:xfrm>
          <a:prstGeom prst="rect">
            <a:avLst/>
          </a:prstGeom>
          <a:solidFill>
            <a:schemeClr val="accent6">
              <a:lumMod val="40000"/>
              <a:lumOff val="60000"/>
            </a:schemeClr>
          </a:solidFill>
        </p:spPr>
        <p:txBody>
          <a:bodyPr>
            <a:spAutoFit/>
          </a:bodyPr>
          <a:lstStyle/>
          <a:p>
            <a:pPr algn="ctr">
              <a:defRPr/>
            </a:pPr>
            <a:r>
              <a:rPr lang="pt-PT" sz="1600" dirty="0"/>
              <a:t>Risco Sísmico</a:t>
            </a:r>
          </a:p>
        </p:txBody>
      </p:sp>
      <p:pic>
        <p:nvPicPr>
          <p:cNvPr id="36871" name="Imagem 27" descr="Risco Sísmico.jpg"/>
          <p:cNvPicPr>
            <a:picLocks noChangeAspect="1"/>
          </p:cNvPicPr>
          <p:nvPr/>
        </p:nvPicPr>
        <p:blipFill>
          <a:blip r:embed="rId5" cstate="print"/>
          <a:srcRect l="5695" t="8351" r="8241" b="24324"/>
          <a:stretch>
            <a:fillRect/>
          </a:stretch>
        </p:blipFill>
        <p:spPr bwMode="auto">
          <a:xfrm>
            <a:off x="4608513" y="1100138"/>
            <a:ext cx="4233862" cy="4679950"/>
          </a:xfrm>
          <a:prstGeom prst="rect">
            <a:avLst/>
          </a:prstGeom>
          <a:noFill/>
          <a:ln w="9525">
            <a:noFill/>
            <a:miter lim="800000"/>
            <a:headEnd/>
            <a:tailEnd/>
          </a:ln>
        </p:spPr>
      </p:pic>
      <p:pic>
        <p:nvPicPr>
          <p:cNvPr id="36872" name="Imagem 29" descr="Risco Sísmico.jpg"/>
          <p:cNvPicPr>
            <a:picLocks noChangeAspect="1"/>
          </p:cNvPicPr>
          <p:nvPr/>
        </p:nvPicPr>
        <p:blipFill>
          <a:blip r:embed="rId5" cstate="print"/>
          <a:srcRect l="26575" t="80540" r="58148" b="8649"/>
          <a:stretch>
            <a:fillRect/>
          </a:stretch>
        </p:blipFill>
        <p:spPr bwMode="auto">
          <a:xfrm>
            <a:off x="4781550" y="4905375"/>
            <a:ext cx="741363" cy="741363"/>
          </a:xfrm>
          <a:prstGeom prst="rect">
            <a:avLst/>
          </a:prstGeom>
          <a:noFill/>
          <a:ln w="9525">
            <a:noFill/>
            <a:miter lim="800000"/>
            <a:headEnd/>
            <a:tailEnd/>
          </a:ln>
        </p:spPr>
      </p:pic>
      <p:sp>
        <p:nvSpPr>
          <p:cNvPr id="36873" name="CaixaDeTexto 11"/>
          <p:cNvSpPr txBox="1">
            <a:spLocks noChangeArrowheads="1"/>
          </p:cNvSpPr>
          <p:nvPr/>
        </p:nvSpPr>
        <p:spPr bwMode="auto">
          <a:xfrm>
            <a:off x="271463" y="5786438"/>
            <a:ext cx="4264025" cy="954087"/>
          </a:xfrm>
          <a:prstGeom prst="rect">
            <a:avLst/>
          </a:prstGeom>
          <a:noFill/>
          <a:ln w="9525">
            <a:noFill/>
            <a:miter lim="800000"/>
            <a:headEnd/>
            <a:tailEnd/>
          </a:ln>
        </p:spPr>
        <p:txBody>
          <a:bodyPr>
            <a:spAutoFit/>
          </a:bodyPr>
          <a:lstStyle/>
          <a:p>
            <a:pPr>
              <a:buFont typeface="Arial" charset="0"/>
              <a:buChar char="•"/>
            </a:pPr>
            <a:r>
              <a:rPr lang="pt-PT" sz="1400"/>
              <a:t> Intensidade sísmica (histórica)</a:t>
            </a:r>
          </a:p>
          <a:p>
            <a:pPr>
              <a:buFont typeface="Arial" charset="0"/>
              <a:buChar char="•"/>
            </a:pPr>
            <a:r>
              <a:rPr lang="pt-PT" sz="1400"/>
              <a:t> Substrato rochoso</a:t>
            </a:r>
          </a:p>
          <a:p>
            <a:pPr>
              <a:buFont typeface="Arial" charset="0"/>
              <a:buChar char="•"/>
            </a:pPr>
            <a:r>
              <a:rPr lang="pt-PT" sz="1400"/>
              <a:t> Falhas geológicas</a:t>
            </a:r>
          </a:p>
          <a:p>
            <a:pPr>
              <a:buFont typeface="Arial" charset="0"/>
              <a:buChar char="•"/>
            </a:pPr>
            <a:r>
              <a:rPr lang="pt-PT" sz="1400"/>
              <a:t> Alinhamentos tectónicos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8032" y="260648"/>
            <a:ext cx="8855968" cy="1143000"/>
          </a:xfrm>
        </p:spPr>
        <p:txBody>
          <a:bodyPr>
            <a:noAutofit/>
          </a:bodyPr>
          <a:lstStyle/>
          <a:p>
            <a:r>
              <a:rPr lang="pt-PT" sz="3200" b="1" dirty="0" smtClean="0">
                <a:solidFill>
                  <a:srgbClr val="990000"/>
                </a:solidFill>
              </a:rPr>
              <a:t>Territorialização do Risco: susceptibilidade, probabilidade e vulnerabilidade</a:t>
            </a:r>
            <a:br>
              <a:rPr lang="pt-PT" sz="3200" b="1" dirty="0" smtClean="0">
                <a:solidFill>
                  <a:srgbClr val="990000"/>
                </a:solidFill>
              </a:rPr>
            </a:br>
            <a:endParaRPr lang="pt-PT" sz="3200" b="1" dirty="0">
              <a:solidFill>
                <a:srgbClr val="990000"/>
              </a:solidFill>
            </a:endParaRPr>
          </a:p>
        </p:txBody>
      </p:sp>
      <p:sp>
        <p:nvSpPr>
          <p:cNvPr id="3" name="Marcador de Posição de Conteúdo 2"/>
          <p:cNvSpPr>
            <a:spLocks noGrp="1"/>
          </p:cNvSpPr>
          <p:nvPr>
            <p:ph idx="1"/>
          </p:nvPr>
        </p:nvSpPr>
        <p:spPr>
          <a:xfrm>
            <a:off x="457200" y="1783357"/>
            <a:ext cx="8229600" cy="4525963"/>
          </a:xfrm>
        </p:spPr>
        <p:txBody>
          <a:bodyPr>
            <a:normAutofit lnSpcReduction="10000"/>
          </a:bodyPr>
          <a:lstStyle/>
          <a:p>
            <a:r>
              <a:rPr lang="pt-PT" dirty="0" smtClean="0"/>
              <a:t>A importância do território</a:t>
            </a:r>
          </a:p>
          <a:p>
            <a:r>
              <a:rPr lang="pt-PT" dirty="0" smtClean="0"/>
              <a:t>A importância da Cartografia na modelação dos riscos e nos processos de tomada de decisão</a:t>
            </a:r>
          </a:p>
          <a:p>
            <a:r>
              <a:rPr lang="pt-PT" dirty="0" smtClean="0"/>
              <a:t> O espaço e o tempo na análise dos riscos</a:t>
            </a:r>
          </a:p>
          <a:p>
            <a:pPr lvl="1"/>
            <a:r>
              <a:rPr lang="pt-PT" dirty="0" smtClean="0"/>
              <a:t>A escala espacial é separada da escala temporal?</a:t>
            </a:r>
          </a:p>
          <a:p>
            <a:pPr lvl="1"/>
            <a:r>
              <a:rPr lang="pt-PT" dirty="0" smtClean="0"/>
              <a:t>Ou a susceptibilidade é independente da probabilidade?</a:t>
            </a:r>
          </a:p>
          <a:p>
            <a:endParaRPr lang="pt-PT"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7891"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SUSCEPTIBILIDADE A DESABAMENTOS</a:t>
            </a:r>
          </a:p>
        </p:txBody>
      </p:sp>
      <p:pic>
        <p:nvPicPr>
          <p:cNvPr id="37892" name="Imagem 23" descr="Carta de Susceptibilidade a Desabamentos.jpg"/>
          <p:cNvPicPr>
            <a:picLocks noChangeAspect="1"/>
          </p:cNvPicPr>
          <p:nvPr/>
        </p:nvPicPr>
        <p:blipFill>
          <a:blip r:embed="rId3" cstate="print"/>
          <a:srcRect l="6058" t="8351" r="8076" b="24292"/>
          <a:stretch>
            <a:fillRect/>
          </a:stretch>
        </p:blipFill>
        <p:spPr bwMode="auto">
          <a:xfrm>
            <a:off x="271463" y="1092200"/>
            <a:ext cx="4221162" cy="4679950"/>
          </a:xfrm>
          <a:prstGeom prst="rect">
            <a:avLst/>
          </a:prstGeom>
          <a:noFill/>
          <a:ln w="9525">
            <a:noFill/>
            <a:miter lim="800000"/>
            <a:headEnd/>
            <a:tailEnd/>
          </a:ln>
        </p:spPr>
      </p:pic>
      <p:sp>
        <p:nvSpPr>
          <p:cNvPr id="27" name="CaixaDeTexto 26"/>
          <p:cNvSpPr txBox="1"/>
          <p:nvPr/>
        </p:nvSpPr>
        <p:spPr>
          <a:xfrm>
            <a:off x="271463" y="706438"/>
            <a:ext cx="4200525" cy="338137"/>
          </a:xfrm>
          <a:prstGeom prst="rect">
            <a:avLst/>
          </a:prstGeom>
          <a:solidFill>
            <a:schemeClr val="accent1">
              <a:lumMod val="20000"/>
              <a:lumOff val="80000"/>
            </a:schemeClr>
          </a:solidFill>
        </p:spPr>
        <p:txBody>
          <a:bodyPr>
            <a:spAutoFit/>
          </a:bodyPr>
          <a:lstStyle/>
          <a:p>
            <a:pPr algn="ctr">
              <a:defRPr/>
            </a:pPr>
            <a:r>
              <a:rPr lang="pt-PT" sz="1600" dirty="0"/>
              <a:t>Susceptibilidade a Desabamentos</a:t>
            </a:r>
          </a:p>
        </p:txBody>
      </p:sp>
      <p:sp>
        <p:nvSpPr>
          <p:cNvPr id="28" name="CaixaDeTexto 27"/>
          <p:cNvSpPr txBox="1"/>
          <p:nvPr/>
        </p:nvSpPr>
        <p:spPr>
          <a:xfrm>
            <a:off x="4633913" y="706438"/>
            <a:ext cx="4179887" cy="338137"/>
          </a:xfrm>
          <a:prstGeom prst="rect">
            <a:avLst/>
          </a:prstGeom>
          <a:solidFill>
            <a:schemeClr val="accent6">
              <a:lumMod val="40000"/>
              <a:lumOff val="60000"/>
            </a:schemeClr>
          </a:solidFill>
        </p:spPr>
        <p:txBody>
          <a:bodyPr>
            <a:spAutoFit/>
          </a:bodyPr>
          <a:lstStyle/>
          <a:p>
            <a:pPr algn="ctr">
              <a:defRPr/>
            </a:pPr>
            <a:r>
              <a:rPr lang="pt-PT" sz="1600" dirty="0"/>
              <a:t>Risco de Desabamento</a:t>
            </a:r>
          </a:p>
        </p:txBody>
      </p:sp>
      <p:pic>
        <p:nvPicPr>
          <p:cNvPr id="37895" name="Imagem 38" descr="Susceptibilidade a Deslizamentos e Fluxos de terra e lama.jpg"/>
          <p:cNvPicPr>
            <a:picLocks noChangeAspect="1"/>
          </p:cNvPicPr>
          <p:nvPr/>
        </p:nvPicPr>
        <p:blipFill>
          <a:blip r:embed="rId4" cstate="print"/>
          <a:srcRect l="26320" t="81081" r="57893" b="8812"/>
          <a:stretch>
            <a:fillRect/>
          </a:stretch>
        </p:blipFill>
        <p:spPr bwMode="auto">
          <a:xfrm>
            <a:off x="407988" y="4578350"/>
            <a:ext cx="765175" cy="693738"/>
          </a:xfrm>
          <a:prstGeom prst="rect">
            <a:avLst/>
          </a:prstGeom>
          <a:noFill/>
          <a:ln w="9525">
            <a:noFill/>
            <a:miter lim="800000"/>
            <a:headEnd/>
            <a:tailEnd/>
          </a:ln>
        </p:spPr>
      </p:pic>
      <p:pic>
        <p:nvPicPr>
          <p:cNvPr id="37896" name="Imagem 41" descr="ToresNovas 120.jpg"/>
          <p:cNvPicPr>
            <a:picLocks noChangeAspect="1"/>
          </p:cNvPicPr>
          <p:nvPr/>
        </p:nvPicPr>
        <p:blipFill>
          <a:blip r:embed="rId5" cstate="print"/>
          <a:srcRect/>
          <a:stretch>
            <a:fillRect/>
          </a:stretch>
        </p:blipFill>
        <p:spPr bwMode="auto">
          <a:xfrm>
            <a:off x="257175" y="5835650"/>
            <a:ext cx="1350963" cy="900113"/>
          </a:xfrm>
          <a:prstGeom prst="rect">
            <a:avLst/>
          </a:prstGeom>
          <a:noFill/>
          <a:ln w="9525">
            <a:noFill/>
            <a:miter lim="800000"/>
            <a:headEnd/>
            <a:tailEnd/>
          </a:ln>
        </p:spPr>
      </p:pic>
      <p:pic>
        <p:nvPicPr>
          <p:cNvPr id="37897" name="Imagem 45" descr="ToresNovas2 030.jpg"/>
          <p:cNvPicPr>
            <a:picLocks noChangeAspect="1"/>
          </p:cNvPicPr>
          <p:nvPr/>
        </p:nvPicPr>
        <p:blipFill>
          <a:blip r:embed="rId6" cstate="print"/>
          <a:srcRect r="19904" b="22816"/>
          <a:stretch>
            <a:fillRect/>
          </a:stretch>
        </p:blipFill>
        <p:spPr bwMode="auto">
          <a:xfrm>
            <a:off x="3109913" y="5835650"/>
            <a:ext cx="1400175" cy="900113"/>
          </a:xfrm>
          <a:prstGeom prst="rect">
            <a:avLst/>
          </a:prstGeom>
          <a:noFill/>
          <a:ln w="9525">
            <a:noFill/>
            <a:miter lim="800000"/>
            <a:headEnd/>
            <a:tailEnd/>
          </a:ln>
        </p:spPr>
      </p:pic>
      <p:pic>
        <p:nvPicPr>
          <p:cNvPr id="37898" name="Imagem 46" descr="ToresNovas 083.jpg"/>
          <p:cNvPicPr>
            <a:picLocks noChangeAspect="1"/>
          </p:cNvPicPr>
          <p:nvPr/>
        </p:nvPicPr>
        <p:blipFill>
          <a:blip r:embed="rId7" cstate="print"/>
          <a:srcRect/>
          <a:stretch>
            <a:fillRect/>
          </a:stretch>
        </p:blipFill>
        <p:spPr bwMode="auto">
          <a:xfrm>
            <a:off x="1681163" y="5835650"/>
            <a:ext cx="1350962" cy="900113"/>
          </a:xfrm>
          <a:prstGeom prst="rect">
            <a:avLst/>
          </a:prstGeom>
          <a:noFill/>
          <a:ln w="9525">
            <a:noFill/>
            <a:miter lim="800000"/>
            <a:headEnd/>
            <a:tailEnd/>
          </a:ln>
        </p:spPr>
      </p:pic>
      <p:pic>
        <p:nvPicPr>
          <p:cNvPr id="37899" name="Imagem 12" descr="Risco de Desabamento.jpg"/>
          <p:cNvPicPr>
            <a:picLocks noChangeAspect="1"/>
          </p:cNvPicPr>
          <p:nvPr/>
        </p:nvPicPr>
        <p:blipFill>
          <a:blip r:embed="rId8" cstate="print"/>
          <a:srcRect l="6058" t="8574" r="8414" b="24292"/>
          <a:stretch>
            <a:fillRect/>
          </a:stretch>
        </p:blipFill>
        <p:spPr bwMode="auto">
          <a:xfrm>
            <a:off x="4625975" y="1120775"/>
            <a:ext cx="4217988" cy="4679950"/>
          </a:xfrm>
          <a:prstGeom prst="rect">
            <a:avLst/>
          </a:prstGeom>
          <a:noFill/>
          <a:ln w="9525">
            <a:noFill/>
            <a:miter lim="800000"/>
            <a:headEnd/>
            <a:tailEnd/>
          </a:ln>
        </p:spPr>
      </p:pic>
      <p:pic>
        <p:nvPicPr>
          <p:cNvPr id="37900" name="Imagem 13" descr="Risco Sísmico.jpg"/>
          <p:cNvPicPr>
            <a:picLocks noChangeAspect="1"/>
          </p:cNvPicPr>
          <p:nvPr/>
        </p:nvPicPr>
        <p:blipFill>
          <a:blip r:embed="rId9" cstate="print"/>
          <a:srcRect l="26575" t="80540" r="58148" b="8649"/>
          <a:stretch>
            <a:fillRect/>
          </a:stretch>
        </p:blipFill>
        <p:spPr bwMode="auto">
          <a:xfrm>
            <a:off x="4781550" y="4905375"/>
            <a:ext cx="741363" cy="741363"/>
          </a:xfrm>
          <a:prstGeom prst="rect">
            <a:avLst/>
          </a:prstGeom>
          <a:noFill/>
          <a:ln w="9525">
            <a:noFill/>
            <a:miter lim="800000"/>
            <a:headEnd/>
            <a:tailEnd/>
          </a:ln>
        </p:spPr>
      </p:pic>
      <p:pic>
        <p:nvPicPr>
          <p:cNvPr id="37901" name="Imagem 14" descr="Susceptibilidade a Deslizamentos e Fluxos de terra e lama.jpg"/>
          <p:cNvPicPr>
            <a:picLocks noChangeAspect="1"/>
          </p:cNvPicPr>
          <p:nvPr/>
        </p:nvPicPr>
        <p:blipFill>
          <a:blip r:embed="rId4" cstate="print"/>
          <a:srcRect l="44518" t="80486" r="40408" b="14424"/>
          <a:stretch>
            <a:fillRect/>
          </a:stretch>
        </p:blipFill>
        <p:spPr bwMode="auto">
          <a:xfrm>
            <a:off x="423863" y="5264150"/>
            <a:ext cx="731837" cy="34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8915"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RISCO DE  DESLIZAMENTOS E FLUXOS DE TERRAS E LAMAS</a:t>
            </a:r>
          </a:p>
        </p:txBody>
      </p:sp>
      <p:pic>
        <p:nvPicPr>
          <p:cNvPr id="38916" name="Imagem 24" descr="Susceptibilidade a Deslizamentos e Fluxos de terra e lama.jpg"/>
          <p:cNvPicPr>
            <a:picLocks noChangeAspect="1"/>
          </p:cNvPicPr>
          <p:nvPr/>
        </p:nvPicPr>
        <p:blipFill>
          <a:blip r:embed="rId3" cstate="print"/>
          <a:srcRect l="6058" t="8351" r="8414" b="24292"/>
          <a:stretch>
            <a:fillRect/>
          </a:stretch>
        </p:blipFill>
        <p:spPr bwMode="auto">
          <a:xfrm>
            <a:off x="269875" y="1092200"/>
            <a:ext cx="4205288" cy="4679950"/>
          </a:xfrm>
          <a:prstGeom prst="rect">
            <a:avLst/>
          </a:prstGeom>
          <a:noFill/>
          <a:ln w="9525">
            <a:noFill/>
            <a:miter lim="800000"/>
            <a:headEnd/>
            <a:tailEnd/>
          </a:ln>
        </p:spPr>
      </p:pic>
      <p:sp>
        <p:nvSpPr>
          <p:cNvPr id="28" name="CaixaDeTexto 27"/>
          <p:cNvSpPr txBox="1"/>
          <p:nvPr/>
        </p:nvSpPr>
        <p:spPr>
          <a:xfrm>
            <a:off x="295275" y="706438"/>
            <a:ext cx="4179888" cy="338137"/>
          </a:xfrm>
          <a:prstGeom prst="rect">
            <a:avLst/>
          </a:prstGeom>
          <a:solidFill>
            <a:schemeClr val="accent5">
              <a:lumMod val="40000"/>
              <a:lumOff val="60000"/>
            </a:schemeClr>
          </a:solidFill>
        </p:spPr>
        <p:txBody>
          <a:bodyPr>
            <a:spAutoFit/>
          </a:bodyPr>
          <a:lstStyle/>
          <a:p>
            <a:pPr algn="ctr">
              <a:defRPr/>
            </a:pPr>
            <a:r>
              <a:rPr lang="pt-PT" sz="1600" dirty="0"/>
              <a:t>Susceptibilidade a Deslizamentos e Fluxos  </a:t>
            </a:r>
          </a:p>
        </p:txBody>
      </p:sp>
      <p:pic>
        <p:nvPicPr>
          <p:cNvPr id="38918" name="Imagem 37" descr="Susceptibilidade a Deslizamentos e Fluxos de terra e lama.jpg"/>
          <p:cNvPicPr>
            <a:picLocks noChangeAspect="1"/>
          </p:cNvPicPr>
          <p:nvPr/>
        </p:nvPicPr>
        <p:blipFill>
          <a:blip r:embed="rId3" cstate="print"/>
          <a:srcRect l="26320" t="81081" r="57893" b="8812"/>
          <a:stretch>
            <a:fillRect/>
          </a:stretch>
        </p:blipFill>
        <p:spPr bwMode="auto">
          <a:xfrm>
            <a:off x="430213" y="4933950"/>
            <a:ext cx="766762" cy="693738"/>
          </a:xfrm>
          <a:prstGeom prst="rect">
            <a:avLst/>
          </a:prstGeom>
          <a:noFill/>
          <a:ln w="9525">
            <a:noFill/>
            <a:miter lim="800000"/>
            <a:headEnd/>
            <a:tailEnd/>
          </a:ln>
        </p:spPr>
      </p:pic>
      <p:pic>
        <p:nvPicPr>
          <p:cNvPr id="38919" name="Imagem 39" descr="Deslizamento Casal Azinheira1.JPG"/>
          <p:cNvPicPr>
            <a:picLocks noChangeAspect="1"/>
          </p:cNvPicPr>
          <p:nvPr/>
        </p:nvPicPr>
        <p:blipFill>
          <a:blip r:embed="rId4" cstate="print"/>
          <a:srcRect/>
          <a:stretch>
            <a:fillRect/>
          </a:stretch>
        </p:blipFill>
        <p:spPr bwMode="auto">
          <a:xfrm>
            <a:off x="2933700" y="5835650"/>
            <a:ext cx="1481138" cy="900113"/>
          </a:xfrm>
          <a:prstGeom prst="rect">
            <a:avLst/>
          </a:prstGeom>
          <a:noFill/>
          <a:ln w="9525">
            <a:noFill/>
            <a:miter lim="800000"/>
            <a:headEnd/>
            <a:tailEnd/>
          </a:ln>
        </p:spPr>
      </p:pic>
      <p:pic>
        <p:nvPicPr>
          <p:cNvPr id="38920" name="Imagem 40" descr="P1010995.JPG"/>
          <p:cNvPicPr>
            <a:picLocks noChangeAspect="1"/>
          </p:cNvPicPr>
          <p:nvPr/>
        </p:nvPicPr>
        <p:blipFill>
          <a:blip r:embed="rId5" cstate="print"/>
          <a:srcRect/>
          <a:stretch>
            <a:fillRect/>
          </a:stretch>
        </p:blipFill>
        <p:spPr bwMode="auto">
          <a:xfrm>
            <a:off x="301625" y="5835650"/>
            <a:ext cx="1200150" cy="900113"/>
          </a:xfrm>
          <a:prstGeom prst="rect">
            <a:avLst/>
          </a:prstGeom>
          <a:noFill/>
          <a:ln w="9525">
            <a:noFill/>
            <a:miter lim="800000"/>
            <a:headEnd/>
            <a:tailEnd/>
          </a:ln>
        </p:spPr>
      </p:pic>
      <p:pic>
        <p:nvPicPr>
          <p:cNvPr id="38921" name="Imagem 42" descr="P4290154.JPG"/>
          <p:cNvPicPr>
            <a:picLocks noChangeAspect="1"/>
          </p:cNvPicPr>
          <p:nvPr/>
        </p:nvPicPr>
        <p:blipFill>
          <a:blip r:embed="rId6" cstate="print"/>
          <a:srcRect/>
          <a:stretch>
            <a:fillRect/>
          </a:stretch>
        </p:blipFill>
        <p:spPr bwMode="auto">
          <a:xfrm>
            <a:off x="1587500" y="5835650"/>
            <a:ext cx="1200150" cy="900113"/>
          </a:xfrm>
          <a:prstGeom prst="rect">
            <a:avLst/>
          </a:prstGeom>
          <a:noFill/>
          <a:ln w="9525">
            <a:noFill/>
            <a:miter lim="800000"/>
            <a:headEnd/>
            <a:tailEnd/>
          </a:ln>
        </p:spPr>
      </p:pic>
      <p:sp>
        <p:nvSpPr>
          <p:cNvPr id="16" name="CaixaDeTexto 15"/>
          <p:cNvSpPr txBox="1"/>
          <p:nvPr/>
        </p:nvSpPr>
        <p:spPr>
          <a:xfrm>
            <a:off x="4633913" y="706438"/>
            <a:ext cx="4179887" cy="338137"/>
          </a:xfrm>
          <a:prstGeom prst="rect">
            <a:avLst/>
          </a:prstGeom>
          <a:solidFill>
            <a:schemeClr val="accent6">
              <a:lumMod val="40000"/>
              <a:lumOff val="60000"/>
            </a:schemeClr>
          </a:solidFill>
        </p:spPr>
        <p:txBody>
          <a:bodyPr>
            <a:spAutoFit/>
          </a:bodyPr>
          <a:lstStyle/>
          <a:p>
            <a:pPr algn="ctr">
              <a:defRPr/>
            </a:pPr>
            <a:r>
              <a:rPr lang="pt-PT" sz="1600" dirty="0"/>
              <a:t>Risco Deslizamentos e Fluxos de terras e lama</a:t>
            </a:r>
          </a:p>
        </p:txBody>
      </p:sp>
      <p:pic>
        <p:nvPicPr>
          <p:cNvPr id="38923" name="Imagem 16" descr="Risco de Deslizamento e Fluxos de terras e lama.jpg"/>
          <p:cNvPicPr>
            <a:picLocks noChangeAspect="1"/>
          </p:cNvPicPr>
          <p:nvPr/>
        </p:nvPicPr>
        <p:blipFill>
          <a:blip r:embed="rId7" cstate="print"/>
          <a:srcRect l="6058" t="8351" r="8205" b="24292"/>
          <a:stretch>
            <a:fillRect/>
          </a:stretch>
        </p:blipFill>
        <p:spPr bwMode="auto">
          <a:xfrm>
            <a:off x="4633913" y="1092200"/>
            <a:ext cx="4214812" cy="4679950"/>
          </a:xfrm>
          <a:prstGeom prst="rect">
            <a:avLst/>
          </a:prstGeom>
          <a:noFill/>
          <a:ln w="9525">
            <a:noFill/>
            <a:miter lim="800000"/>
            <a:headEnd/>
            <a:tailEnd/>
          </a:ln>
        </p:spPr>
      </p:pic>
      <p:pic>
        <p:nvPicPr>
          <p:cNvPr id="38924" name="Imagem 17" descr="Risco Sísmico.jpg"/>
          <p:cNvPicPr>
            <a:picLocks noChangeAspect="1"/>
          </p:cNvPicPr>
          <p:nvPr/>
        </p:nvPicPr>
        <p:blipFill>
          <a:blip r:embed="rId8" cstate="print"/>
          <a:srcRect l="26575" t="80540" r="58148" b="8649"/>
          <a:stretch>
            <a:fillRect/>
          </a:stretch>
        </p:blipFill>
        <p:spPr bwMode="auto">
          <a:xfrm>
            <a:off x="4781550" y="4889500"/>
            <a:ext cx="741363" cy="74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9939"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EROSÃO HÍDRICA</a:t>
            </a:r>
          </a:p>
        </p:txBody>
      </p:sp>
      <p:sp>
        <p:nvSpPr>
          <p:cNvPr id="9" name="CaixaDeTexto 8"/>
          <p:cNvSpPr txBox="1"/>
          <p:nvPr/>
        </p:nvSpPr>
        <p:spPr>
          <a:xfrm>
            <a:off x="271463" y="706438"/>
            <a:ext cx="4200525" cy="338137"/>
          </a:xfrm>
          <a:prstGeom prst="rect">
            <a:avLst/>
          </a:prstGeom>
          <a:solidFill>
            <a:schemeClr val="accent1">
              <a:lumMod val="20000"/>
              <a:lumOff val="80000"/>
            </a:schemeClr>
          </a:solidFill>
        </p:spPr>
        <p:txBody>
          <a:bodyPr>
            <a:spAutoFit/>
          </a:bodyPr>
          <a:lstStyle/>
          <a:p>
            <a:pPr algn="ctr">
              <a:defRPr/>
            </a:pPr>
            <a:r>
              <a:rPr lang="pt-PT" sz="1600" dirty="0"/>
              <a:t>Susceptibilidade a Erosão Hídrica</a:t>
            </a:r>
          </a:p>
        </p:txBody>
      </p:sp>
      <p:sp>
        <p:nvSpPr>
          <p:cNvPr id="10" name="CaixaDeTexto 9"/>
          <p:cNvSpPr txBox="1"/>
          <p:nvPr/>
        </p:nvSpPr>
        <p:spPr>
          <a:xfrm>
            <a:off x="4633913" y="706438"/>
            <a:ext cx="4179887" cy="338137"/>
          </a:xfrm>
          <a:prstGeom prst="rect">
            <a:avLst/>
          </a:prstGeom>
          <a:solidFill>
            <a:schemeClr val="accent6">
              <a:lumMod val="40000"/>
              <a:lumOff val="60000"/>
            </a:schemeClr>
          </a:solidFill>
        </p:spPr>
        <p:txBody>
          <a:bodyPr>
            <a:spAutoFit/>
          </a:bodyPr>
          <a:lstStyle/>
          <a:p>
            <a:pPr algn="ctr">
              <a:defRPr/>
            </a:pPr>
            <a:r>
              <a:rPr lang="pt-PT" sz="1600" dirty="0"/>
              <a:t>Risco de Erosão Hídrica</a:t>
            </a:r>
          </a:p>
        </p:txBody>
      </p:sp>
      <p:grpSp>
        <p:nvGrpSpPr>
          <p:cNvPr id="39942" name="Grupo 23"/>
          <p:cNvGrpSpPr>
            <a:grpSpLocks/>
          </p:cNvGrpSpPr>
          <p:nvPr/>
        </p:nvGrpSpPr>
        <p:grpSpPr bwMode="auto">
          <a:xfrm>
            <a:off x="257175" y="1089025"/>
            <a:ext cx="4214813" cy="4679950"/>
            <a:chOff x="257695" y="1088663"/>
            <a:chExt cx="4213680" cy="4680000"/>
          </a:xfrm>
        </p:grpSpPr>
        <p:pic>
          <p:nvPicPr>
            <p:cNvPr id="39949" name="Imagem 10" descr="Susceptibilidade Erosão Hidrica Final.jpg"/>
            <p:cNvPicPr>
              <a:picLocks noChangeAspect="1"/>
            </p:cNvPicPr>
            <p:nvPr/>
          </p:nvPicPr>
          <p:blipFill>
            <a:blip r:embed="rId3" cstate="print"/>
            <a:srcRect l="5695" t="8351" r="8414" b="24144"/>
            <a:stretch>
              <a:fillRect/>
            </a:stretch>
          </p:blipFill>
          <p:spPr bwMode="auto">
            <a:xfrm>
              <a:off x="257695" y="1088663"/>
              <a:ext cx="4213680" cy="4680000"/>
            </a:xfrm>
            <a:prstGeom prst="rect">
              <a:avLst/>
            </a:prstGeom>
            <a:noFill/>
            <a:ln w="9525">
              <a:noFill/>
              <a:miter lim="800000"/>
              <a:headEnd/>
              <a:tailEnd/>
            </a:ln>
          </p:spPr>
        </p:pic>
        <p:pic>
          <p:nvPicPr>
            <p:cNvPr id="39950" name="Imagem 6" descr="Susceptibilidade a Deslizamentos e Fluxos de terra e lama.jpg"/>
            <p:cNvPicPr>
              <a:picLocks noChangeAspect="1"/>
            </p:cNvPicPr>
            <p:nvPr/>
          </p:nvPicPr>
          <p:blipFill>
            <a:blip r:embed="rId4" cstate="print"/>
            <a:srcRect l="26320" t="81081" r="57893" b="8812"/>
            <a:stretch>
              <a:fillRect/>
            </a:stretch>
          </p:blipFill>
          <p:spPr bwMode="auto">
            <a:xfrm>
              <a:off x="446634" y="4577846"/>
              <a:ext cx="766119" cy="693100"/>
            </a:xfrm>
            <a:prstGeom prst="rect">
              <a:avLst/>
            </a:prstGeom>
            <a:noFill/>
            <a:ln w="9525">
              <a:noFill/>
              <a:miter lim="800000"/>
              <a:headEnd/>
              <a:tailEnd/>
            </a:ln>
          </p:spPr>
        </p:pic>
        <p:pic>
          <p:nvPicPr>
            <p:cNvPr id="39951" name="Imagem 11" descr="Susceptibilidade Erosão Hidrica Final.jpg"/>
            <p:cNvPicPr>
              <a:picLocks noChangeAspect="1"/>
            </p:cNvPicPr>
            <p:nvPr/>
          </p:nvPicPr>
          <p:blipFill>
            <a:blip r:embed="rId3" cstate="print"/>
            <a:srcRect l="44313" t="81122" r="34044" b="13576"/>
            <a:stretch>
              <a:fillRect/>
            </a:stretch>
          </p:blipFill>
          <p:spPr bwMode="auto">
            <a:xfrm>
              <a:off x="446634" y="5270946"/>
              <a:ext cx="1050325" cy="363737"/>
            </a:xfrm>
            <a:prstGeom prst="rect">
              <a:avLst/>
            </a:prstGeom>
            <a:noFill/>
            <a:ln w="9525">
              <a:noFill/>
              <a:miter lim="800000"/>
              <a:headEnd/>
              <a:tailEnd/>
            </a:ln>
          </p:spPr>
        </p:pic>
      </p:grpSp>
      <p:pic>
        <p:nvPicPr>
          <p:cNvPr id="39943" name="Imagem 12" descr="ToresNovas2 042.jpg"/>
          <p:cNvPicPr>
            <a:picLocks noChangeAspect="1"/>
          </p:cNvPicPr>
          <p:nvPr/>
        </p:nvPicPr>
        <p:blipFill>
          <a:blip r:embed="rId5" cstate="print"/>
          <a:srcRect/>
          <a:stretch>
            <a:fillRect/>
          </a:stretch>
        </p:blipFill>
        <p:spPr bwMode="auto">
          <a:xfrm>
            <a:off x="282575" y="5842000"/>
            <a:ext cx="1350963" cy="900113"/>
          </a:xfrm>
          <a:prstGeom prst="rect">
            <a:avLst/>
          </a:prstGeom>
          <a:noFill/>
          <a:ln w="9525">
            <a:noFill/>
            <a:miter lim="800000"/>
            <a:headEnd/>
            <a:tailEnd/>
          </a:ln>
        </p:spPr>
      </p:pic>
      <p:pic>
        <p:nvPicPr>
          <p:cNvPr id="39944" name="Imagem 13" descr="ToresNovas2 021.jpg"/>
          <p:cNvPicPr>
            <a:picLocks noChangeAspect="1"/>
          </p:cNvPicPr>
          <p:nvPr/>
        </p:nvPicPr>
        <p:blipFill>
          <a:blip r:embed="rId6" cstate="print"/>
          <a:srcRect/>
          <a:stretch>
            <a:fillRect/>
          </a:stretch>
        </p:blipFill>
        <p:spPr bwMode="auto">
          <a:xfrm>
            <a:off x="3122613" y="5842000"/>
            <a:ext cx="1350962" cy="900113"/>
          </a:xfrm>
          <a:prstGeom prst="rect">
            <a:avLst/>
          </a:prstGeom>
          <a:noFill/>
          <a:ln w="9525">
            <a:noFill/>
            <a:miter lim="800000"/>
            <a:headEnd/>
            <a:tailEnd/>
          </a:ln>
        </p:spPr>
      </p:pic>
      <p:pic>
        <p:nvPicPr>
          <p:cNvPr id="39945" name="Imagem 21" descr="P1020002.JPG"/>
          <p:cNvPicPr>
            <a:picLocks noChangeAspect="1"/>
          </p:cNvPicPr>
          <p:nvPr/>
        </p:nvPicPr>
        <p:blipFill>
          <a:blip r:embed="rId7" cstate="print"/>
          <a:srcRect/>
          <a:stretch>
            <a:fillRect/>
          </a:stretch>
        </p:blipFill>
        <p:spPr bwMode="auto">
          <a:xfrm>
            <a:off x="1833563" y="5842000"/>
            <a:ext cx="1200150" cy="900113"/>
          </a:xfrm>
          <a:prstGeom prst="rect">
            <a:avLst/>
          </a:prstGeom>
          <a:noFill/>
          <a:ln w="9525">
            <a:noFill/>
            <a:miter lim="800000"/>
            <a:headEnd/>
            <a:tailEnd/>
          </a:ln>
        </p:spPr>
      </p:pic>
      <p:pic>
        <p:nvPicPr>
          <p:cNvPr id="39946" name="Imagem 17" descr="Risco Erosão Hídrica.jpg"/>
          <p:cNvPicPr>
            <a:picLocks noChangeAspect="1"/>
          </p:cNvPicPr>
          <p:nvPr/>
        </p:nvPicPr>
        <p:blipFill>
          <a:blip r:embed="rId8" cstate="print"/>
          <a:srcRect l="6058" t="8351" r="8366" b="24292"/>
          <a:stretch>
            <a:fillRect/>
          </a:stretch>
        </p:blipFill>
        <p:spPr bwMode="auto">
          <a:xfrm>
            <a:off x="4633913" y="1089025"/>
            <a:ext cx="4206875" cy="4679950"/>
          </a:xfrm>
          <a:prstGeom prst="rect">
            <a:avLst/>
          </a:prstGeom>
          <a:noFill/>
          <a:ln w="9525">
            <a:noFill/>
            <a:miter lim="800000"/>
            <a:headEnd/>
            <a:tailEnd/>
          </a:ln>
        </p:spPr>
      </p:pic>
      <p:sp>
        <p:nvSpPr>
          <p:cNvPr id="39947" name="CaixaDeTexto 20"/>
          <p:cNvSpPr txBox="1">
            <a:spLocks noChangeArrowheads="1"/>
          </p:cNvSpPr>
          <p:nvPr/>
        </p:nvSpPr>
        <p:spPr bwMode="auto">
          <a:xfrm>
            <a:off x="4695825" y="5907088"/>
            <a:ext cx="4206875" cy="522287"/>
          </a:xfrm>
          <a:prstGeom prst="rect">
            <a:avLst/>
          </a:prstGeom>
          <a:noFill/>
          <a:ln w="9525">
            <a:noFill/>
            <a:miter lim="800000"/>
            <a:headEnd/>
            <a:tailEnd/>
          </a:ln>
        </p:spPr>
        <p:txBody>
          <a:bodyPr>
            <a:spAutoFit/>
          </a:bodyPr>
          <a:lstStyle/>
          <a:p>
            <a:r>
              <a:rPr lang="pt-PT" sz="1400"/>
              <a:t>As zonas urbanas destacam-se com risco muito baixo devido à inexistência ou impermeabilização do solo</a:t>
            </a:r>
          </a:p>
        </p:txBody>
      </p:sp>
      <p:pic>
        <p:nvPicPr>
          <p:cNvPr id="39948" name="Imagem 24" descr="Risco Sísmico.jpg"/>
          <p:cNvPicPr>
            <a:picLocks noChangeAspect="1"/>
          </p:cNvPicPr>
          <p:nvPr/>
        </p:nvPicPr>
        <p:blipFill>
          <a:blip r:embed="rId9" cstate="print"/>
          <a:srcRect l="26575" t="80540" r="58148" b="8649"/>
          <a:stretch>
            <a:fillRect/>
          </a:stretch>
        </p:blipFill>
        <p:spPr bwMode="auto">
          <a:xfrm>
            <a:off x="4781550" y="4892675"/>
            <a:ext cx="741363" cy="74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40963"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CARTOGRAFIA DE RISCO GEOMORFOLÓGICO  E SÍSMICO</a:t>
            </a:r>
          </a:p>
        </p:txBody>
      </p:sp>
      <p:grpSp>
        <p:nvGrpSpPr>
          <p:cNvPr id="40964" name="Grupo 4"/>
          <p:cNvGrpSpPr>
            <a:grpSpLocks/>
          </p:cNvGrpSpPr>
          <p:nvPr/>
        </p:nvGrpSpPr>
        <p:grpSpPr bwMode="auto">
          <a:xfrm>
            <a:off x="293688" y="1111250"/>
            <a:ext cx="4151312" cy="4605338"/>
            <a:chOff x="294039" y="911612"/>
            <a:chExt cx="4150534" cy="4605744"/>
          </a:xfrm>
        </p:grpSpPr>
        <p:pic>
          <p:nvPicPr>
            <p:cNvPr id="40973" name="Imagem 5" descr="Sintese_Susceptibilidade.jpg"/>
            <p:cNvPicPr>
              <a:picLocks noChangeAspect="1"/>
            </p:cNvPicPr>
            <p:nvPr/>
          </p:nvPicPr>
          <p:blipFill>
            <a:blip r:embed="rId3" cstate="print"/>
            <a:srcRect l="6058" t="8574" r="8414" b="24268"/>
            <a:stretch>
              <a:fillRect/>
            </a:stretch>
          </p:blipFill>
          <p:spPr bwMode="auto">
            <a:xfrm>
              <a:off x="294039" y="911612"/>
              <a:ext cx="4150534" cy="4605744"/>
            </a:xfrm>
            <a:prstGeom prst="rect">
              <a:avLst/>
            </a:prstGeom>
            <a:noFill/>
            <a:ln w="9525">
              <a:noFill/>
              <a:miter lim="800000"/>
              <a:headEnd/>
              <a:tailEnd/>
            </a:ln>
          </p:spPr>
        </p:pic>
        <p:pic>
          <p:nvPicPr>
            <p:cNvPr id="40974" name="Imagem 6" descr="Sintese_Susceptibilidade.jpg"/>
            <p:cNvPicPr>
              <a:picLocks noChangeAspect="1"/>
            </p:cNvPicPr>
            <p:nvPr/>
          </p:nvPicPr>
          <p:blipFill>
            <a:blip r:embed="rId3" cstate="print"/>
            <a:srcRect l="26588" t="80734" r="57039" b="8574"/>
            <a:stretch>
              <a:fillRect/>
            </a:stretch>
          </p:blipFill>
          <p:spPr bwMode="auto">
            <a:xfrm>
              <a:off x="451724" y="4645708"/>
              <a:ext cx="794527" cy="733246"/>
            </a:xfrm>
            <a:prstGeom prst="rect">
              <a:avLst/>
            </a:prstGeom>
            <a:noFill/>
            <a:ln w="9525">
              <a:noFill/>
              <a:miter lim="800000"/>
              <a:headEnd/>
              <a:tailEnd/>
            </a:ln>
          </p:spPr>
        </p:pic>
      </p:grpSp>
      <p:grpSp>
        <p:nvGrpSpPr>
          <p:cNvPr id="40965" name="Grupo 7"/>
          <p:cNvGrpSpPr>
            <a:grpSpLocks/>
          </p:cNvGrpSpPr>
          <p:nvPr/>
        </p:nvGrpSpPr>
        <p:grpSpPr bwMode="auto">
          <a:xfrm>
            <a:off x="4649788" y="1111250"/>
            <a:ext cx="4151312" cy="4603750"/>
            <a:chOff x="4650230" y="911612"/>
            <a:chExt cx="4150499" cy="4603988"/>
          </a:xfrm>
        </p:grpSpPr>
        <p:pic>
          <p:nvPicPr>
            <p:cNvPr id="40971" name="Imagem 9" descr="Síntese_Riscos.jpg"/>
            <p:cNvPicPr>
              <a:picLocks noChangeAspect="1"/>
            </p:cNvPicPr>
            <p:nvPr/>
          </p:nvPicPr>
          <p:blipFill>
            <a:blip r:embed="rId4" cstate="print"/>
            <a:srcRect l="6058" t="8574" r="8414" b="24292"/>
            <a:stretch>
              <a:fillRect/>
            </a:stretch>
          </p:blipFill>
          <p:spPr bwMode="auto">
            <a:xfrm>
              <a:off x="4650230" y="911612"/>
              <a:ext cx="4150499" cy="4603988"/>
            </a:xfrm>
            <a:prstGeom prst="rect">
              <a:avLst/>
            </a:prstGeom>
            <a:noFill/>
            <a:ln w="9525">
              <a:noFill/>
              <a:miter lim="800000"/>
              <a:headEnd/>
              <a:tailEnd/>
            </a:ln>
          </p:spPr>
        </p:pic>
        <p:pic>
          <p:nvPicPr>
            <p:cNvPr id="40972" name="Imagem 10" descr="Síntese_Riscos.jpg"/>
            <p:cNvPicPr>
              <a:picLocks noChangeAspect="1"/>
            </p:cNvPicPr>
            <p:nvPr/>
          </p:nvPicPr>
          <p:blipFill>
            <a:blip r:embed="rId4" cstate="print"/>
            <a:srcRect l="26251" t="81194" r="56557" b="8656"/>
            <a:stretch>
              <a:fillRect/>
            </a:stretch>
          </p:blipFill>
          <p:spPr bwMode="auto">
            <a:xfrm>
              <a:off x="4809302" y="4687209"/>
              <a:ext cx="834252" cy="696035"/>
            </a:xfrm>
            <a:prstGeom prst="rect">
              <a:avLst/>
            </a:prstGeom>
            <a:noFill/>
            <a:ln w="9525">
              <a:noFill/>
              <a:miter lim="800000"/>
              <a:headEnd/>
              <a:tailEnd/>
            </a:ln>
          </p:spPr>
        </p:pic>
      </p:grpSp>
      <p:sp>
        <p:nvSpPr>
          <p:cNvPr id="12" name="CaixaDeTexto 11"/>
          <p:cNvSpPr txBox="1"/>
          <p:nvPr/>
        </p:nvSpPr>
        <p:spPr>
          <a:xfrm>
            <a:off x="271463" y="706438"/>
            <a:ext cx="4200525" cy="338137"/>
          </a:xfrm>
          <a:prstGeom prst="rect">
            <a:avLst/>
          </a:prstGeom>
          <a:solidFill>
            <a:schemeClr val="accent1">
              <a:lumMod val="20000"/>
              <a:lumOff val="80000"/>
            </a:schemeClr>
          </a:solidFill>
        </p:spPr>
        <p:txBody>
          <a:bodyPr>
            <a:spAutoFit/>
          </a:bodyPr>
          <a:lstStyle/>
          <a:p>
            <a:pPr algn="ctr">
              <a:defRPr/>
            </a:pPr>
            <a:r>
              <a:rPr lang="pt-PT" sz="1600" dirty="0"/>
              <a:t>Susceptibilidade Muito Elevada</a:t>
            </a:r>
          </a:p>
        </p:txBody>
      </p:sp>
      <p:sp>
        <p:nvSpPr>
          <p:cNvPr id="13" name="CaixaDeTexto 12"/>
          <p:cNvSpPr txBox="1"/>
          <p:nvPr/>
        </p:nvSpPr>
        <p:spPr>
          <a:xfrm>
            <a:off x="4633913" y="706438"/>
            <a:ext cx="4179887" cy="338137"/>
          </a:xfrm>
          <a:prstGeom prst="rect">
            <a:avLst/>
          </a:prstGeom>
          <a:solidFill>
            <a:schemeClr val="accent6">
              <a:lumMod val="40000"/>
              <a:lumOff val="60000"/>
            </a:schemeClr>
          </a:solidFill>
        </p:spPr>
        <p:txBody>
          <a:bodyPr>
            <a:spAutoFit/>
          </a:bodyPr>
          <a:lstStyle/>
          <a:p>
            <a:pPr algn="ctr">
              <a:defRPr/>
            </a:pPr>
            <a:r>
              <a:rPr lang="pt-PT" sz="1600" dirty="0"/>
              <a:t>Risco Muito Elevado</a:t>
            </a:r>
          </a:p>
        </p:txBody>
      </p:sp>
      <p:pic>
        <p:nvPicPr>
          <p:cNvPr id="1026" name="Picture 2"/>
          <p:cNvPicPr>
            <a:picLocks noChangeAspect="1" noChangeArrowheads="1"/>
          </p:cNvPicPr>
          <p:nvPr/>
        </p:nvPicPr>
        <p:blipFill>
          <a:blip r:embed="rId5" cstate="print"/>
          <a:srcRect l="24136" t="36850" r="51727" b="26736"/>
          <a:stretch>
            <a:fillRect/>
          </a:stretch>
        </p:blipFill>
        <p:spPr bwMode="auto">
          <a:xfrm>
            <a:off x="1462088" y="2587625"/>
            <a:ext cx="2395537" cy="2257425"/>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l="47841" t="36850" r="20636" b="26736"/>
          <a:stretch>
            <a:fillRect/>
          </a:stretch>
        </p:blipFill>
        <p:spPr bwMode="auto">
          <a:xfrm>
            <a:off x="5026025" y="2587625"/>
            <a:ext cx="3127375" cy="2257425"/>
          </a:xfrm>
          <a:prstGeom prst="rect">
            <a:avLst/>
          </a:prstGeom>
          <a:noFill/>
          <a:ln w="9525">
            <a:noFill/>
            <a:miter lim="800000"/>
            <a:headEnd/>
            <a:tailEnd/>
          </a:ln>
        </p:spPr>
      </p:pic>
      <p:sp>
        <p:nvSpPr>
          <p:cNvPr id="40970" name="CaixaDeTexto 16"/>
          <p:cNvSpPr txBox="1">
            <a:spLocks noChangeArrowheads="1"/>
          </p:cNvSpPr>
          <p:nvPr/>
        </p:nvSpPr>
        <p:spPr bwMode="auto">
          <a:xfrm>
            <a:off x="271463" y="5786438"/>
            <a:ext cx="8529637" cy="1292225"/>
          </a:xfrm>
          <a:prstGeom prst="rect">
            <a:avLst/>
          </a:prstGeom>
          <a:noFill/>
          <a:ln w="9525">
            <a:noFill/>
            <a:miter lim="800000"/>
            <a:headEnd/>
            <a:tailEnd/>
          </a:ln>
        </p:spPr>
        <p:txBody>
          <a:bodyPr>
            <a:spAutoFit/>
          </a:bodyPr>
          <a:lstStyle/>
          <a:p>
            <a:pPr algn="just"/>
            <a:r>
              <a:rPr lang="pt-PT" sz="1200"/>
              <a:t>No contexto do ordenamento e gestão do território municipal, mais importante do que as zonas de risco muito elevado, são as áreas de susceptibilidade elevada e muito elevada, que identificam as áreas com maior probabilidade de ocorrência de um fenómeno potencialmente perigoso, sendo estas as que devem merecer particular atenção por parte dos responsáveis pelo planeamento, quer no que respeita à prevenção de catástrofes, quer no que se refere a hipotéticas restrições à construção de edifícios ou à instalação de infraestruturas.</a:t>
            </a:r>
          </a:p>
          <a:p>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par>
                                <p:cTn id="8" presetID="4"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4" descr="Susceptibilidade_artigo.jpg"/>
          <p:cNvPicPr>
            <a:picLocks noChangeAspect="1" noChangeArrowheads="1"/>
          </p:cNvPicPr>
          <p:nvPr/>
        </p:nvPicPr>
        <p:blipFill>
          <a:blip r:embed="rId2" cstate="print"/>
          <a:srcRect l="7813" t="7030" r="8333" b="4646"/>
          <a:stretch>
            <a:fillRect/>
          </a:stretch>
        </p:blipFill>
        <p:spPr bwMode="auto">
          <a:xfrm rot="5400000">
            <a:off x="-347952" y="1744806"/>
            <a:ext cx="5231392" cy="3888432"/>
          </a:xfrm>
          <a:prstGeom prst="rect">
            <a:avLst/>
          </a:prstGeom>
          <a:solidFill>
            <a:srgbClr val="00B050">
              <a:alpha val="30000"/>
            </a:srgbClr>
          </a:solidFill>
          <a:ln w="9525">
            <a:solidFill>
              <a:schemeClr val="accent1">
                <a:shade val="95000"/>
                <a:satMod val="105000"/>
              </a:schemeClr>
            </a:solidFill>
            <a:miter lim="800000"/>
            <a:headEnd/>
            <a:tailEnd/>
          </a:ln>
        </p:spPr>
      </p:pic>
      <p:sp>
        <p:nvSpPr>
          <p:cNvPr id="3" name="Rectângulo 2"/>
          <p:cNvSpPr/>
          <p:nvPr/>
        </p:nvSpPr>
        <p:spPr>
          <a:xfrm>
            <a:off x="0" y="0"/>
            <a:ext cx="9144000" cy="603682"/>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CaixaDeTexto 3"/>
          <p:cNvSpPr txBox="1"/>
          <p:nvPr/>
        </p:nvSpPr>
        <p:spPr>
          <a:xfrm>
            <a:off x="251520" y="116632"/>
            <a:ext cx="3729860" cy="338554"/>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PT" sz="1600" b="1" cap="all" dirty="0" smtClean="0">
                <a:ln w="0"/>
                <a:solidFill>
                  <a:schemeClr val="bg1"/>
                </a:solidFill>
                <a:effectLst/>
              </a:rPr>
              <a:t>Síntese</a:t>
            </a:r>
            <a:endParaRPr lang="pt-PT" sz="1600" b="1" cap="all" dirty="0">
              <a:ln w="0"/>
              <a:solidFill>
                <a:schemeClr val="bg1"/>
              </a:solidFill>
              <a:effectLst/>
            </a:endParaRPr>
          </a:p>
        </p:txBody>
      </p:sp>
      <p:sp>
        <p:nvSpPr>
          <p:cNvPr id="7" name="CaixaDeTexto 6"/>
          <p:cNvSpPr txBox="1"/>
          <p:nvPr/>
        </p:nvSpPr>
        <p:spPr>
          <a:xfrm>
            <a:off x="755576" y="764704"/>
            <a:ext cx="2880320" cy="307777"/>
          </a:xfrm>
          <a:prstGeom prst="rect">
            <a:avLst/>
          </a:prstGeom>
          <a:noFill/>
        </p:spPr>
        <p:txBody>
          <a:bodyPr wrap="square" rtlCol="0">
            <a:spAutoFit/>
          </a:bodyPr>
          <a:lstStyle/>
          <a:p>
            <a:pPr algn="ctr"/>
            <a:r>
              <a:rPr lang="pt-PT" sz="1400" cap="small" dirty="0" smtClean="0">
                <a:solidFill>
                  <a:srgbClr val="FF0000"/>
                </a:solidFill>
              </a:rPr>
              <a:t>Susceptibilidade</a:t>
            </a:r>
            <a:endParaRPr lang="pt-PT" sz="1400" cap="small" dirty="0">
              <a:solidFill>
                <a:srgbClr val="FF0000"/>
              </a:solidFill>
            </a:endParaRPr>
          </a:p>
        </p:txBody>
      </p:sp>
      <p:sp>
        <p:nvSpPr>
          <p:cNvPr id="18" name="Forma livre 17"/>
          <p:cNvSpPr/>
          <p:nvPr/>
        </p:nvSpPr>
        <p:spPr>
          <a:xfrm>
            <a:off x="1173707" y="1528549"/>
            <a:ext cx="2388359" cy="3630305"/>
          </a:xfrm>
          <a:custGeom>
            <a:avLst/>
            <a:gdLst>
              <a:gd name="connsiteX0" fmla="*/ 1828800 w 2388359"/>
              <a:gd name="connsiteY0" fmla="*/ 27296 h 3630305"/>
              <a:gd name="connsiteX1" fmla="*/ 873457 w 2388359"/>
              <a:gd name="connsiteY1" fmla="*/ 900752 h 3630305"/>
              <a:gd name="connsiteX2" fmla="*/ 0 w 2388359"/>
              <a:gd name="connsiteY2" fmla="*/ 2238233 h 3630305"/>
              <a:gd name="connsiteX3" fmla="*/ 491320 w 2388359"/>
              <a:gd name="connsiteY3" fmla="*/ 3480179 h 3630305"/>
              <a:gd name="connsiteX4" fmla="*/ 996287 w 2388359"/>
              <a:gd name="connsiteY4" fmla="*/ 3630305 h 3630305"/>
              <a:gd name="connsiteX5" fmla="*/ 1296538 w 2388359"/>
              <a:gd name="connsiteY5" fmla="*/ 2388358 h 3630305"/>
              <a:gd name="connsiteX6" fmla="*/ 2183642 w 2388359"/>
              <a:gd name="connsiteY6" fmla="*/ 2197290 h 3630305"/>
              <a:gd name="connsiteX7" fmla="*/ 2388359 w 2388359"/>
              <a:gd name="connsiteY7" fmla="*/ 1883391 h 3630305"/>
              <a:gd name="connsiteX8" fmla="*/ 1924335 w 2388359"/>
              <a:gd name="connsiteY8" fmla="*/ 1187355 h 3630305"/>
              <a:gd name="connsiteX9" fmla="*/ 2251881 w 2388359"/>
              <a:gd name="connsiteY9" fmla="*/ 859809 h 3630305"/>
              <a:gd name="connsiteX10" fmla="*/ 1897039 w 2388359"/>
              <a:gd name="connsiteY10" fmla="*/ 218364 h 3630305"/>
              <a:gd name="connsiteX11" fmla="*/ 1733266 w 2388359"/>
              <a:gd name="connsiteY11" fmla="*/ 13648 h 3630305"/>
              <a:gd name="connsiteX12" fmla="*/ 1733266 w 2388359"/>
              <a:gd name="connsiteY12" fmla="*/ 0 h 3630305"/>
              <a:gd name="connsiteX0" fmla="*/ 1828800 w 2388359"/>
              <a:gd name="connsiteY0" fmla="*/ 27296 h 3630305"/>
              <a:gd name="connsiteX1" fmla="*/ 873457 w 2388359"/>
              <a:gd name="connsiteY1" fmla="*/ 900752 h 3630305"/>
              <a:gd name="connsiteX2" fmla="*/ 0 w 2388359"/>
              <a:gd name="connsiteY2" fmla="*/ 2238233 h 3630305"/>
              <a:gd name="connsiteX3" fmla="*/ 85925 w 2388359"/>
              <a:gd name="connsiteY3" fmla="*/ 3124587 h 3630305"/>
              <a:gd name="connsiteX4" fmla="*/ 491320 w 2388359"/>
              <a:gd name="connsiteY4" fmla="*/ 3480179 h 3630305"/>
              <a:gd name="connsiteX5" fmla="*/ 996287 w 2388359"/>
              <a:gd name="connsiteY5" fmla="*/ 3630305 h 3630305"/>
              <a:gd name="connsiteX6" fmla="*/ 1296538 w 2388359"/>
              <a:gd name="connsiteY6" fmla="*/ 2388358 h 3630305"/>
              <a:gd name="connsiteX7" fmla="*/ 2183642 w 2388359"/>
              <a:gd name="connsiteY7" fmla="*/ 2197290 h 3630305"/>
              <a:gd name="connsiteX8" fmla="*/ 2388359 w 2388359"/>
              <a:gd name="connsiteY8" fmla="*/ 1883391 h 3630305"/>
              <a:gd name="connsiteX9" fmla="*/ 1924335 w 2388359"/>
              <a:gd name="connsiteY9" fmla="*/ 1187355 h 3630305"/>
              <a:gd name="connsiteX10" fmla="*/ 2251881 w 2388359"/>
              <a:gd name="connsiteY10" fmla="*/ 859809 h 3630305"/>
              <a:gd name="connsiteX11" fmla="*/ 1897039 w 2388359"/>
              <a:gd name="connsiteY11" fmla="*/ 218364 h 3630305"/>
              <a:gd name="connsiteX12" fmla="*/ 1733266 w 2388359"/>
              <a:gd name="connsiteY12" fmla="*/ 13648 h 3630305"/>
              <a:gd name="connsiteX13" fmla="*/ 1733266 w 2388359"/>
              <a:gd name="connsiteY13" fmla="*/ 0 h 36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359" h="3630305">
                <a:moveTo>
                  <a:pt x="1828800" y="27296"/>
                </a:moveTo>
                <a:lnTo>
                  <a:pt x="873457" y="900752"/>
                </a:lnTo>
                <a:lnTo>
                  <a:pt x="0" y="2238233"/>
                </a:lnTo>
                <a:lnTo>
                  <a:pt x="85925" y="3124587"/>
                </a:lnTo>
                <a:lnTo>
                  <a:pt x="491320" y="3480179"/>
                </a:lnTo>
                <a:lnTo>
                  <a:pt x="996287" y="3630305"/>
                </a:lnTo>
                <a:lnTo>
                  <a:pt x="1296538" y="2388358"/>
                </a:lnTo>
                <a:lnTo>
                  <a:pt x="2183642" y="2197290"/>
                </a:lnTo>
                <a:lnTo>
                  <a:pt x="2388359" y="1883391"/>
                </a:lnTo>
                <a:lnTo>
                  <a:pt x="1924335" y="1187355"/>
                </a:lnTo>
                <a:lnTo>
                  <a:pt x="2251881" y="859809"/>
                </a:lnTo>
                <a:lnTo>
                  <a:pt x="1897039" y="218364"/>
                </a:lnTo>
                <a:lnTo>
                  <a:pt x="1733266" y="13648"/>
                </a:lnTo>
                <a:lnTo>
                  <a:pt x="1733266" y="0"/>
                </a:lnTo>
              </a:path>
            </a:pathLst>
          </a:custGeom>
          <a:solidFill>
            <a:srgbClr val="00B050">
              <a:alpha val="20000"/>
            </a:srgbClr>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 name="Forma livre 18"/>
          <p:cNvSpPr/>
          <p:nvPr/>
        </p:nvSpPr>
        <p:spPr>
          <a:xfrm>
            <a:off x="641445" y="1241946"/>
            <a:ext cx="2415654" cy="2429302"/>
          </a:xfrm>
          <a:custGeom>
            <a:avLst/>
            <a:gdLst>
              <a:gd name="connsiteX0" fmla="*/ 2251880 w 2415654"/>
              <a:gd name="connsiteY0" fmla="*/ 0 h 2429302"/>
              <a:gd name="connsiteX1" fmla="*/ 1624083 w 2415654"/>
              <a:gd name="connsiteY1" fmla="*/ 559558 h 2429302"/>
              <a:gd name="connsiteX2" fmla="*/ 1405719 w 2415654"/>
              <a:gd name="connsiteY2" fmla="*/ 614150 h 2429302"/>
              <a:gd name="connsiteX3" fmla="*/ 982639 w 2415654"/>
              <a:gd name="connsiteY3" fmla="*/ 1337481 h 2429302"/>
              <a:gd name="connsiteX4" fmla="*/ 0 w 2415654"/>
              <a:gd name="connsiteY4" fmla="*/ 2088108 h 2429302"/>
              <a:gd name="connsiteX5" fmla="*/ 477671 w 2415654"/>
              <a:gd name="connsiteY5" fmla="*/ 2429302 h 2429302"/>
              <a:gd name="connsiteX6" fmla="*/ 736979 w 2415654"/>
              <a:gd name="connsiteY6" fmla="*/ 2306472 h 2429302"/>
              <a:gd name="connsiteX7" fmla="*/ 1337480 w 2415654"/>
              <a:gd name="connsiteY7" fmla="*/ 1173708 h 2429302"/>
              <a:gd name="connsiteX8" fmla="*/ 1446662 w 2415654"/>
              <a:gd name="connsiteY8" fmla="*/ 996287 h 2429302"/>
              <a:gd name="connsiteX9" fmla="*/ 1665027 w 2415654"/>
              <a:gd name="connsiteY9" fmla="*/ 832514 h 2429302"/>
              <a:gd name="connsiteX10" fmla="*/ 1719618 w 2415654"/>
              <a:gd name="connsiteY10" fmla="*/ 805218 h 2429302"/>
              <a:gd name="connsiteX11" fmla="*/ 1760561 w 2415654"/>
              <a:gd name="connsiteY11" fmla="*/ 777923 h 2429302"/>
              <a:gd name="connsiteX12" fmla="*/ 2333767 w 2415654"/>
              <a:gd name="connsiteY12" fmla="*/ 313899 h 2429302"/>
              <a:gd name="connsiteX13" fmla="*/ 2415654 w 2415654"/>
              <a:gd name="connsiteY13" fmla="*/ 177421 h 2429302"/>
              <a:gd name="connsiteX14" fmla="*/ 2142698 w 2415654"/>
              <a:gd name="connsiteY14" fmla="*/ 27296 h 2429302"/>
              <a:gd name="connsiteX0" fmla="*/ 2251880 w 2415654"/>
              <a:gd name="connsiteY0" fmla="*/ 0 h 2429302"/>
              <a:gd name="connsiteX1" fmla="*/ 1624083 w 2415654"/>
              <a:gd name="connsiteY1" fmla="*/ 559558 h 2429302"/>
              <a:gd name="connsiteX2" fmla="*/ 1405719 w 2415654"/>
              <a:gd name="connsiteY2" fmla="*/ 614150 h 2429302"/>
              <a:gd name="connsiteX3" fmla="*/ 906219 w 2415654"/>
              <a:gd name="connsiteY3" fmla="*/ 1322958 h 2429302"/>
              <a:gd name="connsiteX4" fmla="*/ 0 w 2415654"/>
              <a:gd name="connsiteY4" fmla="*/ 2088108 h 2429302"/>
              <a:gd name="connsiteX5" fmla="*/ 477671 w 2415654"/>
              <a:gd name="connsiteY5" fmla="*/ 2429302 h 2429302"/>
              <a:gd name="connsiteX6" fmla="*/ 736979 w 2415654"/>
              <a:gd name="connsiteY6" fmla="*/ 2306472 h 2429302"/>
              <a:gd name="connsiteX7" fmla="*/ 1337480 w 2415654"/>
              <a:gd name="connsiteY7" fmla="*/ 1173708 h 2429302"/>
              <a:gd name="connsiteX8" fmla="*/ 1446662 w 2415654"/>
              <a:gd name="connsiteY8" fmla="*/ 996287 h 2429302"/>
              <a:gd name="connsiteX9" fmla="*/ 1665027 w 2415654"/>
              <a:gd name="connsiteY9" fmla="*/ 832514 h 2429302"/>
              <a:gd name="connsiteX10" fmla="*/ 1719618 w 2415654"/>
              <a:gd name="connsiteY10" fmla="*/ 805218 h 2429302"/>
              <a:gd name="connsiteX11" fmla="*/ 1760561 w 2415654"/>
              <a:gd name="connsiteY11" fmla="*/ 777923 h 2429302"/>
              <a:gd name="connsiteX12" fmla="*/ 2333767 w 2415654"/>
              <a:gd name="connsiteY12" fmla="*/ 313899 h 2429302"/>
              <a:gd name="connsiteX13" fmla="*/ 2415654 w 2415654"/>
              <a:gd name="connsiteY13" fmla="*/ 177421 h 2429302"/>
              <a:gd name="connsiteX14" fmla="*/ 2142698 w 2415654"/>
              <a:gd name="connsiteY14" fmla="*/ 27296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5654" h="2429302">
                <a:moveTo>
                  <a:pt x="2251880" y="0"/>
                </a:moveTo>
                <a:lnTo>
                  <a:pt x="1624083" y="559558"/>
                </a:lnTo>
                <a:lnTo>
                  <a:pt x="1405719" y="614150"/>
                </a:lnTo>
                <a:lnTo>
                  <a:pt x="906219" y="1322958"/>
                </a:lnTo>
                <a:lnTo>
                  <a:pt x="0" y="2088108"/>
                </a:lnTo>
                <a:lnTo>
                  <a:pt x="477671" y="2429302"/>
                </a:lnTo>
                <a:lnTo>
                  <a:pt x="736979" y="2306472"/>
                </a:lnTo>
                <a:lnTo>
                  <a:pt x="1337480" y="1173708"/>
                </a:lnTo>
                <a:lnTo>
                  <a:pt x="1446662" y="996287"/>
                </a:lnTo>
                <a:cubicBezTo>
                  <a:pt x="1519450" y="941696"/>
                  <a:pt x="1583648" y="873204"/>
                  <a:pt x="1665027" y="832514"/>
                </a:cubicBezTo>
                <a:cubicBezTo>
                  <a:pt x="1683224" y="823415"/>
                  <a:pt x="1701954" y="815312"/>
                  <a:pt x="1719618" y="805218"/>
                </a:cubicBezTo>
                <a:cubicBezTo>
                  <a:pt x="1733859" y="797080"/>
                  <a:pt x="1760561" y="777923"/>
                  <a:pt x="1760561" y="777923"/>
                </a:cubicBezTo>
                <a:lnTo>
                  <a:pt x="2333767" y="313899"/>
                </a:lnTo>
                <a:lnTo>
                  <a:pt x="2415654" y="177421"/>
                </a:lnTo>
                <a:lnTo>
                  <a:pt x="2142698" y="27296"/>
                </a:lnTo>
              </a:path>
            </a:pathLst>
          </a:custGeom>
          <a:solidFill>
            <a:srgbClr val="FF0000">
              <a:alpha val="11000"/>
            </a:srgb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 name="Forma livre 21"/>
          <p:cNvSpPr/>
          <p:nvPr/>
        </p:nvSpPr>
        <p:spPr>
          <a:xfrm>
            <a:off x="2339163" y="3923414"/>
            <a:ext cx="595423" cy="1360967"/>
          </a:xfrm>
          <a:custGeom>
            <a:avLst/>
            <a:gdLst>
              <a:gd name="connsiteX0" fmla="*/ 159488 w 595423"/>
              <a:gd name="connsiteY0" fmla="*/ 0 h 1360967"/>
              <a:gd name="connsiteX1" fmla="*/ 170121 w 595423"/>
              <a:gd name="connsiteY1" fmla="*/ 478465 h 1360967"/>
              <a:gd name="connsiteX2" fmla="*/ 191386 w 595423"/>
              <a:gd name="connsiteY2" fmla="*/ 574158 h 1360967"/>
              <a:gd name="connsiteX3" fmla="*/ 202018 w 595423"/>
              <a:gd name="connsiteY3" fmla="*/ 637953 h 1360967"/>
              <a:gd name="connsiteX4" fmla="*/ 223284 w 595423"/>
              <a:gd name="connsiteY4" fmla="*/ 659219 h 1360967"/>
              <a:gd name="connsiteX5" fmla="*/ 255181 w 595423"/>
              <a:gd name="connsiteY5" fmla="*/ 723014 h 1360967"/>
              <a:gd name="connsiteX6" fmla="*/ 255181 w 595423"/>
              <a:gd name="connsiteY6" fmla="*/ 723014 h 1360967"/>
              <a:gd name="connsiteX7" fmla="*/ 276446 w 595423"/>
              <a:gd name="connsiteY7" fmla="*/ 935665 h 1360967"/>
              <a:gd name="connsiteX8" fmla="*/ 244549 w 595423"/>
              <a:gd name="connsiteY8" fmla="*/ 1095153 h 1360967"/>
              <a:gd name="connsiteX9" fmla="*/ 202018 w 595423"/>
              <a:gd name="connsiteY9" fmla="*/ 1137684 h 1360967"/>
              <a:gd name="connsiteX10" fmla="*/ 180753 w 595423"/>
              <a:gd name="connsiteY10" fmla="*/ 1169581 h 1360967"/>
              <a:gd name="connsiteX11" fmla="*/ 148856 w 595423"/>
              <a:gd name="connsiteY11" fmla="*/ 1180214 h 1360967"/>
              <a:gd name="connsiteX12" fmla="*/ 106325 w 595423"/>
              <a:gd name="connsiteY12" fmla="*/ 1212112 h 1360967"/>
              <a:gd name="connsiteX13" fmla="*/ 74428 w 595423"/>
              <a:gd name="connsiteY13" fmla="*/ 1254642 h 1360967"/>
              <a:gd name="connsiteX14" fmla="*/ 0 w 595423"/>
              <a:gd name="connsiteY14" fmla="*/ 1360967 h 1360967"/>
              <a:gd name="connsiteX15" fmla="*/ 127590 w 595423"/>
              <a:gd name="connsiteY15" fmla="*/ 1360967 h 1360967"/>
              <a:gd name="connsiteX16" fmla="*/ 595423 w 595423"/>
              <a:gd name="connsiteY16" fmla="*/ 1041991 h 1360967"/>
              <a:gd name="connsiteX17" fmla="*/ 552893 w 595423"/>
              <a:gd name="connsiteY17" fmla="*/ 882502 h 1360967"/>
              <a:gd name="connsiteX18" fmla="*/ 361507 w 595423"/>
              <a:gd name="connsiteY18" fmla="*/ 776177 h 1360967"/>
              <a:gd name="connsiteX19" fmla="*/ 372139 w 595423"/>
              <a:gd name="connsiteY19" fmla="*/ 680484 h 1360967"/>
              <a:gd name="connsiteX20" fmla="*/ 382772 w 595423"/>
              <a:gd name="connsiteY20" fmla="*/ 542260 h 1360967"/>
              <a:gd name="connsiteX21" fmla="*/ 393404 w 595423"/>
              <a:gd name="connsiteY21" fmla="*/ 489098 h 1360967"/>
              <a:gd name="connsiteX22" fmla="*/ 393404 w 595423"/>
              <a:gd name="connsiteY22" fmla="*/ 372139 h 1360967"/>
              <a:gd name="connsiteX23" fmla="*/ 350874 w 595423"/>
              <a:gd name="connsiteY23" fmla="*/ 233916 h 1360967"/>
              <a:gd name="connsiteX24" fmla="*/ 159488 w 595423"/>
              <a:gd name="connsiteY24" fmla="*/ 0 h 13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423" h="1360967">
                <a:moveTo>
                  <a:pt x="159488" y="0"/>
                </a:moveTo>
                <a:lnTo>
                  <a:pt x="170121" y="478465"/>
                </a:lnTo>
                <a:cubicBezTo>
                  <a:pt x="177209" y="510363"/>
                  <a:pt x="184978" y="542117"/>
                  <a:pt x="191386" y="574158"/>
                </a:cubicBezTo>
                <a:cubicBezTo>
                  <a:pt x="195614" y="595298"/>
                  <a:pt x="194448" y="617767"/>
                  <a:pt x="202018" y="637953"/>
                </a:cubicBezTo>
                <a:cubicBezTo>
                  <a:pt x="205538" y="647340"/>
                  <a:pt x="216195" y="652130"/>
                  <a:pt x="223284" y="659219"/>
                </a:cubicBezTo>
                <a:cubicBezTo>
                  <a:pt x="245670" y="726376"/>
                  <a:pt x="222134" y="723014"/>
                  <a:pt x="255181" y="723014"/>
                </a:cubicBezTo>
                <a:lnTo>
                  <a:pt x="255181" y="723014"/>
                </a:lnTo>
                <a:lnTo>
                  <a:pt x="276446" y="935665"/>
                </a:lnTo>
                <a:cubicBezTo>
                  <a:pt x="274583" y="952436"/>
                  <a:pt x="268110" y="1071592"/>
                  <a:pt x="244549" y="1095153"/>
                </a:cubicBezTo>
                <a:lnTo>
                  <a:pt x="202018" y="1137684"/>
                </a:lnTo>
                <a:cubicBezTo>
                  <a:pt x="192982" y="1146720"/>
                  <a:pt x="190731" y="1161598"/>
                  <a:pt x="180753" y="1169581"/>
                </a:cubicBezTo>
                <a:cubicBezTo>
                  <a:pt x="172001" y="1176582"/>
                  <a:pt x="158880" y="1175202"/>
                  <a:pt x="148856" y="1180214"/>
                </a:cubicBezTo>
                <a:cubicBezTo>
                  <a:pt x="124809" y="1192238"/>
                  <a:pt x="121278" y="1197159"/>
                  <a:pt x="106325" y="1212112"/>
                </a:cubicBezTo>
                <a:lnTo>
                  <a:pt x="74428" y="1254642"/>
                </a:lnTo>
                <a:lnTo>
                  <a:pt x="0" y="1360967"/>
                </a:lnTo>
                <a:lnTo>
                  <a:pt x="127590" y="1360967"/>
                </a:lnTo>
                <a:lnTo>
                  <a:pt x="595423" y="1041991"/>
                </a:lnTo>
                <a:lnTo>
                  <a:pt x="552893" y="882502"/>
                </a:lnTo>
                <a:lnTo>
                  <a:pt x="361507" y="776177"/>
                </a:lnTo>
                <a:cubicBezTo>
                  <a:pt x="365051" y="744279"/>
                  <a:pt x="369233" y="712446"/>
                  <a:pt x="372139" y="680484"/>
                </a:cubicBezTo>
                <a:cubicBezTo>
                  <a:pt x="376323" y="634463"/>
                  <a:pt x="377669" y="588188"/>
                  <a:pt x="382772" y="542260"/>
                </a:cubicBezTo>
                <a:cubicBezTo>
                  <a:pt x="384768" y="524299"/>
                  <a:pt x="392277" y="507134"/>
                  <a:pt x="393404" y="489098"/>
                </a:cubicBezTo>
                <a:cubicBezTo>
                  <a:pt x="395836" y="450188"/>
                  <a:pt x="393404" y="411125"/>
                  <a:pt x="393404" y="372139"/>
                </a:cubicBezTo>
                <a:lnTo>
                  <a:pt x="350874" y="233916"/>
                </a:lnTo>
                <a:lnTo>
                  <a:pt x="159488" y="0"/>
                </a:lnTo>
                <a:close/>
              </a:path>
            </a:pathLst>
          </a:custGeom>
          <a:solidFill>
            <a:schemeClr val="accent1">
              <a:alpha val="25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Seta para a direita 24"/>
          <p:cNvSpPr/>
          <p:nvPr/>
        </p:nvSpPr>
        <p:spPr>
          <a:xfrm>
            <a:off x="2267744" y="1844824"/>
            <a:ext cx="288032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Seta para a direita 26"/>
          <p:cNvSpPr/>
          <p:nvPr/>
        </p:nvSpPr>
        <p:spPr>
          <a:xfrm>
            <a:off x="2555776" y="2924944"/>
            <a:ext cx="288032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Seta para a direita 27"/>
          <p:cNvSpPr/>
          <p:nvPr/>
        </p:nvSpPr>
        <p:spPr>
          <a:xfrm>
            <a:off x="2699792" y="4437112"/>
            <a:ext cx="288032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CaixaDeTexto 28"/>
          <p:cNvSpPr txBox="1"/>
          <p:nvPr/>
        </p:nvSpPr>
        <p:spPr>
          <a:xfrm>
            <a:off x="5220072" y="1628800"/>
            <a:ext cx="3308342" cy="646331"/>
          </a:xfrm>
          <a:prstGeom prst="rect">
            <a:avLst/>
          </a:prstGeom>
          <a:noFill/>
        </p:spPr>
        <p:txBody>
          <a:bodyPr wrap="none" rtlCol="0">
            <a:spAutoFit/>
          </a:bodyPr>
          <a:lstStyle/>
          <a:p>
            <a:r>
              <a:rPr lang="pt-PT" dirty="0" smtClean="0"/>
              <a:t>Território 1:  Serra Calcária</a:t>
            </a:r>
          </a:p>
          <a:p>
            <a:r>
              <a:rPr lang="pt-PT" dirty="0" smtClean="0"/>
              <a:t>Susceptibilidade a desabamentos</a:t>
            </a:r>
            <a:endParaRPr lang="pt-PT" dirty="0"/>
          </a:p>
        </p:txBody>
      </p:sp>
      <p:sp>
        <p:nvSpPr>
          <p:cNvPr id="32" name="CaixaDeTexto 31"/>
          <p:cNvSpPr txBox="1"/>
          <p:nvPr/>
        </p:nvSpPr>
        <p:spPr>
          <a:xfrm>
            <a:off x="5436096" y="2708920"/>
            <a:ext cx="3313664" cy="923330"/>
          </a:xfrm>
          <a:prstGeom prst="rect">
            <a:avLst/>
          </a:prstGeom>
          <a:noFill/>
        </p:spPr>
        <p:txBody>
          <a:bodyPr wrap="none" rtlCol="0">
            <a:spAutoFit/>
          </a:bodyPr>
          <a:lstStyle/>
          <a:p>
            <a:r>
              <a:rPr lang="pt-PT" dirty="0" smtClean="0"/>
              <a:t>Território 2: Plataformas </a:t>
            </a:r>
            <a:r>
              <a:rPr lang="pt-PT" dirty="0" err="1" smtClean="0"/>
              <a:t>gresosas</a:t>
            </a:r>
            <a:endParaRPr lang="pt-PT" dirty="0" smtClean="0"/>
          </a:p>
          <a:p>
            <a:r>
              <a:rPr lang="pt-PT" dirty="0" smtClean="0"/>
              <a:t>Susceptibilidade a deslizamentos</a:t>
            </a:r>
          </a:p>
          <a:p>
            <a:r>
              <a:rPr lang="pt-PT" dirty="0" smtClean="0"/>
              <a:t>Susceptibilidade a erosão hídrica</a:t>
            </a:r>
          </a:p>
        </p:txBody>
      </p:sp>
      <p:sp>
        <p:nvSpPr>
          <p:cNvPr id="33" name="CaixaDeTexto 32"/>
          <p:cNvSpPr txBox="1"/>
          <p:nvPr/>
        </p:nvSpPr>
        <p:spPr>
          <a:xfrm>
            <a:off x="5580112" y="4221088"/>
            <a:ext cx="3006208" cy="646331"/>
          </a:xfrm>
          <a:prstGeom prst="rect">
            <a:avLst/>
          </a:prstGeom>
          <a:noFill/>
        </p:spPr>
        <p:txBody>
          <a:bodyPr wrap="none" rtlCol="0">
            <a:spAutoFit/>
          </a:bodyPr>
          <a:lstStyle/>
          <a:p>
            <a:r>
              <a:rPr lang="pt-PT" dirty="0" smtClean="0"/>
              <a:t>Território 1: </a:t>
            </a:r>
          </a:p>
          <a:p>
            <a:r>
              <a:rPr lang="pt-PT" dirty="0" smtClean="0"/>
              <a:t>Susceptibilidade a inundações</a:t>
            </a: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5" grpId="0" animBg="1"/>
      <p:bldP spid="27" grpId="0" animBg="1"/>
      <p:bldP spid="28" grpId="0" animBg="1"/>
      <p:bldP spid="29" grpId="0"/>
      <p:bldP spid="32" grpId="0"/>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ângulo 2"/>
          <p:cNvSpPr/>
          <p:nvPr/>
        </p:nvSpPr>
        <p:spPr>
          <a:xfrm>
            <a:off x="0" y="0"/>
            <a:ext cx="9144000" cy="603682"/>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CaixaDeTexto 3"/>
          <p:cNvSpPr txBox="1"/>
          <p:nvPr/>
        </p:nvSpPr>
        <p:spPr>
          <a:xfrm>
            <a:off x="251520" y="116632"/>
            <a:ext cx="3729860" cy="338554"/>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PT" sz="1600" b="1" cap="all" dirty="0" smtClean="0">
                <a:ln w="0"/>
                <a:solidFill>
                  <a:schemeClr val="bg1"/>
                </a:solidFill>
                <a:effectLst/>
              </a:rPr>
              <a:t>Síntese</a:t>
            </a:r>
            <a:endParaRPr lang="pt-PT" sz="1600" b="1" cap="all" dirty="0">
              <a:ln w="0"/>
              <a:solidFill>
                <a:schemeClr val="bg1"/>
              </a:solidFill>
              <a:effectLst/>
            </a:endParaRPr>
          </a:p>
        </p:txBody>
      </p:sp>
      <p:sp>
        <p:nvSpPr>
          <p:cNvPr id="5" name="CaixaDeTexto 4"/>
          <p:cNvSpPr txBox="1"/>
          <p:nvPr/>
        </p:nvSpPr>
        <p:spPr>
          <a:xfrm>
            <a:off x="35496" y="6597932"/>
            <a:ext cx="5832648" cy="215444"/>
          </a:xfrm>
          <a:prstGeom prst="rect">
            <a:avLst/>
          </a:prstGeom>
          <a:noFill/>
        </p:spPr>
        <p:txBody>
          <a:bodyPr wrap="square" rtlCol="0">
            <a:spAutoFit/>
          </a:bodyPr>
          <a:lstStyle/>
          <a:p>
            <a:r>
              <a:rPr lang="pt-PT" sz="800" cap="small" dirty="0" smtClean="0">
                <a:solidFill>
                  <a:schemeClr val="bg1">
                    <a:lumMod val="65000"/>
                  </a:schemeClr>
                </a:solidFill>
              </a:rPr>
              <a:t>VIII Congresso da Geografia Portuguesa, 26 a 29 de Outubro de 2011, Lisboa/</a:t>
            </a:r>
            <a:r>
              <a:rPr lang="pt-PT" sz="800" cap="small" dirty="0" err="1" smtClean="0">
                <a:solidFill>
                  <a:schemeClr val="bg1">
                    <a:lumMod val="65000"/>
                  </a:schemeClr>
                </a:solidFill>
              </a:rPr>
              <a:t>Igot</a:t>
            </a:r>
            <a:endParaRPr lang="pt-PT" sz="800" cap="small" dirty="0">
              <a:solidFill>
                <a:schemeClr val="bg1">
                  <a:lumMod val="65000"/>
                </a:schemeClr>
              </a:solidFill>
            </a:endParaRPr>
          </a:p>
        </p:txBody>
      </p:sp>
      <p:sp>
        <p:nvSpPr>
          <p:cNvPr id="7" name="CaixaDeTexto 6"/>
          <p:cNvSpPr txBox="1"/>
          <p:nvPr/>
        </p:nvSpPr>
        <p:spPr>
          <a:xfrm>
            <a:off x="755576" y="764704"/>
            <a:ext cx="2880320" cy="307777"/>
          </a:xfrm>
          <a:prstGeom prst="rect">
            <a:avLst/>
          </a:prstGeom>
          <a:noFill/>
        </p:spPr>
        <p:txBody>
          <a:bodyPr wrap="square" rtlCol="0">
            <a:spAutoFit/>
          </a:bodyPr>
          <a:lstStyle/>
          <a:p>
            <a:pPr algn="ctr"/>
            <a:r>
              <a:rPr lang="pt-PT" sz="1400" cap="small" dirty="0" smtClean="0">
                <a:solidFill>
                  <a:srgbClr val="FF0000"/>
                </a:solidFill>
              </a:rPr>
              <a:t>Vulnerabilidade</a:t>
            </a:r>
            <a:endParaRPr lang="pt-PT" sz="1400" cap="small" dirty="0">
              <a:solidFill>
                <a:srgbClr val="FF0000"/>
              </a:solidFill>
            </a:endParaRPr>
          </a:p>
        </p:txBody>
      </p:sp>
      <p:pic>
        <p:nvPicPr>
          <p:cNvPr id="9" name="Imagem 8" descr="Vulnerabilidade a Desabamento.jpg"/>
          <p:cNvPicPr>
            <a:picLocks noChangeAspect="1"/>
          </p:cNvPicPr>
          <p:nvPr/>
        </p:nvPicPr>
        <p:blipFill>
          <a:blip r:embed="rId2" cstate="print"/>
          <a:srcRect l="5048" t="8097" r="7741" b="7207"/>
          <a:stretch>
            <a:fillRect/>
          </a:stretch>
        </p:blipFill>
        <p:spPr>
          <a:xfrm>
            <a:off x="0" y="1049612"/>
            <a:ext cx="4232222" cy="5808388"/>
          </a:xfrm>
          <a:prstGeom prst="rect">
            <a:avLst/>
          </a:prstGeom>
        </p:spPr>
      </p:pic>
      <p:sp>
        <p:nvSpPr>
          <p:cNvPr id="10" name="CaixaDeTexto 9"/>
          <p:cNvSpPr txBox="1"/>
          <p:nvPr/>
        </p:nvSpPr>
        <p:spPr>
          <a:xfrm>
            <a:off x="4211960" y="1628800"/>
            <a:ext cx="4780861" cy="646331"/>
          </a:xfrm>
          <a:prstGeom prst="rect">
            <a:avLst/>
          </a:prstGeom>
          <a:noFill/>
        </p:spPr>
        <p:txBody>
          <a:bodyPr wrap="none" rtlCol="0">
            <a:spAutoFit/>
          </a:bodyPr>
          <a:lstStyle/>
          <a:p>
            <a:r>
              <a:rPr lang="pt-PT" dirty="0" smtClean="0"/>
              <a:t>Território 1: vulnerabilidade baixa e muito baixa</a:t>
            </a:r>
          </a:p>
          <a:p>
            <a:r>
              <a:rPr lang="pt-PT" dirty="0" smtClean="0"/>
              <a:t>	- Áreas rurais agrícolas</a:t>
            </a:r>
            <a:endParaRPr lang="pt-PT" dirty="0"/>
          </a:p>
        </p:txBody>
      </p:sp>
      <p:sp>
        <p:nvSpPr>
          <p:cNvPr id="12" name="CaixaDeTexto 11"/>
          <p:cNvSpPr txBox="1"/>
          <p:nvPr/>
        </p:nvSpPr>
        <p:spPr>
          <a:xfrm>
            <a:off x="4211960" y="3212976"/>
            <a:ext cx="4234814" cy="646331"/>
          </a:xfrm>
          <a:prstGeom prst="rect">
            <a:avLst/>
          </a:prstGeom>
          <a:noFill/>
        </p:spPr>
        <p:txBody>
          <a:bodyPr wrap="none" rtlCol="0">
            <a:spAutoFit/>
          </a:bodyPr>
          <a:lstStyle/>
          <a:p>
            <a:r>
              <a:rPr lang="pt-PT" dirty="0" smtClean="0"/>
              <a:t>Território  3: vulnerabilidade muito elevada</a:t>
            </a:r>
          </a:p>
          <a:p>
            <a:r>
              <a:rPr lang="pt-PT" dirty="0" smtClean="0"/>
              <a:t>	- Pequenos aglomerados rurais</a:t>
            </a:r>
            <a:endParaRPr lang="pt-PT" dirty="0"/>
          </a:p>
        </p:txBody>
      </p:sp>
      <p:sp>
        <p:nvSpPr>
          <p:cNvPr id="13" name="CaixaDeTexto 12"/>
          <p:cNvSpPr txBox="1"/>
          <p:nvPr/>
        </p:nvSpPr>
        <p:spPr>
          <a:xfrm>
            <a:off x="4211960" y="2276872"/>
            <a:ext cx="4763733" cy="923330"/>
          </a:xfrm>
          <a:prstGeom prst="rect">
            <a:avLst/>
          </a:prstGeom>
          <a:noFill/>
        </p:spPr>
        <p:txBody>
          <a:bodyPr wrap="square" rtlCol="0">
            <a:spAutoFit/>
          </a:bodyPr>
          <a:lstStyle/>
          <a:p>
            <a:r>
              <a:rPr lang="pt-PT" dirty="0" smtClean="0"/>
              <a:t>Território  2: vulnerabilidade moderada a elevada</a:t>
            </a:r>
          </a:p>
          <a:p>
            <a:r>
              <a:rPr lang="pt-PT" dirty="0" smtClean="0"/>
              <a:t>	- Área urbana (sede)</a:t>
            </a: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ângulo 2"/>
          <p:cNvSpPr/>
          <p:nvPr/>
        </p:nvSpPr>
        <p:spPr>
          <a:xfrm>
            <a:off x="0" y="0"/>
            <a:ext cx="9144000" cy="603682"/>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CaixaDeTexto 3"/>
          <p:cNvSpPr txBox="1"/>
          <p:nvPr/>
        </p:nvSpPr>
        <p:spPr>
          <a:xfrm>
            <a:off x="251520" y="116632"/>
            <a:ext cx="3729860" cy="338554"/>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PT" sz="1600" b="1" cap="all" dirty="0" smtClean="0">
                <a:ln w="0"/>
                <a:solidFill>
                  <a:schemeClr val="bg1"/>
                </a:solidFill>
                <a:effectLst/>
              </a:rPr>
              <a:t>Síntese</a:t>
            </a:r>
            <a:endParaRPr lang="pt-PT" sz="1600" b="1" cap="all" dirty="0">
              <a:ln w="0"/>
              <a:solidFill>
                <a:schemeClr val="bg1"/>
              </a:solidFill>
              <a:effectLst/>
            </a:endParaRPr>
          </a:p>
        </p:txBody>
      </p:sp>
      <p:pic>
        <p:nvPicPr>
          <p:cNvPr id="1026" name="Imagem 0" descr="Risco_artigo.jpg"/>
          <p:cNvPicPr>
            <a:picLocks noChangeAspect="1" noChangeArrowheads="1"/>
          </p:cNvPicPr>
          <p:nvPr/>
        </p:nvPicPr>
        <p:blipFill>
          <a:blip r:embed="rId2" cstate="print"/>
          <a:srcRect l="7813" t="7030" r="8333" b="4646"/>
          <a:stretch>
            <a:fillRect/>
          </a:stretch>
        </p:blipFill>
        <p:spPr bwMode="auto">
          <a:xfrm rot="5400000">
            <a:off x="-350468" y="1747323"/>
            <a:ext cx="5235993" cy="3888000"/>
          </a:xfrm>
          <a:prstGeom prst="rect">
            <a:avLst/>
          </a:prstGeom>
          <a:noFill/>
          <a:ln w="9525">
            <a:noFill/>
            <a:miter lim="800000"/>
            <a:headEnd/>
            <a:tailEnd/>
          </a:ln>
        </p:spPr>
      </p:pic>
      <p:sp>
        <p:nvSpPr>
          <p:cNvPr id="8" name="CaixaDeTexto 7"/>
          <p:cNvSpPr txBox="1"/>
          <p:nvPr/>
        </p:nvSpPr>
        <p:spPr>
          <a:xfrm>
            <a:off x="755576" y="764704"/>
            <a:ext cx="2880320" cy="307777"/>
          </a:xfrm>
          <a:prstGeom prst="rect">
            <a:avLst/>
          </a:prstGeom>
          <a:noFill/>
        </p:spPr>
        <p:txBody>
          <a:bodyPr wrap="square" rtlCol="0">
            <a:spAutoFit/>
          </a:bodyPr>
          <a:lstStyle/>
          <a:p>
            <a:pPr algn="ctr"/>
            <a:r>
              <a:rPr lang="pt-PT" sz="1400" cap="small" dirty="0" smtClean="0">
                <a:solidFill>
                  <a:srgbClr val="FF0000"/>
                </a:solidFill>
              </a:rPr>
              <a:t>Risco</a:t>
            </a:r>
            <a:endParaRPr lang="pt-PT" sz="1400" cap="small" dirty="0">
              <a:solidFill>
                <a:srgbClr val="FF0000"/>
              </a:solidFill>
            </a:endParaRPr>
          </a:p>
        </p:txBody>
      </p:sp>
      <p:sp>
        <p:nvSpPr>
          <p:cNvPr id="10" name="Forma livre 9"/>
          <p:cNvSpPr/>
          <p:nvPr/>
        </p:nvSpPr>
        <p:spPr>
          <a:xfrm>
            <a:off x="1173707" y="1528549"/>
            <a:ext cx="2388359" cy="3630305"/>
          </a:xfrm>
          <a:custGeom>
            <a:avLst/>
            <a:gdLst>
              <a:gd name="connsiteX0" fmla="*/ 1828800 w 2388359"/>
              <a:gd name="connsiteY0" fmla="*/ 27296 h 3630305"/>
              <a:gd name="connsiteX1" fmla="*/ 873457 w 2388359"/>
              <a:gd name="connsiteY1" fmla="*/ 900752 h 3630305"/>
              <a:gd name="connsiteX2" fmla="*/ 0 w 2388359"/>
              <a:gd name="connsiteY2" fmla="*/ 2238233 h 3630305"/>
              <a:gd name="connsiteX3" fmla="*/ 491320 w 2388359"/>
              <a:gd name="connsiteY3" fmla="*/ 3480179 h 3630305"/>
              <a:gd name="connsiteX4" fmla="*/ 996287 w 2388359"/>
              <a:gd name="connsiteY4" fmla="*/ 3630305 h 3630305"/>
              <a:gd name="connsiteX5" fmla="*/ 1296538 w 2388359"/>
              <a:gd name="connsiteY5" fmla="*/ 2388358 h 3630305"/>
              <a:gd name="connsiteX6" fmla="*/ 2183642 w 2388359"/>
              <a:gd name="connsiteY6" fmla="*/ 2197290 h 3630305"/>
              <a:gd name="connsiteX7" fmla="*/ 2388359 w 2388359"/>
              <a:gd name="connsiteY7" fmla="*/ 1883391 h 3630305"/>
              <a:gd name="connsiteX8" fmla="*/ 1924335 w 2388359"/>
              <a:gd name="connsiteY8" fmla="*/ 1187355 h 3630305"/>
              <a:gd name="connsiteX9" fmla="*/ 2251881 w 2388359"/>
              <a:gd name="connsiteY9" fmla="*/ 859809 h 3630305"/>
              <a:gd name="connsiteX10" fmla="*/ 1897039 w 2388359"/>
              <a:gd name="connsiteY10" fmla="*/ 218364 h 3630305"/>
              <a:gd name="connsiteX11" fmla="*/ 1733266 w 2388359"/>
              <a:gd name="connsiteY11" fmla="*/ 13648 h 3630305"/>
              <a:gd name="connsiteX12" fmla="*/ 1733266 w 2388359"/>
              <a:gd name="connsiteY12" fmla="*/ 0 h 3630305"/>
              <a:gd name="connsiteX0" fmla="*/ 1828800 w 2388359"/>
              <a:gd name="connsiteY0" fmla="*/ 27296 h 3630305"/>
              <a:gd name="connsiteX1" fmla="*/ 873457 w 2388359"/>
              <a:gd name="connsiteY1" fmla="*/ 900752 h 3630305"/>
              <a:gd name="connsiteX2" fmla="*/ 0 w 2388359"/>
              <a:gd name="connsiteY2" fmla="*/ 2238233 h 3630305"/>
              <a:gd name="connsiteX3" fmla="*/ 85925 w 2388359"/>
              <a:gd name="connsiteY3" fmla="*/ 3124587 h 3630305"/>
              <a:gd name="connsiteX4" fmla="*/ 491320 w 2388359"/>
              <a:gd name="connsiteY4" fmla="*/ 3480179 h 3630305"/>
              <a:gd name="connsiteX5" fmla="*/ 996287 w 2388359"/>
              <a:gd name="connsiteY5" fmla="*/ 3630305 h 3630305"/>
              <a:gd name="connsiteX6" fmla="*/ 1296538 w 2388359"/>
              <a:gd name="connsiteY6" fmla="*/ 2388358 h 3630305"/>
              <a:gd name="connsiteX7" fmla="*/ 2183642 w 2388359"/>
              <a:gd name="connsiteY7" fmla="*/ 2197290 h 3630305"/>
              <a:gd name="connsiteX8" fmla="*/ 2388359 w 2388359"/>
              <a:gd name="connsiteY8" fmla="*/ 1883391 h 3630305"/>
              <a:gd name="connsiteX9" fmla="*/ 1924335 w 2388359"/>
              <a:gd name="connsiteY9" fmla="*/ 1187355 h 3630305"/>
              <a:gd name="connsiteX10" fmla="*/ 2251881 w 2388359"/>
              <a:gd name="connsiteY10" fmla="*/ 859809 h 3630305"/>
              <a:gd name="connsiteX11" fmla="*/ 1897039 w 2388359"/>
              <a:gd name="connsiteY11" fmla="*/ 218364 h 3630305"/>
              <a:gd name="connsiteX12" fmla="*/ 1733266 w 2388359"/>
              <a:gd name="connsiteY12" fmla="*/ 13648 h 3630305"/>
              <a:gd name="connsiteX13" fmla="*/ 1733266 w 2388359"/>
              <a:gd name="connsiteY13" fmla="*/ 0 h 36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359" h="3630305">
                <a:moveTo>
                  <a:pt x="1828800" y="27296"/>
                </a:moveTo>
                <a:lnTo>
                  <a:pt x="873457" y="900752"/>
                </a:lnTo>
                <a:lnTo>
                  <a:pt x="0" y="2238233"/>
                </a:lnTo>
                <a:lnTo>
                  <a:pt x="85925" y="3124587"/>
                </a:lnTo>
                <a:lnTo>
                  <a:pt x="491320" y="3480179"/>
                </a:lnTo>
                <a:lnTo>
                  <a:pt x="996287" y="3630305"/>
                </a:lnTo>
                <a:lnTo>
                  <a:pt x="1296538" y="2388358"/>
                </a:lnTo>
                <a:lnTo>
                  <a:pt x="2183642" y="2197290"/>
                </a:lnTo>
                <a:lnTo>
                  <a:pt x="2388359" y="1883391"/>
                </a:lnTo>
                <a:lnTo>
                  <a:pt x="1924335" y="1187355"/>
                </a:lnTo>
                <a:lnTo>
                  <a:pt x="2251881" y="859809"/>
                </a:lnTo>
                <a:lnTo>
                  <a:pt x="1897039" y="218364"/>
                </a:lnTo>
                <a:lnTo>
                  <a:pt x="1733266" y="13648"/>
                </a:lnTo>
                <a:lnTo>
                  <a:pt x="1733266" y="0"/>
                </a:lnTo>
              </a:path>
            </a:pathLst>
          </a:custGeom>
          <a:solidFill>
            <a:srgbClr val="00B050">
              <a:alpha val="20000"/>
            </a:srgbClr>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1" name="Forma livre 10"/>
          <p:cNvSpPr/>
          <p:nvPr/>
        </p:nvSpPr>
        <p:spPr>
          <a:xfrm>
            <a:off x="641445" y="1241946"/>
            <a:ext cx="2415654" cy="2429302"/>
          </a:xfrm>
          <a:custGeom>
            <a:avLst/>
            <a:gdLst>
              <a:gd name="connsiteX0" fmla="*/ 2251880 w 2415654"/>
              <a:gd name="connsiteY0" fmla="*/ 0 h 2429302"/>
              <a:gd name="connsiteX1" fmla="*/ 1624083 w 2415654"/>
              <a:gd name="connsiteY1" fmla="*/ 559558 h 2429302"/>
              <a:gd name="connsiteX2" fmla="*/ 1405719 w 2415654"/>
              <a:gd name="connsiteY2" fmla="*/ 614150 h 2429302"/>
              <a:gd name="connsiteX3" fmla="*/ 982639 w 2415654"/>
              <a:gd name="connsiteY3" fmla="*/ 1337481 h 2429302"/>
              <a:gd name="connsiteX4" fmla="*/ 0 w 2415654"/>
              <a:gd name="connsiteY4" fmla="*/ 2088108 h 2429302"/>
              <a:gd name="connsiteX5" fmla="*/ 477671 w 2415654"/>
              <a:gd name="connsiteY5" fmla="*/ 2429302 h 2429302"/>
              <a:gd name="connsiteX6" fmla="*/ 736979 w 2415654"/>
              <a:gd name="connsiteY6" fmla="*/ 2306472 h 2429302"/>
              <a:gd name="connsiteX7" fmla="*/ 1337480 w 2415654"/>
              <a:gd name="connsiteY7" fmla="*/ 1173708 h 2429302"/>
              <a:gd name="connsiteX8" fmla="*/ 1446662 w 2415654"/>
              <a:gd name="connsiteY8" fmla="*/ 996287 h 2429302"/>
              <a:gd name="connsiteX9" fmla="*/ 1665027 w 2415654"/>
              <a:gd name="connsiteY9" fmla="*/ 832514 h 2429302"/>
              <a:gd name="connsiteX10" fmla="*/ 1719618 w 2415654"/>
              <a:gd name="connsiteY10" fmla="*/ 805218 h 2429302"/>
              <a:gd name="connsiteX11" fmla="*/ 1760561 w 2415654"/>
              <a:gd name="connsiteY11" fmla="*/ 777923 h 2429302"/>
              <a:gd name="connsiteX12" fmla="*/ 2333767 w 2415654"/>
              <a:gd name="connsiteY12" fmla="*/ 313899 h 2429302"/>
              <a:gd name="connsiteX13" fmla="*/ 2415654 w 2415654"/>
              <a:gd name="connsiteY13" fmla="*/ 177421 h 2429302"/>
              <a:gd name="connsiteX14" fmla="*/ 2142698 w 2415654"/>
              <a:gd name="connsiteY14" fmla="*/ 27296 h 2429302"/>
              <a:gd name="connsiteX0" fmla="*/ 2251880 w 2415654"/>
              <a:gd name="connsiteY0" fmla="*/ 0 h 2429302"/>
              <a:gd name="connsiteX1" fmla="*/ 1624083 w 2415654"/>
              <a:gd name="connsiteY1" fmla="*/ 559558 h 2429302"/>
              <a:gd name="connsiteX2" fmla="*/ 1405719 w 2415654"/>
              <a:gd name="connsiteY2" fmla="*/ 614150 h 2429302"/>
              <a:gd name="connsiteX3" fmla="*/ 906219 w 2415654"/>
              <a:gd name="connsiteY3" fmla="*/ 1322958 h 2429302"/>
              <a:gd name="connsiteX4" fmla="*/ 0 w 2415654"/>
              <a:gd name="connsiteY4" fmla="*/ 2088108 h 2429302"/>
              <a:gd name="connsiteX5" fmla="*/ 477671 w 2415654"/>
              <a:gd name="connsiteY5" fmla="*/ 2429302 h 2429302"/>
              <a:gd name="connsiteX6" fmla="*/ 736979 w 2415654"/>
              <a:gd name="connsiteY6" fmla="*/ 2306472 h 2429302"/>
              <a:gd name="connsiteX7" fmla="*/ 1337480 w 2415654"/>
              <a:gd name="connsiteY7" fmla="*/ 1173708 h 2429302"/>
              <a:gd name="connsiteX8" fmla="*/ 1446662 w 2415654"/>
              <a:gd name="connsiteY8" fmla="*/ 996287 h 2429302"/>
              <a:gd name="connsiteX9" fmla="*/ 1665027 w 2415654"/>
              <a:gd name="connsiteY9" fmla="*/ 832514 h 2429302"/>
              <a:gd name="connsiteX10" fmla="*/ 1719618 w 2415654"/>
              <a:gd name="connsiteY10" fmla="*/ 805218 h 2429302"/>
              <a:gd name="connsiteX11" fmla="*/ 1760561 w 2415654"/>
              <a:gd name="connsiteY11" fmla="*/ 777923 h 2429302"/>
              <a:gd name="connsiteX12" fmla="*/ 2333767 w 2415654"/>
              <a:gd name="connsiteY12" fmla="*/ 313899 h 2429302"/>
              <a:gd name="connsiteX13" fmla="*/ 2415654 w 2415654"/>
              <a:gd name="connsiteY13" fmla="*/ 177421 h 2429302"/>
              <a:gd name="connsiteX14" fmla="*/ 2142698 w 2415654"/>
              <a:gd name="connsiteY14" fmla="*/ 27296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5654" h="2429302">
                <a:moveTo>
                  <a:pt x="2251880" y="0"/>
                </a:moveTo>
                <a:lnTo>
                  <a:pt x="1624083" y="559558"/>
                </a:lnTo>
                <a:lnTo>
                  <a:pt x="1405719" y="614150"/>
                </a:lnTo>
                <a:lnTo>
                  <a:pt x="906219" y="1322958"/>
                </a:lnTo>
                <a:lnTo>
                  <a:pt x="0" y="2088108"/>
                </a:lnTo>
                <a:lnTo>
                  <a:pt x="477671" y="2429302"/>
                </a:lnTo>
                <a:lnTo>
                  <a:pt x="736979" y="2306472"/>
                </a:lnTo>
                <a:lnTo>
                  <a:pt x="1337480" y="1173708"/>
                </a:lnTo>
                <a:lnTo>
                  <a:pt x="1446662" y="996287"/>
                </a:lnTo>
                <a:cubicBezTo>
                  <a:pt x="1519450" y="941696"/>
                  <a:pt x="1583648" y="873204"/>
                  <a:pt x="1665027" y="832514"/>
                </a:cubicBezTo>
                <a:cubicBezTo>
                  <a:pt x="1683224" y="823415"/>
                  <a:pt x="1701954" y="815312"/>
                  <a:pt x="1719618" y="805218"/>
                </a:cubicBezTo>
                <a:cubicBezTo>
                  <a:pt x="1733859" y="797080"/>
                  <a:pt x="1760561" y="777923"/>
                  <a:pt x="1760561" y="777923"/>
                </a:cubicBezTo>
                <a:lnTo>
                  <a:pt x="2333767" y="313899"/>
                </a:lnTo>
                <a:lnTo>
                  <a:pt x="2415654" y="177421"/>
                </a:lnTo>
                <a:lnTo>
                  <a:pt x="2142698" y="27296"/>
                </a:lnTo>
              </a:path>
            </a:pathLst>
          </a:custGeom>
          <a:solidFill>
            <a:srgbClr val="FF0000">
              <a:alpha val="11000"/>
            </a:srgb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2" name="Seta para a direita 11"/>
          <p:cNvSpPr/>
          <p:nvPr/>
        </p:nvSpPr>
        <p:spPr>
          <a:xfrm>
            <a:off x="2267744" y="1844824"/>
            <a:ext cx="288032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aixaDeTexto 12"/>
          <p:cNvSpPr txBox="1"/>
          <p:nvPr/>
        </p:nvSpPr>
        <p:spPr>
          <a:xfrm>
            <a:off x="5148064" y="1628800"/>
            <a:ext cx="2671950" cy="646331"/>
          </a:xfrm>
          <a:prstGeom prst="rect">
            <a:avLst/>
          </a:prstGeom>
          <a:noFill/>
        </p:spPr>
        <p:txBody>
          <a:bodyPr wrap="none" rtlCol="0">
            <a:spAutoFit/>
          </a:bodyPr>
          <a:lstStyle/>
          <a:p>
            <a:r>
              <a:rPr lang="pt-PT" dirty="0" smtClean="0"/>
              <a:t>Território 1:  Serra Calcária</a:t>
            </a:r>
          </a:p>
          <a:p>
            <a:r>
              <a:rPr lang="pt-PT" dirty="0" smtClean="0"/>
              <a:t>Riscos muito baixos</a:t>
            </a:r>
            <a:endParaRPr lang="pt-PT" dirty="0"/>
          </a:p>
        </p:txBody>
      </p:sp>
      <p:sp>
        <p:nvSpPr>
          <p:cNvPr id="14" name="Seta para a direita 13"/>
          <p:cNvSpPr/>
          <p:nvPr/>
        </p:nvSpPr>
        <p:spPr>
          <a:xfrm>
            <a:off x="2267744" y="2780928"/>
            <a:ext cx="288032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CaixaDeTexto 14"/>
          <p:cNvSpPr txBox="1"/>
          <p:nvPr/>
        </p:nvSpPr>
        <p:spPr>
          <a:xfrm>
            <a:off x="5148064" y="2494637"/>
            <a:ext cx="3239926" cy="646331"/>
          </a:xfrm>
          <a:prstGeom prst="rect">
            <a:avLst/>
          </a:prstGeom>
          <a:noFill/>
        </p:spPr>
        <p:txBody>
          <a:bodyPr wrap="none" rtlCol="0">
            <a:spAutoFit/>
          </a:bodyPr>
          <a:lstStyle/>
          <a:p>
            <a:r>
              <a:rPr lang="pt-PT" dirty="0" smtClean="0"/>
              <a:t>Território  2:  Plataforma </a:t>
            </a:r>
            <a:r>
              <a:rPr lang="pt-PT" dirty="0" err="1" smtClean="0"/>
              <a:t>gresosa</a:t>
            </a:r>
            <a:endParaRPr lang="pt-PT" dirty="0" smtClean="0"/>
          </a:p>
          <a:p>
            <a:r>
              <a:rPr lang="pt-PT" dirty="0" smtClean="0"/>
              <a:t>Risco de erosão hídrica</a:t>
            </a:r>
            <a:endParaRPr lang="pt-PT" dirty="0"/>
          </a:p>
        </p:txBody>
      </p:sp>
      <p:sp>
        <p:nvSpPr>
          <p:cNvPr id="16" name="Oval 15"/>
          <p:cNvSpPr/>
          <p:nvPr/>
        </p:nvSpPr>
        <p:spPr>
          <a:xfrm>
            <a:off x="2339752" y="3140968"/>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Oval 16"/>
          <p:cNvSpPr/>
          <p:nvPr/>
        </p:nvSpPr>
        <p:spPr>
          <a:xfrm>
            <a:off x="1259632" y="3356992"/>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Oval 17"/>
          <p:cNvSpPr/>
          <p:nvPr/>
        </p:nvSpPr>
        <p:spPr>
          <a:xfrm>
            <a:off x="1691680" y="4365104"/>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Oval 20"/>
          <p:cNvSpPr/>
          <p:nvPr/>
        </p:nvSpPr>
        <p:spPr>
          <a:xfrm>
            <a:off x="2771800" y="1412776"/>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Oval 21"/>
          <p:cNvSpPr/>
          <p:nvPr/>
        </p:nvSpPr>
        <p:spPr>
          <a:xfrm>
            <a:off x="2339752" y="1916832"/>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Oval 22"/>
          <p:cNvSpPr/>
          <p:nvPr/>
        </p:nvSpPr>
        <p:spPr>
          <a:xfrm>
            <a:off x="1547664" y="2924944"/>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Oval 23"/>
          <p:cNvSpPr/>
          <p:nvPr/>
        </p:nvSpPr>
        <p:spPr>
          <a:xfrm>
            <a:off x="2915816" y="1988840"/>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Oval 24"/>
          <p:cNvSpPr/>
          <p:nvPr/>
        </p:nvSpPr>
        <p:spPr>
          <a:xfrm>
            <a:off x="1763688" y="3429000"/>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Oval 25"/>
          <p:cNvSpPr/>
          <p:nvPr/>
        </p:nvSpPr>
        <p:spPr>
          <a:xfrm>
            <a:off x="1979712" y="2420888"/>
            <a:ext cx="360040" cy="288032"/>
          </a:xfrm>
          <a:prstGeom prst="ellipse">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CaixaDeTexto 27"/>
          <p:cNvSpPr txBox="1"/>
          <p:nvPr/>
        </p:nvSpPr>
        <p:spPr>
          <a:xfrm>
            <a:off x="5148064" y="3429000"/>
            <a:ext cx="3635867" cy="646331"/>
          </a:xfrm>
          <a:prstGeom prst="rect">
            <a:avLst/>
          </a:prstGeom>
          <a:noFill/>
        </p:spPr>
        <p:txBody>
          <a:bodyPr wrap="none" rtlCol="0">
            <a:spAutoFit/>
          </a:bodyPr>
          <a:lstStyle/>
          <a:p>
            <a:r>
              <a:rPr lang="pt-PT" dirty="0" smtClean="0"/>
              <a:t>Território  3:  Pequenos aglomerados</a:t>
            </a:r>
          </a:p>
          <a:p>
            <a:r>
              <a:rPr lang="pt-PT" dirty="0" smtClean="0"/>
              <a:t>Risco </a:t>
            </a:r>
            <a:r>
              <a:rPr lang="pt-PT" dirty="0" err="1" smtClean="0"/>
              <a:t>geomorfológico</a:t>
            </a:r>
            <a:endParaRPr lang="pt-PT" dirty="0"/>
          </a:p>
        </p:txBody>
      </p:sp>
      <p:sp>
        <p:nvSpPr>
          <p:cNvPr id="29" name="Seta para a direita 28"/>
          <p:cNvSpPr/>
          <p:nvPr/>
        </p:nvSpPr>
        <p:spPr>
          <a:xfrm>
            <a:off x="1979712" y="3573016"/>
            <a:ext cx="316835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Oval 29"/>
          <p:cNvSpPr/>
          <p:nvPr/>
        </p:nvSpPr>
        <p:spPr>
          <a:xfrm rot="19758255">
            <a:off x="2320724" y="3684993"/>
            <a:ext cx="314702" cy="576064"/>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1" name="CaixaDeTexto 30"/>
          <p:cNvSpPr txBox="1"/>
          <p:nvPr/>
        </p:nvSpPr>
        <p:spPr>
          <a:xfrm>
            <a:off x="5148064" y="4221088"/>
            <a:ext cx="3995936" cy="646331"/>
          </a:xfrm>
          <a:prstGeom prst="rect">
            <a:avLst/>
          </a:prstGeom>
          <a:noFill/>
        </p:spPr>
        <p:txBody>
          <a:bodyPr wrap="square" rtlCol="0">
            <a:spAutoFit/>
          </a:bodyPr>
          <a:lstStyle/>
          <a:p>
            <a:r>
              <a:rPr lang="pt-PT" dirty="0" smtClean="0"/>
              <a:t>Território  4:  Fundos de vale em espaços urbanos: Risco de inundação</a:t>
            </a:r>
            <a:endParaRPr lang="pt-PT" dirty="0"/>
          </a:p>
        </p:txBody>
      </p:sp>
      <p:sp>
        <p:nvSpPr>
          <p:cNvPr id="32" name="Seta para a direita 31"/>
          <p:cNvSpPr/>
          <p:nvPr/>
        </p:nvSpPr>
        <p:spPr>
          <a:xfrm rot="731077">
            <a:off x="2513138" y="4187579"/>
            <a:ext cx="2604924" cy="1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1" nodeType="clickEffect">
                                  <p:stCondLst>
                                    <p:cond delay="0"/>
                                  </p:stCondLst>
                                  <p:childTnLst>
                                    <p:animEffect transition="out" filter="box(in)">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4" presetClass="exit" presetSubtype="16" fill="hold" grpId="1" nodeType="withEffect">
                                  <p:stCondLst>
                                    <p:cond delay="0"/>
                                  </p:stCondLst>
                                  <p:childTnLst>
                                    <p:animEffect transition="out" filter="box(in)">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grpId="1" nodeType="clickEffect">
                                  <p:stCondLst>
                                    <p:cond delay="0"/>
                                  </p:stCondLst>
                                  <p:childTnLst>
                                    <p:animEffect transition="out" filter="box(in)">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4" presetClass="exit" presetSubtype="16" fill="hold" grpId="1" nodeType="withEffect">
                                  <p:stCondLst>
                                    <p:cond delay="0"/>
                                  </p:stCondLst>
                                  <p:childTnLst>
                                    <p:animEffect transition="out" filter="box(in)">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 presetClass="exit" presetSubtype="16" fill="hold" grpId="1" nodeType="clickEffect">
                                  <p:stCondLst>
                                    <p:cond delay="0"/>
                                  </p:stCondLst>
                                  <p:childTnLst>
                                    <p:animEffect transition="out" filter="box(in)">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4" presetClass="exit" presetSubtype="16" fill="hold" grpId="1" nodeType="withEffect">
                                  <p:stCondLst>
                                    <p:cond delay="0"/>
                                  </p:stCondLst>
                                  <p:childTnLst>
                                    <p:animEffect transition="out" filter="box(in)">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4" presetClass="exit" presetSubtype="16" fill="hold" grpId="1" nodeType="withEffect">
                                  <p:stCondLst>
                                    <p:cond delay="0"/>
                                  </p:stCondLst>
                                  <p:childTnLst>
                                    <p:animEffect transition="out" filter="box(in)">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4" presetClass="exit" presetSubtype="16" fill="hold" grpId="1" nodeType="withEffect">
                                  <p:stCondLst>
                                    <p:cond delay="0"/>
                                  </p:stCondLst>
                                  <p:childTnLst>
                                    <p:animEffect transition="out" filter="box(in)">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par>
                                <p:cTn id="110" presetID="4" presetClass="exit" presetSubtype="16" fill="hold" grpId="1" nodeType="withEffect">
                                  <p:stCondLst>
                                    <p:cond delay="0"/>
                                  </p:stCondLst>
                                  <p:childTnLst>
                                    <p:animEffect transition="out" filter="box(in)">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4" presetClass="exit" presetSubtype="16" fill="hold" grpId="1" nodeType="withEffect">
                                  <p:stCondLst>
                                    <p:cond delay="0"/>
                                  </p:stCondLst>
                                  <p:childTnLst>
                                    <p:animEffect transition="out" filter="box(in)">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par>
                                <p:cTn id="116" presetID="4" presetClass="exit" presetSubtype="16" fill="hold" grpId="1" nodeType="withEffect">
                                  <p:stCondLst>
                                    <p:cond delay="0"/>
                                  </p:stCondLst>
                                  <p:childTnLst>
                                    <p:animEffect transition="out" filter="box(in)">
                                      <p:cBhvr>
                                        <p:cTn id="117" dur="500"/>
                                        <p:tgtEl>
                                          <p:spTgt spid="24"/>
                                        </p:tgtEl>
                                      </p:cBhvr>
                                    </p:animEffect>
                                    <p:set>
                                      <p:cBhvr>
                                        <p:cTn id="118" dur="1" fill="hold">
                                          <p:stCondLst>
                                            <p:cond delay="499"/>
                                          </p:stCondLst>
                                        </p:cTn>
                                        <p:tgtEl>
                                          <p:spTgt spid="24"/>
                                        </p:tgtEl>
                                        <p:attrNameLst>
                                          <p:attrName>style.visibility</p:attrName>
                                        </p:attrNameLst>
                                      </p:cBhvr>
                                      <p:to>
                                        <p:strVal val="hidden"/>
                                      </p:to>
                                    </p:set>
                                  </p:childTnLst>
                                </p:cTn>
                              </p:par>
                              <p:par>
                                <p:cTn id="119" presetID="4" presetClass="exit" presetSubtype="16" fill="hold" grpId="1" nodeType="withEffect">
                                  <p:stCondLst>
                                    <p:cond delay="0"/>
                                  </p:stCondLst>
                                  <p:childTnLst>
                                    <p:animEffect transition="out" filter="box(in)">
                                      <p:cBhvr>
                                        <p:cTn id="120" dur="500"/>
                                        <p:tgtEl>
                                          <p:spTgt spid="21"/>
                                        </p:tgtEl>
                                      </p:cBhvr>
                                    </p:animEffect>
                                    <p:set>
                                      <p:cBhvr>
                                        <p:cTn id="121" dur="1" fill="hold">
                                          <p:stCondLst>
                                            <p:cond delay="499"/>
                                          </p:stCondLst>
                                        </p:cTn>
                                        <p:tgtEl>
                                          <p:spTgt spid="21"/>
                                        </p:tgtEl>
                                        <p:attrNameLst>
                                          <p:attrName>style.visibility</p:attrName>
                                        </p:attrNameLst>
                                      </p:cBhvr>
                                      <p:to>
                                        <p:strVal val="hidden"/>
                                      </p:to>
                                    </p:set>
                                  </p:childTnLst>
                                </p:cTn>
                              </p:par>
                              <p:par>
                                <p:cTn id="122" presetID="4" presetClass="exit" presetSubtype="16" fill="hold" grpId="1" nodeType="withEffect">
                                  <p:stCondLst>
                                    <p:cond delay="0"/>
                                  </p:stCondLst>
                                  <p:childTnLst>
                                    <p:animEffect transition="out" filter="box(in)">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2"/>
                                        </p:tgtEl>
                                        <p:attrNameLst>
                                          <p:attrName>style.visibility</p:attrName>
                                        </p:attrNameLst>
                                      </p:cBhvr>
                                      <p:to>
                                        <p:strVal val="visible"/>
                                      </p:to>
                                    </p:set>
                                    <p:anim calcmode="lin" valueType="num">
                                      <p:cBhvr additive="base">
                                        <p:cTn id="133" dur="500" fill="hold"/>
                                        <p:tgtEl>
                                          <p:spTgt spid="32"/>
                                        </p:tgtEl>
                                        <p:attrNameLst>
                                          <p:attrName>ppt_x</p:attrName>
                                        </p:attrNameLst>
                                      </p:cBhvr>
                                      <p:tavLst>
                                        <p:tav tm="0">
                                          <p:val>
                                            <p:strVal val="#ppt_x"/>
                                          </p:val>
                                        </p:tav>
                                        <p:tav tm="100000">
                                          <p:val>
                                            <p:strVal val="#ppt_x"/>
                                          </p:val>
                                        </p:tav>
                                      </p:tavLst>
                                    </p:anim>
                                    <p:anim calcmode="lin" valueType="num">
                                      <p:cBhvr additive="base">
                                        <p:cTn id="134" dur="500" fill="hold"/>
                                        <p:tgtEl>
                                          <p:spTgt spid="32"/>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1"/>
                                        </p:tgtEl>
                                        <p:attrNameLst>
                                          <p:attrName>style.visibility</p:attrName>
                                        </p:attrNameLst>
                                      </p:cBhvr>
                                      <p:to>
                                        <p:strVal val="visible"/>
                                      </p:to>
                                    </p:set>
                                    <p:anim calcmode="lin" valueType="num">
                                      <p:cBhvr additive="base">
                                        <p:cTn id="137" dur="500" fill="hold"/>
                                        <p:tgtEl>
                                          <p:spTgt spid="31"/>
                                        </p:tgtEl>
                                        <p:attrNameLst>
                                          <p:attrName>ppt_x</p:attrName>
                                        </p:attrNameLst>
                                      </p:cBhvr>
                                      <p:tavLst>
                                        <p:tav tm="0">
                                          <p:val>
                                            <p:strVal val="#ppt_x"/>
                                          </p:val>
                                        </p:tav>
                                        <p:tav tm="100000">
                                          <p:val>
                                            <p:strVal val="#ppt_x"/>
                                          </p:val>
                                        </p:tav>
                                      </p:tavLst>
                                    </p:anim>
                                    <p:anim calcmode="lin" valueType="num">
                                      <p:cBhvr additive="base">
                                        <p:cTn id="1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p:bldP spid="14" grpId="0" animBg="1"/>
      <p:bldP spid="14" grpId="1" animBg="1"/>
      <p:bldP spid="15" grpId="0"/>
      <p:bldP spid="16" grpId="0" animBg="1"/>
      <p:bldP spid="16" grpId="1" animBg="1"/>
      <p:bldP spid="17" grpId="0" animBg="1"/>
      <p:bldP spid="17" grpId="1" animBg="1"/>
      <p:bldP spid="18" grpId="0" animBg="1"/>
      <p:bldP spid="18"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p:bldP spid="29" grpId="0" animBg="1"/>
      <p:bldP spid="29" grpId="1" animBg="1"/>
      <p:bldP spid="30" grpId="0" animBg="1"/>
      <p:bldP spid="31" grpId="0"/>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m 16" descr="P1010995.JPG"/>
          <p:cNvPicPr>
            <a:picLocks noChangeAspect="1"/>
          </p:cNvPicPr>
          <p:nvPr/>
        </p:nvPicPr>
        <p:blipFill>
          <a:blip r:embed="rId3" cstate="print"/>
          <a:srcRect/>
          <a:stretch>
            <a:fillRect/>
          </a:stretch>
        </p:blipFill>
        <p:spPr bwMode="auto">
          <a:xfrm>
            <a:off x="5899150" y="619125"/>
            <a:ext cx="3008313" cy="2257425"/>
          </a:xfrm>
          <a:prstGeom prst="rect">
            <a:avLst/>
          </a:prstGeom>
          <a:noFill/>
          <a:ln w="9525">
            <a:noFill/>
            <a:miter lim="800000"/>
            <a:headEnd/>
            <a:tailEnd/>
          </a:ln>
        </p:spPr>
      </p:pic>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41988" name="CaixaDeTexto 18"/>
          <p:cNvSpPr txBox="1">
            <a:spLocks noChangeArrowheads="1"/>
          </p:cNvSpPr>
          <p:nvPr/>
        </p:nvSpPr>
        <p:spPr bwMode="auto">
          <a:xfrm>
            <a:off x="257175" y="115888"/>
            <a:ext cx="8670925" cy="461962"/>
          </a:xfrm>
          <a:prstGeom prst="rect">
            <a:avLst/>
          </a:prstGeom>
          <a:noFill/>
          <a:ln w="9525">
            <a:noFill/>
            <a:miter lim="800000"/>
            <a:headEnd/>
            <a:tailEnd/>
          </a:ln>
        </p:spPr>
        <p:txBody>
          <a:bodyPr>
            <a:spAutoFit/>
          </a:bodyPr>
          <a:lstStyle/>
          <a:p>
            <a:r>
              <a:rPr lang="pt-PT" sz="2400" b="1">
                <a:solidFill>
                  <a:schemeClr val="bg1"/>
                </a:solidFill>
                <a:latin typeface="High Tower Text" pitchFamily="18" charset="0"/>
              </a:rPr>
              <a:t>CONCLUSÕES</a:t>
            </a:r>
          </a:p>
        </p:txBody>
      </p:sp>
      <p:sp>
        <p:nvSpPr>
          <p:cNvPr id="41989" name="Marcador de Posição de Conteúdo 2"/>
          <p:cNvSpPr>
            <a:spLocks noGrp="1"/>
          </p:cNvSpPr>
          <p:nvPr>
            <p:ph idx="1"/>
          </p:nvPr>
        </p:nvSpPr>
        <p:spPr>
          <a:xfrm>
            <a:off x="131763" y="1052513"/>
            <a:ext cx="5470525" cy="3219450"/>
          </a:xfrm>
        </p:spPr>
        <p:txBody>
          <a:bodyPr/>
          <a:lstStyle/>
          <a:p>
            <a:pPr marL="514350" indent="-514350" algn="just">
              <a:buFontTx/>
              <a:buAutoNum type="arabicPeriod"/>
            </a:pPr>
            <a:r>
              <a:rPr lang="pt-PT" sz="2400" smtClean="0"/>
              <a:t>Ressaltar a importância da vulnerabilidade das acções de Ordenamento do Território</a:t>
            </a:r>
          </a:p>
          <a:p>
            <a:pPr marL="514350" indent="-514350" algn="just">
              <a:buFontTx/>
              <a:buAutoNum type="arabicPeriod"/>
            </a:pPr>
            <a:r>
              <a:rPr lang="pt-PT" sz="2400" smtClean="0"/>
              <a:t>Reconhecer a impossibilidade de criar mapas de vulnerabilidade válidos para todos os tipos de riscos</a:t>
            </a:r>
          </a:p>
          <a:p>
            <a:pPr marL="514350" indent="-514350" algn="just">
              <a:buFontTx/>
              <a:buAutoNum type="arabicPeriod"/>
            </a:pPr>
            <a:r>
              <a:rPr lang="pt-PT" sz="2400" smtClean="0"/>
              <a:t>Conhecidas a susceptibilidade e perigosidade do território, as intervenções possíveis vão quase sempre no sentido de reduzir as vulnerabilidades</a:t>
            </a:r>
          </a:p>
        </p:txBody>
      </p:sp>
      <p:pic>
        <p:nvPicPr>
          <p:cNvPr id="41990" name="Imagem 17" descr="Deslizamento Casal Azinheira1.JPG"/>
          <p:cNvPicPr>
            <a:picLocks noChangeAspect="1"/>
          </p:cNvPicPr>
          <p:nvPr/>
        </p:nvPicPr>
        <p:blipFill>
          <a:blip r:embed="rId4" cstate="print"/>
          <a:srcRect/>
          <a:stretch>
            <a:fillRect/>
          </a:stretch>
        </p:blipFill>
        <p:spPr bwMode="auto">
          <a:xfrm>
            <a:off x="5899150" y="4995863"/>
            <a:ext cx="3000375" cy="1822450"/>
          </a:xfrm>
          <a:prstGeom prst="rect">
            <a:avLst/>
          </a:prstGeom>
          <a:noFill/>
          <a:ln w="9525">
            <a:noFill/>
            <a:miter lim="800000"/>
            <a:headEnd/>
            <a:tailEnd/>
          </a:ln>
        </p:spPr>
      </p:pic>
      <p:pic>
        <p:nvPicPr>
          <p:cNvPr id="41991" name="Imagem 19" descr="ToresNovas2 021.jpg"/>
          <p:cNvPicPr>
            <a:picLocks noChangeAspect="1"/>
          </p:cNvPicPr>
          <p:nvPr/>
        </p:nvPicPr>
        <p:blipFill>
          <a:blip r:embed="rId5" cstate="print"/>
          <a:srcRect/>
          <a:stretch>
            <a:fillRect/>
          </a:stretch>
        </p:blipFill>
        <p:spPr bwMode="auto">
          <a:xfrm>
            <a:off x="5899150" y="2925763"/>
            <a:ext cx="3011488" cy="200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ângulo 80"/>
          <p:cNvSpPr/>
          <p:nvPr/>
        </p:nvSpPr>
        <p:spPr>
          <a:xfrm>
            <a:off x="0" y="0"/>
            <a:ext cx="9144000" cy="573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43011" name="CaixaDeTexto 18"/>
          <p:cNvSpPr txBox="1">
            <a:spLocks noChangeArrowheads="1"/>
          </p:cNvSpPr>
          <p:nvPr/>
        </p:nvSpPr>
        <p:spPr bwMode="auto">
          <a:xfrm>
            <a:off x="257175" y="236538"/>
            <a:ext cx="8670925" cy="400050"/>
          </a:xfrm>
          <a:prstGeom prst="rect">
            <a:avLst/>
          </a:prstGeom>
          <a:noFill/>
          <a:ln w="9525">
            <a:noFill/>
            <a:miter lim="800000"/>
            <a:headEnd/>
            <a:tailEnd/>
          </a:ln>
        </p:spPr>
        <p:txBody>
          <a:bodyPr>
            <a:spAutoFit/>
          </a:bodyPr>
          <a:lstStyle/>
          <a:p>
            <a:r>
              <a:rPr lang="pt-PT" sz="2000" b="1">
                <a:solidFill>
                  <a:schemeClr val="bg1"/>
                </a:solidFill>
                <a:latin typeface="High Tower Text" pitchFamily="18" charset="0"/>
              </a:rPr>
              <a:t>MEDIDAS  PARA REDUZIR A VULNERABILIDADE</a:t>
            </a:r>
          </a:p>
        </p:txBody>
      </p:sp>
      <p:sp>
        <p:nvSpPr>
          <p:cNvPr id="6" name="Marcador de Posição de Conteúdo 2"/>
          <p:cNvSpPr>
            <a:spLocks noGrp="1"/>
          </p:cNvSpPr>
          <p:nvPr>
            <p:ph idx="1"/>
          </p:nvPr>
        </p:nvSpPr>
        <p:spPr>
          <a:xfrm>
            <a:off x="280988" y="822325"/>
            <a:ext cx="8431212" cy="5162550"/>
          </a:xfrm>
        </p:spPr>
        <p:txBody>
          <a:bodyPr>
            <a:noAutofit/>
          </a:bodyPr>
          <a:lstStyle/>
          <a:p>
            <a:pPr marL="0" indent="0" algn="just">
              <a:buFontTx/>
              <a:buNone/>
              <a:defRPr/>
            </a:pPr>
            <a:r>
              <a:rPr lang="pt-PT" sz="2000" b="1" dirty="0" smtClean="0">
                <a:solidFill>
                  <a:srgbClr val="990000"/>
                </a:solidFill>
              </a:rPr>
              <a:t>Para áreas de elevada perigosidade sísmica e geomorfológica</a:t>
            </a:r>
          </a:p>
          <a:p>
            <a:pPr marL="0" indent="0" algn="just">
              <a:buFontTx/>
              <a:buNone/>
              <a:defRPr/>
            </a:pPr>
            <a:endParaRPr lang="pt-PT" sz="1050" dirty="0" smtClean="0"/>
          </a:p>
          <a:p>
            <a:pPr marL="0" indent="0" algn="just">
              <a:buFontTx/>
              <a:buNone/>
              <a:defRPr/>
            </a:pPr>
            <a:r>
              <a:rPr lang="pt-PT" sz="1800" b="1" u="sng" dirty="0" smtClean="0"/>
              <a:t>MEDIDAS</a:t>
            </a:r>
            <a:r>
              <a:rPr lang="pt-PT" sz="1800" dirty="0" smtClean="0"/>
              <a:t>:</a:t>
            </a:r>
          </a:p>
          <a:p>
            <a:pPr marL="0" indent="0" algn="just">
              <a:defRPr/>
            </a:pPr>
            <a:r>
              <a:rPr lang="pt-PT" sz="2000" dirty="0" smtClean="0"/>
              <a:t> Restrição ou forte condicionamento à construção de habitações – redução da exposição; </a:t>
            </a:r>
          </a:p>
          <a:p>
            <a:pPr marL="0" indent="0" algn="just">
              <a:defRPr/>
            </a:pPr>
            <a:r>
              <a:rPr lang="pt-PT" sz="2000" dirty="0" smtClean="0"/>
              <a:t> A ser aceite a construção de habitações, recomendação de um </a:t>
            </a:r>
            <a:r>
              <a:rPr lang="pt-PT" sz="2000" b="1" dirty="0" smtClean="0">
                <a:solidFill>
                  <a:srgbClr val="00B0F0"/>
                </a:solidFill>
              </a:rPr>
              <a:t>rigoroso controle geotécnico</a:t>
            </a:r>
            <a:r>
              <a:rPr lang="pt-PT" sz="2000" dirty="0" smtClean="0"/>
              <a:t>;</a:t>
            </a:r>
          </a:p>
          <a:p>
            <a:pPr marL="0" indent="0" algn="just">
              <a:defRPr/>
            </a:pPr>
            <a:r>
              <a:rPr lang="pt-PT" sz="2000" dirty="0" smtClean="0"/>
              <a:t> Evitar a construção ou instalação de infra-estruturas colectivas que originem concentração de pessoas com mobilidade reduzida; </a:t>
            </a:r>
          </a:p>
          <a:p>
            <a:pPr marL="0" indent="0" algn="just">
              <a:defRPr/>
            </a:pPr>
            <a:r>
              <a:rPr lang="pt-PT" sz="2000" dirty="0" smtClean="0"/>
              <a:t> Criar e estabelecer incentivos de </a:t>
            </a:r>
            <a:r>
              <a:rPr lang="pt-PT" sz="2000" b="1" dirty="0" smtClean="0">
                <a:solidFill>
                  <a:srgbClr val="00B0F0"/>
                </a:solidFill>
              </a:rPr>
              <a:t>reforço estrutural dos edifícios </a:t>
            </a:r>
            <a:r>
              <a:rPr lang="pt-PT" sz="2000" dirty="0" smtClean="0"/>
              <a:t>que apresentem elevada vulnerabilidade estrutural para acção sísmica;</a:t>
            </a:r>
          </a:p>
          <a:p>
            <a:pPr marL="0" indent="0" algn="just">
              <a:defRPr/>
            </a:pPr>
            <a:r>
              <a:rPr lang="pt-PT" sz="2000" dirty="0" smtClean="0"/>
              <a:t> </a:t>
            </a:r>
            <a:r>
              <a:rPr lang="pt-PT" sz="2000" b="1" dirty="0" smtClean="0">
                <a:solidFill>
                  <a:srgbClr val="00B0F0"/>
                </a:solidFill>
              </a:rPr>
              <a:t>Estabelecer estruturas de </a:t>
            </a:r>
            <a:r>
              <a:rPr lang="pt-PT" sz="2000" b="1" i="1" dirty="0" smtClean="0">
                <a:solidFill>
                  <a:srgbClr val="00B0F0"/>
                </a:solidFill>
              </a:rPr>
              <a:t>backup</a:t>
            </a:r>
            <a:r>
              <a:rPr lang="pt-PT" sz="2000" b="1" dirty="0" smtClean="0">
                <a:solidFill>
                  <a:srgbClr val="00B0F0"/>
                </a:solidFill>
              </a:rPr>
              <a:t> </a:t>
            </a:r>
            <a:r>
              <a:rPr lang="pt-PT" sz="2000" dirty="0" smtClean="0"/>
              <a:t>e de funcionamento paralelo para os sistemas de abastecimento de água, iluminação pública e distribuição eléctrica, saneamento básico e de outros sistemas vitais públicos;</a:t>
            </a:r>
          </a:p>
          <a:p>
            <a:pPr marL="0" indent="0" algn="just">
              <a:defRPr/>
            </a:pPr>
            <a:r>
              <a:rPr lang="pt-PT" sz="2000" dirty="0" smtClean="0"/>
              <a:t> Estabelecer para as vias principais circuitos alternativos e identificar os </a:t>
            </a:r>
            <a:r>
              <a:rPr lang="pt-PT" sz="2000" b="1" dirty="0" smtClean="0">
                <a:solidFill>
                  <a:srgbClr val="00B0F0"/>
                </a:solidFill>
              </a:rPr>
              <a:t>corredores de circulação prioritária </a:t>
            </a:r>
            <a:r>
              <a:rPr lang="pt-PT" sz="2000" dirty="0" smtClean="0"/>
              <a:t>para os agentes de protecção civil.</a:t>
            </a:r>
          </a:p>
          <a:p>
            <a:pPr algn="just">
              <a:buFontTx/>
              <a:buNone/>
              <a:defRPr/>
            </a:pPr>
            <a:endParaRPr lang="pt-PT"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2" name="Rectangle 11"/>
          <p:cNvSpPr>
            <a:spLocks noChangeArrowheads="1"/>
          </p:cNvSpPr>
          <p:nvPr/>
        </p:nvSpPr>
        <p:spPr bwMode="auto">
          <a:xfrm>
            <a:off x="1144588" y="692150"/>
            <a:ext cx="6697662" cy="984250"/>
          </a:xfrm>
          <a:prstGeom prst="rect">
            <a:avLst/>
          </a:prstGeom>
          <a:noFill/>
          <a:ln w="9525">
            <a:noFill/>
            <a:miter lim="800000"/>
            <a:headEnd/>
            <a:tailEnd/>
          </a:ln>
        </p:spPr>
        <p:txBody>
          <a:bodyPr anchor="ctr">
            <a:spAutoFit/>
          </a:bodyPr>
          <a:lstStyle/>
          <a:p>
            <a:pPr indent="180975" algn="just"/>
            <a:r>
              <a:rPr lang="pt-PT" sz="2000" b="1">
                <a:solidFill>
                  <a:srgbClr val="990000"/>
                </a:solidFill>
              </a:rPr>
              <a:t> REFERÊNCIAS BIBLIOGRÁFICAS</a:t>
            </a:r>
          </a:p>
          <a:p>
            <a:pPr indent="180975" algn="ctr"/>
            <a:r>
              <a:rPr lang="pt-PT" sz="2000"/>
              <a:t> </a:t>
            </a:r>
          </a:p>
          <a:p>
            <a:pPr indent="180975" algn="ctr"/>
            <a:endParaRPr lang="pt-PT" b="1"/>
          </a:p>
        </p:txBody>
      </p:sp>
      <p:sp>
        <p:nvSpPr>
          <p:cNvPr id="44043"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PT"/>
          </a:p>
        </p:txBody>
      </p:sp>
      <p:sp>
        <p:nvSpPr>
          <p:cNvPr id="44045" name="Rectângulo 24"/>
          <p:cNvSpPr>
            <a:spLocks noChangeArrowheads="1"/>
          </p:cNvSpPr>
          <p:nvPr/>
        </p:nvSpPr>
        <p:spPr bwMode="auto">
          <a:xfrm>
            <a:off x="107504" y="1124744"/>
            <a:ext cx="8892456" cy="5355312"/>
          </a:xfrm>
          <a:prstGeom prst="rect">
            <a:avLst/>
          </a:prstGeom>
          <a:noFill/>
          <a:ln w="9525">
            <a:noFill/>
            <a:miter lim="800000"/>
            <a:headEnd/>
            <a:tailEnd/>
          </a:ln>
        </p:spPr>
        <p:txBody>
          <a:bodyPr wrap="square">
            <a:spAutoFit/>
          </a:bodyPr>
          <a:lstStyle/>
          <a:p>
            <a:pPr algn="just"/>
            <a:r>
              <a:rPr lang="pt-PT" dirty="0"/>
              <a:t>José Manuel MENDES, Alexandre Oliveira TAVARES, Lúcio CUNHA, Susana FREIRIA (2011) - A vulnerabilidade social aos perigos naturais e tecnológicos em Portugal. Revista Crítica de Ciências Sociais, 93, Junho 2011: 95-128. </a:t>
            </a:r>
          </a:p>
          <a:p>
            <a:pPr algn="just"/>
            <a:endParaRPr lang="pt-PT" dirty="0"/>
          </a:p>
          <a:p>
            <a:pPr algn="just"/>
            <a:r>
              <a:rPr lang="pt-PT" dirty="0"/>
              <a:t>L. CUNHA, J. M. MENDES, A. TAVARES e S. FREIRIA (2011) – Construção de modelos de avaliação de vulnerabilidade social a riscos naturais e tecnológicos. O desafio das escalas. In N. SANTOS e L. CUNHA – Trunfos de uma Geografia </a:t>
            </a:r>
            <a:r>
              <a:rPr lang="pt-PT" dirty="0" err="1"/>
              <a:t>Activa</a:t>
            </a:r>
            <a:r>
              <a:rPr lang="pt-PT" dirty="0"/>
              <a:t>. Desenvolvimento Local, Ambiente, Ordenamento e Tecnologia. Imprensa da Universidade de Coimbra, Coimbra, pp. 627-637</a:t>
            </a:r>
          </a:p>
          <a:p>
            <a:pPr algn="just"/>
            <a:endParaRPr lang="pt-PT" dirty="0"/>
          </a:p>
          <a:p>
            <a:pPr algn="just"/>
            <a:r>
              <a:rPr lang="pt-PT" dirty="0"/>
              <a:t>M. Isabel FREITAS e Lúcio CUNHA (2012) – “Modelagem de dados </a:t>
            </a:r>
            <a:r>
              <a:rPr lang="pt-PT" dirty="0" err="1"/>
              <a:t>socioambientais</a:t>
            </a:r>
            <a:r>
              <a:rPr lang="pt-PT" dirty="0"/>
              <a:t> visando estudos de vulnerabilidade: o caso de 17 concelhos do centro de Portugal”. Revista </a:t>
            </a:r>
            <a:r>
              <a:rPr lang="pt-PT" dirty="0" err="1"/>
              <a:t>Geonorte</a:t>
            </a:r>
            <a:r>
              <a:rPr lang="pt-PT" dirty="0"/>
              <a:t>, Edição Especial, V.1, N.4, p.816 – 829. </a:t>
            </a:r>
          </a:p>
          <a:p>
            <a:endParaRPr lang="pt-PT" dirty="0"/>
          </a:p>
          <a:p>
            <a:pPr algn="just"/>
            <a:r>
              <a:rPr lang="pt-PT" dirty="0"/>
              <a:t>Susan C</a:t>
            </a:r>
            <a:r>
              <a:rPr lang="en-US" dirty="0"/>
              <a:t>utter (2003) “The Vulnerability of Science and the Science of Vulnerability”,  Annals of the Association of American Geographers, 93(1), 1‑12.</a:t>
            </a:r>
          </a:p>
          <a:p>
            <a:pPr algn="just"/>
            <a:endParaRPr lang="pt-PT" dirty="0"/>
          </a:p>
          <a:p>
            <a:endParaRPr lang="pt-PT" dirty="0"/>
          </a:p>
          <a:p>
            <a:endParaRPr lang="pt-P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63466" y="471447"/>
            <a:ext cx="8422498" cy="584775"/>
          </a:xfrm>
          <a:prstGeom prst="rect">
            <a:avLst/>
          </a:prstGeom>
          <a:noFill/>
        </p:spPr>
        <p:txBody>
          <a:bodyPr wrap="none" rtlCol="0">
            <a:spAutoFit/>
          </a:bodyPr>
          <a:lstStyle/>
          <a:p>
            <a:r>
              <a:rPr lang="pt-PT" sz="3200" b="1" dirty="0" smtClean="0">
                <a:solidFill>
                  <a:srgbClr val="990000"/>
                </a:solidFill>
              </a:rPr>
              <a:t>Risco: perigosidade e/ou vulnerabilidade?</a:t>
            </a:r>
            <a:endParaRPr lang="pt-PT" sz="3200" b="1" dirty="0">
              <a:solidFill>
                <a:srgbClr val="990000"/>
              </a:solidFill>
            </a:endParaRPr>
          </a:p>
        </p:txBody>
      </p:sp>
      <p:sp>
        <p:nvSpPr>
          <p:cNvPr id="4" name="CaixaDeTexto 3"/>
          <p:cNvSpPr txBox="1"/>
          <p:nvPr/>
        </p:nvSpPr>
        <p:spPr>
          <a:xfrm>
            <a:off x="263466" y="1340768"/>
            <a:ext cx="8880534" cy="6555641"/>
          </a:xfrm>
          <a:prstGeom prst="rect">
            <a:avLst/>
          </a:prstGeom>
          <a:noFill/>
        </p:spPr>
        <p:txBody>
          <a:bodyPr wrap="square" rtlCol="0">
            <a:spAutoFit/>
          </a:bodyPr>
          <a:lstStyle/>
          <a:p>
            <a:r>
              <a:rPr lang="pt-PT" sz="2800" dirty="0" smtClean="0"/>
              <a:t>Estão a aumentar os riscos?</a:t>
            </a:r>
          </a:p>
          <a:p>
            <a:r>
              <a:rPr lang="pt-PT" sz="2800" dirty="0" smtClean="0"/>
              <a:t>	</a:t>
            </a:r>
            <a:r>
              <a:rPr lang="pt-PT" sz="2400" dirty="0" smtClean="0"/>
              <a:t>-  por aumento da perigosidade?</a:t>
            </a:r>
          </a:p>
          <a:p>
            <a:r>
              <a:rPr lang="pt-PT" sz="2400" dirty="0" smtClean="0"/>
              <a:t>	-  por aumento da vulnerabilidade?</a:t>
            </a:r>
          </a:p>
          <a:p>
            <a:r>
              <a:rPr lang="pt-PT" sz="2400" dirty="0" smtClean="0"/>
              <a:t>	-  por aumento destas duas componentes?</a:t>
            </a:r>
          </a:p>
          <a:p>
            <a:endParaRPr lang="pt-PT" sz="2800" dirty="0" smtClean="0"/>
          </a:p>
          <a:p>
            <a:r>
              <a:rPr lang="pt-PT" sz="2800" dirty="0" smtClean="0"/>
              <a:t>Como incluir os riscos nas políticas e acções de Ordenamento do Território? Os riscos têm território(s) próprios?</a:t>
            </a:r>
          </a:p>
          <a:p>
            <a:r>
              <a:rPr lang="pt-PT" sz="2800" dirty="0" smtClean="0"/>
              <a:t>	</a:t>
            </a:r>
            <a:r>
              <a:rPr lang="pt-PT" sz="2400" dirty="0" smtClean="0"/>
              <a:t>-  Análise e cartografia da susceptibilidade /perigosidade</a:t>
            </a:r>
          </a:p>
          <a:p>
            <a:r>
              <a:rPr lang="pt-PT" sz="2400" dirty="0" smtClean="0"/>
              <a:t>		</a:t>
            </a:r>
            <a:r>
              <a:rPr lang="pt-PT" sz="2000" dirty="0" smtClean="0"/>
              <a:t>. Condicionantes ao Ordenamento</a:t>
            </a:r>
            <a:endParaRPr lang="pt-PT" sz="2400" dirty="0" smtClean="0"/>
          </a:p>
          <a:p>
            <a:r>
              <a:rPr lang="pt-PT" sz="2400" dirty="0" smtClean="0"/>
              <a:t>	-  Análise e cartografia da vulnerabilidade</a:t>
            </a:r>
          </a:p>
          <a:p>
            <a:r>
              <a:rPr lang="pt-PT" sz="2400" dirty="0" smtClean="0"/>
              <a:t>		. </a:t>
            </a:r>
            <a:r>
              <a:rPr lang="pt-PT" sz="2000" dirty="0" smtClean="0"/>
              <a:t>Conhecimento das condições de resistência e resiliência 		   dos indivíduos, comunidades e territórios</a:t>
            </a:r>
            <a:endParaRPr lang="pt-PT" sz="2400" dirty="0" smtClean="0"/>
          </a:p>
          <a:p>
            <a:r>
              <a:rPr lang="pt-PT" sz="2800" dirty="0" smtClean="0"/>
              <a:t>	 </a:t>
            </a:r>
          </a:p>
          <a:p>
            <a:endParaRPr lang="pt-PT" sz="2800" dirty="0" smtClean="0"/>
          </a:p>
          <a:p>
            <a:endParaRPr lang="pt-PT"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PT"/>
          </a:p>
        </p:txBody>
      </p:sp>
      <p:sp>
        <p:nvSpPr>
          <p:cNvPr id="3" name="Subtítulo 2"/>
          <p:cNvSpPr>
            <a:spLocks noGrp="1"/>
          </p:cNvSpPr>
          <p:nvPr>
            <p:ph type="subTitle" idx="1"/>
          </p:nvPr>
        </p:nvSpPr>
        <p:spPr/>
        <p:txBody>
          <a:bodyPr/>
          <a:lstStyle/>
          <a:p>
            <a:r>
              <a:rPr lang="pt-PT" dirty="0" err="1" smtClean="0"/>
              <a:t>Bem-Hajam</a:t>
            </a:r>
            <a:r>
              <a:rPr lang="pt-PT" dirty="0" smtClean="0"/>
              <a:t> pela atenção!</a:t>
            </a:r>
            <a:endParaRPr lang="pt-P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Text Box 887"/>
          <p:cNvSpPr txBox="1">
            <a:spLocks noChangeArrowheads="1"/>
          </p:cNvSpPr>
          <p:nvPr/>
        </p:nvSpPr>
        <p:spPr bwMode="auto">
          <a:xfrm>
            <a:off x="539552" y="1916113"/>
            <a:ext cx="7961511" cy="4194995"/>
          </a:xfrm>
          <a:prstGeom prst="rect">
            <a:avLst/>
          </a:prstGeom>
          <a:noFill/>
          <a:ln w="9525">
            <a:noFill/>
            <a:miter lim="800000"/>
            <a:headEnd/>
            <a:tailEnd/>
          </a:ln>
        </p:spPr>
        <p:txBody>
          <a:bodyPr wrap="square">
            <a:spAutoFit/>
          </a:bodyPr>
          <a:lstStyle/>
          <a:p>
            <a:pPr marL="360363" indent="-4763" algn="just">
              <a:lnSpc>
                <a:spcPct val="120000"/>
              </a:lnSpc>
              <a:spcBef>
                <a:spcPct val="70000"/>
              </a:spcBef>
              <a:spcAft>
                <a:spcPct val="10000"/>
              </a:spcAft>
              <a:buFont typeface="Wingdings" pitchFamily="2" charset="2"/>
              <a:buNone/>
            </a:pPr>
            <a:r>
              <a:rPr lang="pt-PT" b="1" dirty="0">
                <a:solidFill>
                  <a:srgbClr val="990000"/>
                </a:solidFill>
              </a:rPr>
              <a:t>Vulnerabilidade Social </a:t>
            </a:r>
            <a:r>
              <a:rPr lang="pt-PT" dirty="0">
                <a:solidFill>
                  <a:srgbClr val="990000"/>
                </a:solidFill>
              </a:rPr>
              <a:t>– nível de resistência e resiliência dos indivíduos e comunidades quando expostos a processos ou eventos </a:t>
            </a:r>
            <a:r>
              <a:rPr lang="pt-PT" dirty="0" smtClean="0">
                <a:solidFill>
                  <a:srgbClr val="990000"/>
                </a:solidFill>
              </a:rPr>
              <a:t>perigosos. </a:t>
            </a:r>
            <a:r>
              <a:rPr lang="pt-PT" dirty="0">
                <a:solidFill>
                  <a:srgbClr val="990000"/>
                </a:solidFill>
              </a:rPr>
              <a:t>Integra duas componentes: criticidade e capacidade de suporte.</a:t>
            </a:r>
          </a:p>
          <a:p>
            <a:pPr marL="360363" indent="-4763" algn="just">
              <a:lnSpc>
                <a:spcPct val="120000"/>
              </a:lnSpc>
              <a:spcBef>
                <a:spcPct val="70000"/>
              </a:spcBef>
              <a:spcAft>
                <a:spcPct val="10000"/>
              </a:spcAft>
              <a:buFont typeface="Wingdings" pitchFamily="2" charset="2"/>
              <a:buNone/>
            </a:pPr>
            <a:r>
              <a:rPr lang="pt-PT" b="1" dirty="0">
                <a:solidFill>
                  <a:srgbClr val="000066"/>
                </a:solidFill>
              </a:rPr>
              <a:t>Criticidade</a:t>
            </a:r>
            <a:r>
              <a:rPr lang="pt-PT" dirty="0">
                <a:solidFill>
                  <a:srgbClr val="000066"/>
                </a:solidFill>
              </a:rPr>
              <a:t> – Conjunto de características e comportamentos dos indivíduos que podem contribuir para a </a:t>
            </a:r>
            <a:r>
              <a:rPr lang="pt-PT" dirty="0" err="1">
                <a:solidFill>
                  <a:srgbClr val="000066"/>
                </a:solidFill>
              </a:rPr>
              <a:t>ruptura</a:t>
            </a:r>
            <a:r>
              <a:rPr lang="pt-PT" dirty="0">
                <a:solidFill>
                  <a:srgbClr val="000066"/>
                </a:solidFill>
              </a:rPr>
              <a:t> do sistema e dos recursos das comunidades que lhes permitem responder ou lidar com cenários de desastre ou catástrofe.</a:t>
            </a:r>
          </a:p>
          <a:p>
            <a:pPr marL="360363" indent="-4763" algn="just">
              <a:lnSpc>
                <a:spcPct val="120000"/>
              </a:lnSpc>
              <a:spcBef>
                <a:spcPct val="70000"/>
              </a:spcBef>
              <a:spcAft>
                <a:spcPct val="10000"/>
              </a:spcAft>
              <a:buFont typeface="Wingdings" pitchFamily="2" charset="2"/>
              <a:buNone/>
            </a:pPr>
            <a:r>
              <a:rPr lang="pt-PT" b="1" dirty="0">
                <a:solidFill>
                  <a:srgbClr val="000066"/>
                </a:solidFill>
              </a:rPr>
              <a:t>Capacidade de suporte </a:t>
            </a:r>
            <a:r>
              <a:rPr lang="pt-PT" dirty="0">
                <a:solidFill>
                  <a:srgbClr val="000066"/>
                </a:solidFill>
              </a:rPr>
              <a:t>– conjunto de </a:t>
            </a:r>
            <a:r>
              <a:rPr lang="pt-PT" dirty="0" err="1">
                <a:solidFill>
                  <a:srgbClr val="000066"/>
                </a:solidFill>
              </a:rPr>
              <a:t>infra-estruturas</a:t>
            </a:r>
            <a:r>
              <a:rPr lang="pt-PT" dirty="0">
                <a:solidFill>
                  <a:srgbClr val="000066"/>
                </a:solidFill>
              </a:rPr>
              <a:t> territoriais que permite à comunidade reagir em caso de desastre ou catástrofe.</a:t>
            </a:r>
          </a:p>
          <a:p>
            <a:pPr marL="360363" indent="-4763" algn="just"/>
            <a:endParaRPr lang="pt-PT" sz="2000" dirty="0"/>
          </a:p>
        </p:txBody>
      </p:sp>
      <p:sp>
        <p:nvSpPr>
          <p:cNvPr id="7178" name="Text Box 14"/>
          <p:cNvSpPr txBox="1">
            <a:spLocks noChangeArrowheads="1"/>
          </p:cNvSpPr>
          <p:nvPr/>
        </p:nvSpPr>
        <p:spPr bwMode="auto">
          <a:xfrm>
            <a:off x="683568" y="116632"/>
            <a:ext cx="7959229" cy="1532727"/>
          </a:xfrm>
          <a:prstGeom prst="rect">
            <a:avLst/>
          </a:prstGeom>
          <a:noFill/>
          <a:ln w="9525">
            <a:noFill/>
            <a:miter lim="800000"/>
            <a:headEnd/>
            <a:tailEnd/>
          </a:ln>
        </p:spPr>
        <p:txBody>
          <a:bodyPr wrap="square">
            <a:spAutoFit/>
          </a:bodyPr>
          <a:lstStyle/>
          <a:p>
            <a:pPr algn="just">
              <a:lnSpc>
                <a:spcPct val="130000"/>
              </a:lnSpc>
            </a:pPr>
            <a:r>
              <a:rPr lang="pt-PT" sz="2400" b="1" dirty="0" smtClean="0">
                <a:solidFill>
                  <a:srgbClr val="990000"/>
                </a:solidFill>
              </a:rPr>
              <a:t>Avaliação </a:t>
            </a:r>
            <a:r>
              <a:rPr lang="pt-PT" sz="2400" b="1" dirty="0">
                <a:solidFill>
                  <a:srgbClr val="990000"/>
                </a:solidFill>
              </a:rPr>
              <a:t>da vulnerabilidade social ao nível do município e da freguesia em </a:t>
            </a:r>
            <a:r>
              <a:rPr lang="pt-PT" sz="2400" b="1" dirty="0" smtClean="0">
                <a:solidFill>
                  <a:srgbClr val="990000"/>
                </a:solidFill>
              </a:rPr>
              <a:t>Portugal </a:t>
            </a:r>
            <a:r>
              <a:rPr lang="pt-PT" sz="2400" i="1" dirty="0" smtClean="0">
                <a:solidFill>
                  <a:srgbClr val="990000"/>
                </a:solidFill>
              </a:rPr>
              <a:t>(projeto de investigação FCT, coordenado por J. M. Mendes)</a:t>
            </a:r>
            <a:endParaRPr lang="pt-PT" sz="2400" b="1" dirty="0">
              <a:solidFill>
                <a:srgbClr val="99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 name="Text Box 12"/>
          <p:cNvSpPr txBox="1">
            <a:spLocks noChangeArrowheads="1"/>
          </p:cNvSpPr>
          <p:nvPr/>
        </p:nvSpPr>
        <p:spPr bwMode="auto">
          <a:xfrm>
            <a:off x="312564" y="2262346"/>
            <a:ext cx="8363892" cy="6063198"/>
          </a:xfrm>
          <a:prstGeom prst="rect">
            <a:avLst/>
          </a:prstGeom>
          <a:noFill/>
          <a:ln w="9525">
            <a:noFill/>
            <a:miter lim="800000"/>
            <a:headEnd/>
            <a:tailEnd/>
          </a:ln>
        </p:spPr>
        <p:txBody>
          <a:bodyPr wrap="square">
            <a:spAutoFit/>
          </a:bodyPr>
          <a:lstStyle/>
          <a:p>
            <a:pPr marL="360363" indent="-4763" algn="just">
              <a:lnSpc>
                <a:spcPct val="120000"/>
              </a:lnSpc>
              <a:defRPr/>
            </a:pPr>
            <a:r>
              <a:rPr lang="pt-PT" sz="2000" b="1" dirty="0"/>
              <a:t>Uma nova medida de avaliação da vulnerabilidade social </a:t>
            </a:r>
            <a:r>
              <a:rPr lang="pt-PT" sz="2000" b="1" dirty="0" smtClean="0"/>
              <a:t>(ACP - primeira </a:t>
            </a:r>
            <a:r>
              <a:rPr lang="pt-PT" sz="2000" b="1" dirty="0"/>
              <a:t>abordagem)</a:t>
            </a:r>
          </a:p>
          <a:p>
            <a:pPr marL="360363" indent="-4763">
              <a:defRPr/>
            </a:pPr>
            <a:endParaRPr lang="pt-PT" sz="2000" dirty="0"/>
          </a:p>
          <a:p>
            <a:pPr marL="360363" indent="-4763">
              <a:defRPr/>
            </a:pPr>
            <a:r>
              <a:rPr lang="pt-PT" sz="2000" dirty="0"/>
              <a:t>Vulnerabilidade Social </a:t>
            </a:r>
            <a:r>
              <a:rPr lang="pt-PT" sz="2000" b="1" dirty="0"/>
              <a:t>(VS) = </a:t>
            </a:r>
            <a:r>
              <a:rPr lang="pt-PT" sz="2000" dirty="0" err="1"/>
              <a:t>Criticidade</a:t>
            </a:r>
            <a:r>
              <a:rPr lang="pt-PT" sz="2000" dirty="0"/>
              <a:t> x Capacidade de Suporte</a:t>
            </a:r>
            <a:endParaRPr lang="pt-PT" dirty="0"/>
          </a:p>
          <a:p>
            <a:pPr marL="360363" indent="-4763" algn="ctr">
              <a:defRPr/>
            </a:pPr>
            <a:endParaRPr lang="pt-PT" dirty="0"/>
          </a:p>
          <a:p>
            <a:pPr marL="273050" indent="-4763">
              <a:defRPr/>
            </a:pPr>
            <a:endParaRPr lang="en-US" sz="2000" b="1" dirty="0"/>
          </a:p>
          <a:p>
            <a:pPr marL="273050" indent="-4763">
              <a:defRPr/>
            </a:pPr>
            <a:r>
              <a:rPr lang="en-US" sz="2000" b="1" dirty="0" err="1"/>
              <a:t>Casos</a:t>
            </a:r>
            <a:r>
              <a:rPr lang="en-US" sz="2000" b="1" dirty="0"/>
              <a:t> de </a:t>
            </a:r>
            <a:r>
              <a:rPr lang="en-US" sz="2000" b="1" dirty="0" err="1"/>
              <a:t>estudo</a:t>
            </a:r>
            <a:r>
              <a:rPr lang="en-US" sz="2000" b="1" dirty="0"/>
              <a:t> </a:t>
            </a:r>
            <a:r>
              <a:rPr lang="en-US" sz="2000" b="1" dirty="0" err="1"/>
              <a:t>em</a:t>
            </a:r>
            <a:r>
              <a:rPr lang="en-US" sz="2000" b="1" dirty="0"/>
              <a:t> Portugal:</a:t>
            </a:r>
          </a:p>
          <a:p>
            <a:pPr marL="273050" indent="-4763">
              <a:defRPr/>
            </a:pPr>
            <a:endParaRPr lang="en-US" sz="2000" b="1" dirty="0"/>
          </a:p>
          <a:p>
            <a:pPr marL="452438" lvl="1" indent="4763" algn="just">
              <a:lnSpc>
                <a:spcPct val="160000"/>
              </a:lnSpc>
              <a:defRPr/>
            </a:pPr>
            <a:r>
              <a:rPr lang="pt-PT" sz="2000" dirty="0"/>
              <a:t>. Para o conjunto do país, com desagregação geográfica por concelhos</a:t>
            </a:r>
          </a:p>
          <a:p>
            <a:pPr marL="452438" lvl="1" indent="4763" algn="just">
              <a:lnSpc>
                <a:spcPct val="160000"/>
              </a:lnSpc>
              <a:defRPr/>
            </a:pPr>
            <a:r>
              <a:rPr lang="pt-PT" sz="2000" dirty="0"/>
              <a:t>. Para sete municípios da Região Centro de Portugal, com desagregação geográfica por freguesias</a:t>
            </a:r>
          </a:p>
          <a:p>
            <a:pPr marL="360363" indent="-4763" algn="ctr">
              <a:defRPr/>
            </a:pPr>
            <a:endParaRPr lang="pt-PT" dirty="0"/>
          </a:p>
          <a:p>
            <a:pPr marL="360363" indent="-4763" algn="just">
              <a:defRPr/>
            </a:pPr>
            <a:endParaRPr lang="en-US" dirty="0"/>
          </a:p>
          <a:p>
            <a:pPr marL="360363" indent="-4763" algn="just">
              <a:defRPr/>
            </a:pPr>
            <a:endParaRPr lang="en-US" sz="2000" dirty="0"/>
          </a:p>
          <a:p>
            <a:pPr marL="360363" indent="-4763" algn="just">
              <a:defRPr/>
            </a:pPr>
            <a:endParaRPr lang="en-US" sz="2000" dirty="0"/>
          </a:p>
          <a:p>
            <a:pPr marL="360363" indent="-4763" algn="just">
              <a:defRPr/>
            </a:pPr>
            <a:endParaRPr lang="en-US" sz="2000" dirty="0"/>
          </a:p>
        </p:txBody>
      </p:sp>
      <p:sp>
        <p:nvSpPr>
          <p:cNvPr id="8202" name="Text Box 14"/>
          <p:cNvSpPr txBox="1">
            <a:spLocks noChangeArrowheads="1"/>
          </p:cNvSpPr>
          <p:nvPr/>
        </p:nvSpPr>
        <p:spPr bwMode="auto">
          <a:xfrm>
            <a:off x="251520" y="260648"/>
            <a:ext cx="8568952" cy="1532727"/>
          </a:xfrm>
          <a:prstGeom prst="rect">
            <a:avLst/>
          </a:prstGeom>
          <a:noFill/>
          <a:ln w="9525">
            <a:noFill/>
            <a:miter lim="800000"/>
            <a:headEnd/>
            <a:tailEnd/>
          </a:ln>
        </p:spPr>
        <p:txBody>
          <a:bodyPr wrap="square">
            <a:spAutoFit/>
          </a:bodyPr>
          <a:lstStyle/>
          <a:p>
            <a:pPr algn="just">
              <a:lnSpc>
                <a:spcPct val="130000"/>
              </a:lnSpc>
            </a:pPr>
            <a:r>
              <a:rPr lang="pt-PT" sz="2400" b="1" dirty="0">
                <a:solidFill>
                  <a:srgbClr val="C00000"/>
                </a:solidFill>
              </a:rPr>
              <a:t>2 – Avaliação da vulnerabilidade social ao nível do município e da freguesia em </a:t>
            </a:r>
            <a:r>
              <a:rPr lang="pt-PT" sz="2400" b="1" dirty="0" smtClean="0">
                <a:solidFill>
                  <a:srgbClr val="C00000"/>
                </a:solidFill>
              </a:rPr>
              <a:t>Portugal </a:t>
            </a:r>
            <a:r>
              <a:rPr lang="pt-PT" sz="2400" i="1" dirty="0" smtClean="0">
                <a:solidFill>
                  <a:srgbClr val="C00000"/>
                </a:solidFill>
              </a:rPr>
              <a:t>(projeto de investigação FCT, coordenado por J. M. Mendes)</a:t>
            </a:r>
            <a:endParaRPr lang="pt-PT" sz="2400" i="1"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62"/>
          <p:cNvSpPr txBox="1">
            <a:spLocks noChangeArrowheads="1"/>
          </p:cNvSpPr>
          <p:nvPr/>
        </p:nvSpPr>
        <p:spPr bwMode="auto">
          <a:xfrm>
            <a:off x="6804025" y="981075"/>
            <a:ext cx="2016125" cy="1069975"/>
          </a:xfrm>
          <a:prstGeom prst="rect">
            <a:avLst/>
          </a:prstGeom>
          <a:noFill/>
          <a:ln w="9525">
            <a:noFill/>
            <a:miter lim="800000"/>
            <a:headEnd/>
            <a:tailEnd/>
          </a:ln>
        </p:spPr>
        <p:txBody>
          <a:bodyPr>
            <a:spAutoFit/>
          </a:bodyPr>
          <a:lstStyle/>
          <a:p>
            <a:pPr algn="ctr"/>
            <a:r>
              <a:rPr lang="pt-PT" sz="1600" b="1">
                <a:solidFill>
                  <a:srgbClr val="990000"/>
                </a:solidFill>
              </a:rPr>
              <a:t>Criticidade Municipal em</a:t>
            </a:r>
          </a:p>
          <a:p>
            <a:pPr algn="ctr"/>
            <a:r>
              <a:rPr lang="pt-PT" sz="1600" b="1">
                <a:solidFill>
                  <a:srgbClr val="990000"/>
                </a:solidFill>
              </a:rPr>
              <a:t>Portugal</a:t>
            </a:r>
          </a:p>
          <a:p>
            <a:pPr algn="ctr"/>
            <a:r>
              <a:rPr lang="pt-PT" sz="1600" b="1">
                <a:solidFill>
                  <a:srgbClr val="990000"/>
                </a:solidFill>
              </a:rPr>
              <a:t>(escala nacional)</a:t>
            </a:r>
          </a:p>
        </p:txBody>
      </p:sp>
      <p:graphicFrame>
        <p:nvGraphicFramePr>
          <p:cNvPr id="17" name="Group 78"/>
          <p:cNvGraphicFramePr>
            <a:graphicFrameLocks noGrp="1"/>
          </p:cNvGraphicFramePr>
          <p:nvPr/>
        </p:nvGraphicFramePr>
        <p:xfrm>
          <a:off x="1571625" y="928688"/>
          <a:ext cx="5072097" cy="3276932"/>
        </p:xfrm>
        <a:graphic>
          <a:graphicData uri="http://schemas.openxmlformats.org/drawingml/2006/table">
            <a:tbl>
              <a:tblPr/>
              <a:tblGrid>
                <a:gridCol w="2322486"/>
                <a:gridCol w="755553"/>
                <a:gridCol w="849996"/>
                <a:gridCol w="1144062"/>
              </a:tblGrid>
              <a:tr h="31385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err="1" smtClean="0">
                          <a:ln>
                            <a:noFill/>
                          </a:ln>
                          <a:solidFill>
                            <a:schemeClr val="tx1"/>
                          </a:solidFill>
                          <a:effectLst/>
                          <a:latin typeface="Times New Roman" pitchFamily="18" charset="0"/>
                          <a:cs typeface="Times New Roman" pitchFamily="18" charset="0"/>
                        </a:rPr>
                        <a:t>Grupos</a:t>
                      </a:r>
                      <a:endParaRPr kumimoji="0" lang="en-GB"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err="1" smtClean="0">
                          <a:ln>
                            <a:noFill/>
                          </a:ln>
                          <a:solidFill>
                            <a:schemeClr val="tx1"/>
                          </a:solidFill>
                          <a:effectLst/>
                          <a:latin typeface="Times New Roman" pitchFamily="18" charset="0"/>
                          <a:cs typeface="Times New Roman" pitchFamily="18" charset="0"/>
                        </a:rPr>
                        <a:t>Variáveis</a:t>
                      </a:r>
                      <a:endParaRPr kumimoji="0" lang="en-GB"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pt-PT"/>
                    </a:p>
                  </a:txBody>
                  <a:tcPr/>
                </a:tc>
                <a:tc hMerge="1">
                  <a:txBody>
                    <a:bodyPr/>
                    <a:lstStyle/>
                    <a:p>
                      <a:endParaRPr lang="pt-PT"/>
                    </a:p>
                  </a:txBody>
                  <a:tcPr/>
                </a:tc>
              </a:tr>
              <a:tr h="452255">
                <a:tc vMerge="1">
                  <a:txBody>
                    <a:bodyPr/>
                    <a:lstStyle/>
                    <a:p>
                      <a:endParaRPr lang="pt-P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Times New Roman" pitchFamily="18" charset="0"/>
                          <a:cs typeface="Times New Roman" pitchFamily="18" charset="0"/>
                        </a:rPr>
                        <a:t>Iniciais</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Times New Roman" pitchFamily="18" charset="0"/>
                          <a:cs typeface="Times New Roman" pitchFamily="18" charset="0"/>
                        </a:rPr>
                        <a:t>Modelo</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Explicativas </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Times New Roman" pitchFamily="18" charset="0"/>
                          <a:cs typeface="Times New Roman" pitchFamily="18" charset="0"/>
                        </a:rPr>
                        <a:t>Condições</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de </a:t>
                      </a:r>
                      <a:r>
                        <a:rPr kumimoji="0" lang="en-GB" sz="1400" b="0" i="0" u="none" strike="noStrike" cap="none" normalizeH="0" baseline="0" dirty="0" err="1" smtClean="0">
                          <a:ln>
                            <a:noFill/>
                          </a:ln>
                          <a:solidFill>
                            <a:schemeClr val="tx1"/>
                          </a:solidFill>
                          <a:effectLst/>
                          <a:latin typeface="Times New Roman" pitchFamily="18" charset="0"/>
                          <a:cs typeface="Times New Roman" pitchFamily="18" charset="0"/>
                        </a:rPr>
                        <a:t>construção</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Times New Roman" pitchFamily="18" charset="0"/>
                          <a:cs typeface="Times New Roman" pitchFamily="18" charset="0"/>
                        </a:rPr>
                        <a:t>Demografia</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Economia</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26</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Educação</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Habitação</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Justiça</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3138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Times New Roman" pitchFamily="18" charset="0"/>
                          <a:cs typeface="Times New Roman" pitchFamily="18" charset="0"/>
                        </a:rPr>
                        <a:t>Apoio</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Social</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23</a:t>
                      </a:r>
                      <a:endParaRPr kumimoji="0" lang="en-GB" sz="3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GB" sz="32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385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cs typeface="Times New Roman" pitchFamily="18" charset="0"/>
                        </a:rPr>
                        <a:t>Total</a:t>
                      </a:r>
                      <a:endParaRPr kumimoji="0" lang="en-GB"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GB"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Times New Roman" pitchFamily="18" charset="0"/>
                          <a:cs typeface="Times New Roman" pitchFamily="18" charset="0"/>
                        </a:rPr>
                        <a:t>56</a:t>
                      </a:r>
                      <a:endParaRPr kumimoji="0" lang="en-GB"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cs typeface="Times New Roman" pitchFamily="18" charset="0"/>
                        </a:rPr>
                        <a:t>22</a:t>
                      </a:r>
                      <a:endParaRPr kumimoji="0" lang="en-GB"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9275" name="Text Box 114"/>
          <p:cNvSpPr txBox="1">
            <a:spLocks noChangeArrowheads="1"/>
          </p:cNvSpPr>
          <p:nvPr/>
        </p:nvSpPr>
        <p:spPr bwMode="auto">
          <a:xfrm>
            <a:off x="467544" y="4365104"/>
            <a:ext cx="7391400" cy="2138363"/>
          </a:xfrm>
          <a:prstGeom prst="rect">
            <a:avLst/>
          </a:prstGeom>
          <a:noFill/>
          <a:ln w="9525">
            <a:noFill/>
            <a:miter lim="800000"/>
            <a:headEnd/>
            <a:tailEnd/>
          </a:ln>
        </p:spPr>
        <p:txBody>
          <a:bodyPr>
            <a:spAutoFit/>
          </a:bodyPr>
          <a:lstStyle/>
          <a:p>
            <a:endParaRPr lang="pt-PT" sz="1600" dirty="0"/>
          </a:p>
          <a:p>
            <a:r>
              <a:rPr lang="pt-PT" sz="1600" dirty="0"/>
              <a:t>Com base em 22 variáveis explicativas, foram retidos 6 </a:t>
            </a:r>
            <a:r>
              <a:rPr lang="pt-PT" sz="1600" dirty="0" err="1"/>
              <a:t>factores</a:t>
            </a:r>
            <a:r>
              <a:rPr lang="pt-PT" sz="1600" dirty="0"/>
              <a:t>.</a:t>
            </a:r>
          </a:p>
          <a:p>
            <a:endParaRPr lang="pt-PT" sz="1000" dirty="0"/>
          </a:p>
          <a:p>
            <a:r>
              <a:rPr lang="pt-PT" sz="1600" dirty="0"/>
              <a:t>Estes </a:t>
            </a:r>
            <a:r>
              <a:rPr lang="pt-PT" sz="1600" dirty="0" err="1"/>
              <a:t>factores</a:t>
            </a:r>
            <a:r>
              <a:rPr lang="pt-PT" sz="1600" dirty="0"/>
              <a:t> explicam :</a:t>
            </a:r>
          </a:p>
          <a:p>
            <a:pPr lvl="1">
              <a:lnSpc>
                <a:spcPct val="150000"/>
              </a:lnSpc>
              <a:buFont typeface="Wingdings" pitchFamily="2" charset="2"/>
              <a:buChar char="§"/>
            </a:pPr>
            <a:r>
              <a:rPr lang="pt-PT" sz="1600" dirty="0"/>
              <a:t> 76% de variância entre todos os municípios de Portugal; </a:t>
            </a:r>
          </a:p>
          <a:p>
            <a:pPr lvl="1">
              <a:lnSpc>
                <a:spcPct val="150000"/>
              </a:lnSpc>
              <a:buFont typeface="Wingdings" pitchFamily="2" charset="2"/>
              <a:buChar char="§"/>
            </a:pPr>
            <a:r>
              <a:rPr lang="pt-PT" sz="1600" dirty="0"/>
              <a:t> Kaiser-</a:t>
            </a:r>
            <a:r>
              <a:rPr lang="pt-PT" sz="1600" dirty="0" err="1"/>
              <a:t>Meyer</a:t>
            </a:r>
            <a:r>
              <a:rPr lang="pt-PT" sz="1600" dirty="0"/>
              <a:t>-</a:t>
            </a:r>
            <a:r>
              <a:rPr lang="pt-PT" sz="1600" dirty="0" err="1"/>
              <a:t>Olkin</a:t>
            </a:r>
            <a:r>
              <a:rPr lang="pt-PT" sz="1600" dirty="0"/>
              <a:t>, medida de adequação da amostra (KMO) de 0.756; </a:t>
            </a:r>
          </a:p>
          <a:p>
            <a:pPr lvl="1">
              <a:lnSpc>
                <a:spcPct val="150000"/>
              </a:lnSpc>
              <a:buFont typeface="Wingdings" pitchFamily="2" charset="2"/>
              <a:buChar char="§"/>
            </a:pPr>
            <a:r>
              <a:rPr lang="pt-PT" sz="1600" dirty="0"/>
              <a:t> Todas as </a:t>
            </a:r>
            <a:r>
              <a:rPr lang="pt-PT" sz="1600" dirty="0" err="1"/>
              <a:t>comunalidades</a:t>
            </a:r>
            <a:r>
              <a:rPr lang="pt-PT" sz="1600" dirty="0"/>
              <a:t> acima de 0.6.</a:t>
            </a:r>
            <a:r>
              <a:rPr lang="pt-PT" dirty="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102"/>
          <p:cNvGraphicFramePr>
            <a:graphicFrameLocks noGrp="1"/>
          </p:cNvGraphicFramePr>
          <p:nvPr/>
        </p:nvGraphicFramePr>
        <p:xfrm>
          <a:off x="827584" y="1988840"/>
          <a:ext cx="7644555" cy="4201795"/>
        </p:xfrm>
        <a:graphic>
          <a:graphicData uri="http://schemas.openxmlformats.org/drawingml/2006/table">
            <a:tbl>
              <a:tblPr/>
              <a:tblGrid>
                <a:gridCol w="1008112"/>
                <a:gridCol w="1324593"/>
                <a:gridCol w="1082118"/>
                <a:gridCol w="3013487"/>
                <a:gridCol w="1216245"/>
              </a:tblGrid>
              <a:tr h="3429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0" i="0" u="none" strike="noStrike" cap="none" normalizeH="0" baseline="0" dirty="0" smtClean="0">
                          <a:ln>
                            <a:noFill/>
                          </a:ln>
                          <a:solidFill>
                            <a:schemeClr val="tx1"/>
                          </a:solidFill>
                          <a:effectLst/>
                          <a:latin typeface="Verdana" pitchFamily="34" charset="0"/>
                        </a:rPr>
                        <a:t>Factores e variáveis dominantes</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973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Factores</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Designação</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200" b="1" i="0" u="none" strike="noStrike" cap="none" normalizeH="0" baseline="0" dirty="0" smtClean="0">
                        <a:ln>
                          <a:noFill/>
                        </a:ln>
                        <a:solidFill>
                          <a:schemeClr val="tx1"/>
                        </a:solidFill>
                        <a:effectLst/>
                        <a:latin typeface="Verdana" pitchFamily="34" charset="0"/>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dirty="0" smtClean="0">
                          <a:ln>
                            <a:noFill/>
                          </a:ln>
                          <a:solidFill>
                            <a:schemeClr val="tx1"/>
                          </a:solidFill>
                          <a:effectLst/>
                          <a:latin typeface="Verdana" pitchFamily="34" charset="0"/>
                          <a:ea typeface="Times New Roman" pitchFamily="18" charset="0"/>
                          <a:cs typeface="Arial" charset="0"/>
                        </a:rPr>
                        <a:t>Variância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dirty="0" smtClean="0">
                          <a:ln>
                            <a:noFill/>
                          </a:ln>
                          <a:solidFill>
                            <a:schemeClr val="tx1"/>
                          </a:solidFill>
                          <a:effectLst/>
                          <a:latin typeface="Verdana" pitchFamily="34" charset="0"/>
                          <a:ea typeface="Times New Roman" pitchFamily="18" charset="0"/>
                          <a:cs typeface="Arial" charset="0"/>
                        </a:rPr>
                        <a:t>explicada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2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dirty="0" smtClean="0">
                          <a:ln>
                            <a:noFill/>
                          </a:ln>
                          <a:solidFill>
                            <a:schemeClr val="tx1"/>
                          </a:solidFill>
                          <a:effectLst/>
                          <a:latin typeface="Verdana" pitchFamily="34" charset="0"/>
                          <a:ea typeface="Times New Roman" pitchFamily="18" charset="0"/>
                          <a:cs typeface="Arial" charset="0"/>
                        </a:rPr>
                        <a:t>Variável dominante</a:t>
                      </a:r>
                      <a:endParaRPr kumimoji="0" lang="pt-PT" sz="12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200" b="1" i="0" u="none" strike="noStrike" cap="none" normalizeH="0" baseline="0" smtClean="0">
                          <a:ln>
                            <a:noFill/>
                          </a:ln>
                          <a:solidFill>
                            <a:schemeClr val="tx1"/>
                          </a:solidFill>
                          <a:effectLst/>
                          <a:latin typeface="Verdana" pitchFamily="34" charset="0"/>
                          <a:ea typeface="Times New Roman" pitchFamily="18" charset="0"/>
                          <a:cs typeface="Arial" charset="0"/>
                        </a:rPr>
                        <a:t>Correlação entre a variável dominante e o factor</a:t>
                      </a:r>
                      <a:endParaRPr kumimoji="0" lang="pt-PT"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dirty="0" smtClean="0">
                          <a:ln>
                            <a:noFill/>
                          </a:ln>
                          <a:solidFill>
                            <a:schemeClr val="tx1"/>
                          </a:solidFill>
                          <a:effectLst/>
                          <a:latin typeface="Verdana" pitchFamily="34" charset="0"/>
                          <a:ea typeface="Times New Roman" pitchFamily="18" charset="0"/>
                          <a:cs typeface="Arial" charset="0"/>
                        </a:rPr>
                        <a:t>1</a:t>
                      </a:r>
                      <a:endParaRPr kumimoji="0" lang="pt-PT" sz="105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Estrutura demográfica</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29</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Indivíduos empregados em actividades relacionadas com a pesca e a agricultura (%)</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dirty="0" smtClean="0">
                          <a:ln>
                            <a:noFill/>
                          </a:ln>
                          <a:solidFill>
                            <a:schemeClr val="tx1"/>
                          </a:solidFill>
                          <a:effectLst/>
                          <a:latin typeface="Verdana" pitchFamily="34" charset="0"/>
                          <a:ea typeface="Times New Roman" pitchFamily="18" charset="0"/>
                          <a:cs typeface="Arial" charset="0"/>
                        </a:rPr>
                        <a:t>-0,86</a:t>
                      </a:r>
                      <a:endParaRPr kumimoji="0" lang="pt-PT" sz="105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2</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Poder económico</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19</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Depósitos de clientes (Milhares de €) em outro estabelecimento intermédio por habitante</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0,84</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3</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Parque habitacional</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10</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Índice de envelhecimento dos edifícios</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0,77</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4</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Estrutura socioprofissional</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7</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Indivíduos empregados em actividades relacionadas com o comércio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0,83</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5</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Beneficiários do RMG</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6</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dirty="0" smtClean="0">
                          <a:ln>
                            <a:noFill/>
                          </a:ln>
                          <a:solidFill>
                            <a:schemeClr val="tx1"/>
                          </a:solidFill>
                          <a:effectLst/>
                          <a:latin typeface="Verdana" pitchFamily="34" charset="0"/>
                          <a:ea typeface="Times New Roman" pitchFamily="18" charset="0"/>
                          <a:cs typeface="Arial" charset="0"/>
                        </a:rPr>
                        <a:t>Beneficiários do RMG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0,88</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6</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Dinamismo económico</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5</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Actos notariais celebrados por escritura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smtClean="0">
                          <a:ln>
                            <a:noFill/>
                          </a:ln>
                          <a:solidFill>
                            <a:schemeClr val="tx1"/>
                          </a:solidFill>
                          <a:effectLst/>
                          <a:latin typeface="Verdana" pitchFamily="34" charset="0"/>
                          <a:ea typeface="Times New Roman" pitchFamily="18" charset="0"/>
                          <a:cs typeface="Arial" charset="0"/>
                        </a:rPr>
                        <a:t>compra e venda de imóveis (%)</a:t>
                      </a:r>
                      <a:endParaRPr kumimoji="0" lang="pt-PT" sz="105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050" b="0" i="0" u="none" strike="noStrike" cap="none" normalizeH="0" baseline="0" dirty="0" smtClean="0">
                          <a:ln>
                            <a:noFill/>
                          </a:ln>
                          <a:solidFill>
                            <a:schemeClr val="tx1"/>
                          </a:solidFill>
                          <a:effectLst/>
                          <a:latin typeface="Verdana" pitchFamily="34" charset="0"/>
                          <a:ea typeface="Times New Roman" pitchFamily="18" charset="0"/>
                          <a:cs typeface="Arial" charset="0"/>
                        </a:rPr>
                        <a:t>0,87</a:t>
                      </a:r>
                      <a:endParaRPr kumimoji="0" lang="pt-PT" sz="105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301" name="Text Box 62"/>
          <p:cNvSpPr txBox="1">
            <a:spLocks noChangeArrowheads="1"/>
          </p:cNvSpPr>
          <p:nvPr/>
        </p:nvSpPr>
        <p:spPr bwMode="auto">
          <a:xfrm>
            <a:off x="1835696" y="692696"/>
            <a:ext cx="6103938" cy="830997"/>
          </a:xfrm>
          <a:prstGeom prst="rect">
            <a:avLst/>
          </a:prstGeom>
          <a:noFill/>
          <a:ln w="9525">
            <a:noFill/>
            <a:miter lim="800000"/>
            <a:headEnd/>
            <a:tailEnd/>
          </a:ln>
        </p:spPr>
        <p:txBody>
          <a:bodyPr>
            <a:spAutoFit/>
          </a:bodyPr>
          <a:lstStyle/>
          <a:p>
            <a:pPr algn="ctr"/>
            <a:r>
              <a:rPr lang="pt-PT" sz="2400" b="1">
                <a:solidFill>
                  <a:srgbClr val="990000"/>
                </a:solidFill>
              </a:rPr>
              <a:t>Criticidade Municipal em Portugal</a:t>
            </a:r>
          </a:p>
          <a:p>
            <a:pPr algn="ctr"/>
            <a:r>
              <a:rPr lang="pt-PT" sz="2400" b="1">
                <a:solidFill>
                  <a:srgbClr val="990000"/>
                </a:solidFill>
              </a:rPr>
              <a:t>(escala nacional)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elo de apresentação personalizado">
  <a:themeElements>
    <a:clrScheme name="Modelo de apresentaçã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o de apresentaçã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 de apresentaçã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 de apresentaçã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 de apresentaçã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 de apresentaçã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 de apresentaçã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 de apresentaçã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 de apresentaçã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 de apresentaçã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 de apresentaçã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 de apresentaçã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 de apresentaçã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delo de apresentação predefinido">
  <a:themeElements>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redefini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 de apresentação predefini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 de apresentação predefini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 de apresentação predefini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 de apresentação predefini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 de apresentação predefini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 de apresentação predefini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redefini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redefini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6901</TotalTime>
  <Words>3885</Words>
  <Application>Microsoft Office PowerPoint</Application>
  <PresentationFormat>Apresentação no Ecrã (4:3)</PresentationFormat>
  <Paragraphs>700</Paragraphs>
  <Slides>50</Slides>
  <Notes>38</Notes>
  <HiddenSlides>0</HiddenSlides>
  <MMClips>0</MMClips>
  <ScaleCrop>false</ScaleCrop>
  <HeadingPairs>
    <vt:vector size="4" baseType="variant">
      <vt:variant>
        <vt:lpstr>Tema</vt:lpstr>
      </vt:variant>
      <vt:variant>
        <vt:i4>2</vt:i4>
      </vt:variant>
      <vt:variant>
        <vt:lpstr>Títulos dos diapositivos</vt:lpstr>
      </vt:variant>
      <vt:variant>
        <vt:i4>50</vt:i4>
      </vt:variant>
    </vt:vector>
  </HeadingPairs>
  <TitlesOfParts>
    <vt:vector size="52" baseType="lpstr">
      <vt:lpstr>Modelo de apresentação personalizado</vt:lpstr>
      <vt:lpstr>Modelo de apresentação predefinido</vt:lpstr>
      <vt:lpstr>Diapositivo 1</vt:lpstr>
      <vt:lpstr>Diapositivo 2</vt:lpstr>
      <vt:lpstr> </vt:lpstr>
      <vt:lpstr>Territorialização do Risco: susceptibilidade, probabilidade e vulnerabilidade </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lpstr>Diapositivo 18</vt:lpstr>
      <vt:lpstr>Diapositivo 19</vt:lpstr>
      <vt:lpstr>Diapositivo 20</vt:lpstr>
      <vt:lpstr>Diapositivo 21</vt:lpstr>
      <vt:lpstr>Diapositivo 22</vt:lpstr>
      <vt:lpstr>Diapositivo 23</vt:lpstr>
      <vt:lpstr>Diapositivo 24</vt:lpstr>
      <vt:lpstr>Diapositivo 25</vt:lpstr>
      <vt:lpstr>Diapositivo 26</vt:lpstr>
      <vt:lpstr>Diapositivo 27</vt:lpstr>
      <vt:lpstr>Diapositivo 28</vt:lpstr>
      <vt:lpstr>Diapositivo 29</vt:lpstr>
      <vt:lpstr>Diapositivo 30</vt:lpstr>
      <vt:lpstr>Diapositivo 31</vt:lpstr>
      <vt:lpstr>Diapositivo 32</vt:lpstr>
      <vt:lpstr>Diapositivo 33</vt:lpstr>
      <vt:lpstr>Diapositivo 34</vt:lpstr>
      <vt:lpstr>Diapositivo 35</vt:lpstr>
      <vt:lpstr>Diapositivo 36</vt:lpstr>
      <vt:lpstr>Diapositivo 37</vt:lpstr>
      <vt:lpstr>Diapositivo 38</vt:lpstr>
      <vt:lpstr>Diapositivo 39</vt:lpstr>
      <vt:lpstr>Diapositivo 40</vt:lpstr>
      <vt:lpstr>Diapositivo 41</vt:lpstr>
      <vt:lpstr>Diapositivo 42</vt:lpstr>
      <vt:lpstr>Diapositivo 43</vt:lpstr>
      <vt:lpstr>Diapositivo 44</vt:lpstr>
      <vt:lpstr>Diapositivo 45</vt:lpstr>
      <vt:lpstr>Diapositivo 46</vt:lpstr>
      <vt:lpstr>Diapositivo 47</vt:lpstr>
      <vt:lpstr>Diapositivo 48</vt:lpstr>
      <vt:lpstr>Diapositivo 49</vt:lpstr>
      <vt:lpstr>Diapositivo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Alexandre Tavares</dc:creator>
  <cp:lastModifiedBy>LUCIO CUNHA</cp:lastModifiedBy>
  <cp:revision>380</cp:revision>
  <dcterms:created xsi:type="dcterms:W3CDTF">2008-06-02T13:32:58Z</dcterms:created>
  <dcterms:modified xsi:type="dcterms:W3CDTF">2014-11-24T11:17:39Z</dcterms:modified>
</cp:coreProperties>
</file>