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20" r:id="rId5"/>
    <p:sldMasterId id="2147483732" r:id="rId6"/>
    <p:sldMasterId id="2147483744" r:id="rId7"/>
  </p:sldMasterIdLst>
  <p:notesMasterIdLst>
    <p:notesMasterId r:id="rId39"/>
  </p:notesMasterIdLst>
  <p:sldIdLst>
    <p:sldId id="257" r:id="rId8"/>
    <p:sldId id="258" r:id="rId9"/>
    <p:sldId id="271" r:id="rId10"/>
    <p:sldId id="259" r:id="rId11"/>
    <p:sldId id="260" r:id="rId12"/>
    <p:sldId id="261" r:id="rId13"/>
    <p:sldId id="311" r:id="rId14"/>
    <p:sldId id="265" r:id="rId15"/>
    <p:sldId id="273" r:id="rId16"/>
    <p:sldId id="312" r:id="rId17"/>
    <p:sldId id="274" r:id="rId18"/>
    <p:sldId id="270" r:id="rId19"/>
    <p:sldId id="275" r:id="rId20"/>
    <p:sldId id="303" r:id="rId21"/>
    <p:sldId id="304" r:id="rId22"/>
    <p:sldId id="307" r:id="rId23"/>
    <p:sldId id="306" r:id="rId24"/>
    <p:sldId id="310" r:id="rId25"/>
    <p:sldId id="308" r:id="rId26"/>
    <p:sldId id="277" r:id="rId27"/>
    <p:sldId id="268" r:id="rId28"/>
    <p:sldId id="269" r:id="rId29"/>
    <p:sldId id="280" r:id="rId30"/>
    <p:sldId id="291" r:id="rId31"/>
    <p:sldId id="296" r:id="rId32"/>
    <p:sldId id="295" r:id="rId33"/>
    <p:sldId id="297" r:id="rId34"/>
    <p:sldId id="313" r:id="rId35"/>
    <p:sldId id="309" r:id="rId36"/>
    <p:sldId id="300" r:id="rId37"/>
    <p:sldId id="299" r:id="rId3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ED66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33136" autoAdjust="0"/>
  </p:normalViewPr>
  <p:slideViewPr>
    <p:cSldViewPr>
      <p:cViewPr>
        <p:scale>
          <a:sx n="73" d="100"/>
          <a:sy n="73" d="100"/>
        </p:scale>
        <p:origin x="-208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16500-DC0C-46E6-A4BA-0F0CDC05DC04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573590-F998-4A9B-BEEB-9CA5CE73D09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43121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3B80A-0FD2-4840-AD46-19AF9C6FB8C5}" type="slidenum">
              <a:rPr lang="pt-PT" smtClean="0">
                <a:solidFill>
                  <a:prstClr val="black"/>
                </a:solidFill>
              </a:rPr>
              <a:pPr/>
              <a:t>1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894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A comunicação de emergência exige liderança</a:t>
            </a:r>
          </a:p>
          <a:p>
            <a:endParaRPr lang="pt-PT" dirty="0" smtClean="0"/>
          </a:p>
          <a:p>
            <a:r>
              <a:rPr lang="pt-PT" dirty="0" smtClean="0"/>
              <a:t>World Trade Center – NY – EUA</a:t>
            </a:r>
          </a:p>
          <a:p>
            <a:r>
              <a:rPr lang="pt-PT" dirty="0" smtClean="0"/>
              <a:t>Causa: Colapso de 2</a:t>
            </a:r>
            <a:r>
              <a:rPr lang="pt-PT" baseline="0" dirty="0" smtClean="0"/>
              <a:t> arranha-céus na sequência de ataque terrorista</a:t>
            </a:r>
          </a:p>
          <a:p>
            <a:r>
              <a:rPr lang="pt-PT" baseline="0" dirty="0" smtClean="0"/>
              <a:t>GDH: 11 sedetembro 2001; manhã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aseline="0" dirty="0" smtClean="0"/>
              <a:t>Vítimas mortais: 3000</a:t>
            </a:r>
            <a:endParaRPr lang="pt-PT" dirty="0" smtClean="0"/>
          </a:p>
          <a:p>
            <a:r>
              <a:rPr lang="pt-PT" baseline="0" dirty="0" smtClean="0"/>
              <a:t>Observações: Mayor de NY foi o principal rosto da gestão da emergência; Time Person do ano 2001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8745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Ponte Hintze Ribeiro – Entre-os-Rios –</a:t>
            </a:r>
            <a:r>
              <a:rPr lang="pt-PT" b="1" baseline="0" dirty="0" smtClean="0"/>
              <a:t> </a:t>
            </a:r>
            <a:r>
              <a:rPr lang="pt-PT" b="1" dirty="0" smtClean="0"/>
              <a:t>Portugal</a:t>
            </a:r>
          </a:p>
          <a:p>
            <a:endParaRPr lang="pt-PT" b="1" dirty="0" smtClean="0"/>
          </a:p>
          <a:p>
            <a:r>
              <a:rPr lang="pt-PT" dirty="0" smtClean="0"/>
              <a:t>Causa: Colapso de estrutura</a:t>
            </a:r>
            <a:r>
              <a:rPr lang="pt-PT" baseline="0" dirty="0" smtClean="0"/>
              <a:t> </a:t>
            </a:r>
            <a:r>
              <a:rPr lang="pt-PT" dirty="0" smtClean="0"/>
              <a:t>devido à acção conjugada </a:t>
            </a:r>
            <a:r>
              <a:rPr lang="pt-PT" baseline="0" dirty="0" smtClean="0"/>
              <a:t>da </a:t>
            </a:r>
            <a:r>
              <a:rPr lang="pt-PT" dirty="0" smtClean="0"/>
              <a:t>erosão</a:t>
            </a:r>
            <a:r>
              <a:rPr lang="pt-PT" baseline="0" dirty="0" smtClean="0"/>
              <a:t> e</a:t>
            </a:r>
            <a:r>
              <a:rPr lang="pt-PT" dirty="0" smtClean="0"/>
              <a:t> extracção de areias e das fortes chuvas e descargas das barragens</a:t>
            </a:r>
          </a:p>
          <a:p>
            <a:r>
              <a:rPr lang="pt-PT" dirty="0" smtClean="0"/>
              <a:t>GDH: 4 março 2001, 21:15 horas</a:t>
            </a:r>
          </a:p>
          <a:p>
            <a:r>
              <a:rPr lang="pt-PT" dirty="0" smtClean="0"/>
              <a:t>Vítmas mortais: 59 (1 autocarro + 3 automóveis)</a:t>
            </a:r>
          </a:p>
          <a:p>
            <a:r>
              <a:rPr lang="pt-PT" dirty="0" smtClean="0"/>
              <a:t>Observações: Governo português acusado de negligência; Demissão do Ministro do Equipamento Social da altura, Jorge Coelho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815976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baseline="0" dirty="0" smtClean="0"/>
              <a:t>Ébola – Portugal</a:t>
            </a:r>
          </a:p>
          <a:p>
            <a:endParaRPr lang="pt-PT" b="1" baseline="0" dirty="0" smtClean="0"/>
          </a:p>
          <a:p>
            <a:r>
              <a:rPr lang="pt-PT" baseline="0" dirty="0" smtClean="0"/>
              <a:t>Causa: </a:t>
            </a:r>
            <a:r>
              <a:rPr lang="pt-PT" dirty="0" smtClean="0"/>
              <a:t>Enorme preocupação com a susceptibilidade do</a:t>
            </a:r>
            <a:r>
              <a:rPr lang="pt-PT" baseline="0" dirty="0" smtClean="0"/>
              <a:t> </a:t>
            </a:r>
            <a:r>
              <a:rPr lang="pt-PT" dirty="0" smtClean="0"/>
              <a:t>alarme</a:t>
            </a:r>
            <a:r>
              <a:rPr lang="pt-PT" baseline="0" dirty="0" smtClean="0"/>
              <a:t> social se alastrar</a:t>
            </a:r>
          </a:p>
          <a:p>
            <a:r>
              <a:rPr lang="pt-PT" baseline="0" dirty="0" smtClean="0"/>
              <a:t>Actuação tempestiva a partir do momento em que a epidemia deixou de estar circunscrita à África Ocidental e foi amplamente coberta pelos OCS internacionais</a:t>
            </a:r>
          </a:p>
          <a:p>
            <a:r>
              <a:rPr lang="pt-PT" baseline="0" dirty="0" smtClean="0"/>
              <a:t>Explicação clara, precisa e concisa do protocolo de resposta do sector da saúde (emergência médica – unidades de saúde) e dos critérios de diagnóstico e despsite da doença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aseline="0" dirty="0" smtClean="0"/>
              <a:t>Presença assídua nos OCS (DG Saúde; SubDG Saúde; Presidente INEM)</a:t>
            </a:r>
            <a:endParaRPr lang="pt-PT" dirty="0" smtClean="0"/>
          </a:p>
          <a:p>
            <a:r>
              <a:rPr lang="pt-PT" dirty="0" smtClean="0"/>
              <a:t>Boa</a:t>
            </a:r>
            <a:r>
              <a:rPr lang="pt-PT" baseline="0" dirty="0" smtClean="0"/>
              <a:t> a</a:t>
            </a:r>
            <a:r>
              <a:rPr lang="pt-PT" dirty="0" smtClean="0"/>
              <a:t>rticulação entre os </a:t>
            </a:r>
            <a:r>
              <a:rPr lang="pt-PT" baseline="0" dirty="0" smtClean="0"/>
              <a:t>actores da saúde e da protecção civil (CCON)</a:t>
            </a:r>
          </a:p>
          <a:p>
            <a:r>
              <a:rPr lang="pt-PT" dirty="0" smtClean="0"/>
              <a:t>Microsite dedicado</a:t>
            </a:r>
            <a:r>
              <a:rPr lang="pt-PT" baseline="0" dirty="0" smtClean="0"/>
              <a:t> ao ébola</a:t>
            </a:r>
          </a:p>
          <a:p>
            <a:r>
              <a:rPr lang="pt-PT" baseline="0" dirty="0" smtClean="0"/>
              <a:t>Miríade de documentos de informação pública (DGS; ANPC)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824140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Infecção por legionella – VFX – Portugal</a:t>
            </a:r>
          </a:p>
          <a:p>
            <a:r>
              <a:rPr lang="pt-PT" dirty="0" smtClean="0"/>
              <a:t>Origem: Torre de refrigeração da fábrica de Adubos de Portugal</a:t>
            </a:r>
          </a:p>
          <a:p>
            <a:r>
              <a:rPr lang="pt-PT" dirty="0" smtClean="0"/>
              <a:t>Vítimas: 10 mortos; 316 infectados</a:t>
            </a:r>
          </a:p>
          <a:p>
            <a:r>
              <a:rPr lang="pt-PT" dirty="0" smtClean="0"/>
              <a:t>Observações:</a:t>
            </a:r>
            <a:r>
              <a:rPr lang="pt-PT" baseline="0" dirty="0" smtClean="0"/>
              <a:t> Elogios (nacionais e internacionais) à forma célere e eficaz como foi feita a gestão da emergência de saúde pública</a:t>
            </a:r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699026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Acidente Rodoviário IC8 – Sertã – Portugal</a:t>
            </a:r>
          </a:p>
          <a:p>
            <a:endParaRPr lang="pt-PT" b="1" dirty="0" smtClean="0"/>
          </a:p>
          <a:p>
            <a:r>
              <a:rPr lang="pt-PT" dirty="0" smtClean="0"/>
              <a:t>Causa: Despiste de autocarro com excursionistas</a:t>
            </a:r>
          </a:p>
          <a:p>
            <a:r>
              <a:rPr lang="pt-PT" dirty="0" smtClean="0"/>
              <a:t>GDH: 27 janeiro 2013, 08:30 horas</a:t>
            </a:r>
          </a:p>
          <a:p>
            <a:r>
              <a:rPr lang="pt-PT" dirty="0" smtClean="0"/>
              <a:t>Vítmas mortais: 11 </a:t>
            </a:r>
          </a:p>
          <a:p>
            <a:r>
              <a:rPr lang="pt-PT" dirty="0" smtClean="0"/>
              <a:t>Vítimas feridas: 32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482332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Máxima:</a:t>
            </a:r>
            <a:r>
              <a:rPr lang="pt-PT" baseline="0" dirty="0" smtClean="0"/>
              <a:t> “a informação é o equivalente do espaço e do tempo”</a:t>
            </a:r>
          </a:p>
          <a:p>
            <a:endParaRPr lang="pt-PT" dirty="0" smtClean="0"/>
          </a:p>
          <a:p>
            <a:r>
              <a:rPr lang="pt-PT" dirty="0" smtClean="0"/>
              <a:t>Propósito:</a:t>
            </a:r>
          </a:p>
          <a:p>
            <a:endParaRPr lang="pt-PT" dirty="0" smtClean="0"/>
          </a:p>
          <a:p>
            <a:r>
              <a:rPr lang="pt-PT" dirty="0" smtClean="0"/>
              <a:t>Apresentar o risco e os danos susceptíveis </a:t>
            </a:r>
          </a:p>
          <a:p>
            <a:r>
              <a:rPr lang="pt-PT" dirty="0" smtClean="0"/>
              <a:t>Colocar o risco em contexto (compará-lo</a:t>
            </a:r>
            <a:r>
              <a:rPr lang="pt-PT" baseline="0" dirty="0" smtClean="0"/>
              <a:t> com outros...)</a:t>
            </a:r>
          </a:p>
          <a:p>
            <a:r>
              <a:rPr lang="pt-PT" baseline="0" dirty="0" smtClean="0"/>
              <a:t>Impossível ter “no risk situation”</a:t>
            </a:r>
          </a:p>
          <a:p>
            <a:r>
              <a:rPr lang="pt-PT" baseline="0" dirty="0" smtClean="0"/>
              <a:t>Fomentar o diálogo e a discussão </a:t>
            </a:r>
          </a:p>
          <a:p>
            <a:r>
              <a:rPr lang="pt-PT" baseline="0" dirty="0" smtClean="0"/>
              <a:t>Acomodar as sugestões e propostas (trade-off)</a:t>
            </a:r>
          </a:p>
          <a:p>
            <a:r>
              <a:rPr lang="pt-PT" baseline="0" dirty="0" smtClean="0"/>
              <a:t>Obter a adesão do público </a:t>
            </a:r>
          </a:p>
          <a:p>
            <a:endParaRPr lang="pt-PT" baseline="0" dirty="0" smtClean="0"/>
          </a:p>
          <a:p>
            <a:r>
              <a:rPr lang="pt-PT" baseline="0" dirty="0" smtClean="0"/>
              <a:t>Estádios evolutivos da comunicação do risco</a:t>
            </a:r>
          </a:p>
          <a:p>
            <a:endParaRPr lang="pt-PT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pt-PT" baseline="0" dirty="0" smtClean="0"/>
              <a:t>Público ignorado – noção de que podia gerar-se alarme social; criar ansiedade geral; assunção de que matérias eram complexas e não estavam ao alcance da compreensão dos cidadãos</a:t>
            </a:r>
          </a:p>
          <a:p>
            <a:pPr marL="228600" indent="-228600">
              <a:buFont typeface="+mj-lt"/>
              <a:buAutoNum type="arabicPeriod"/>
            </a:pPr>
            <a:r>
              <a:rPr lang="pt-PT" baseline="0" dirty="0" smtClean="0"/>
              <a:t>Explicação dos riscos – Respeito pelos direitos do cidadão; enfoque muito técnico</a:t>
            </a:r>
          </a:p>
          <a:p>
            <a:pPr marL="228600" indent="-228600">
              <a:buFont typeface="+mj-lt"/>
              <a:buAutoNum type="arabicPeriod"/>
            </a:pPr>
            <a:r>
              <a:rPr lang="pt-PT" baseline="0" dirty="0" smtClean="0"/>
              <a:t>Diálogo com a comunidade – Procura de base de apoio e diminuição das resistências; busca da adesão </a:t>
            </a:r>
          </a:p>
          <a:p>
            <a:pPr marL="228600" indent="-228600">
              <a:buFont typeface="+mj-lt"/>
              <a:buAutoNum type="arabicPeriod"/>
            </a:pPr>
            <a:r>
              <a:rPr lang="pt-PT" baseline="0" dirty="0" smtClean="0"/>
              <a:t>Envolvimento do público – Procura de fornecimento de informação completa e aprofundada sobre os riscos; fontes abertas generalizadas e muito acessíveis; surgimento e oposição de grupos de pressão e interesses</a:t>
            </a:r>
          </a:p>
          <a:p>
            <a:endParaRPr lang="pt-PT" baseline="0" dirty="0" smtClean="0"/>
          </a:p>
          <a:p>
            <a:endParaRPr lang="pt-PT" baseline="0" dirty="0" smtClean="0"/>
          </a:p>
          <a:p>
            <a:endParaRPr lang="pt-PT" baseline="0" dirty="0" smtClean="0"/>
          </a:p>
          <a:p>
            <a:endParaRPr lang="pt-PT" baseline="0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2695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Comunicação de crise</a:t>
            </a:r>
          </a:p>
          <a:p>
            <a:endParaRPr lang="pt-PT" baseline="0" dirty="0" smtClean="0"/>
          </a:p>
          <a:p>
            <a:r>
              <a:rPr lang="pt-PT" baseline="0" dirty="0" smtClean="0"/>
              <a:t>Começou por estar muito focada nas organizações </a:t>
            </a:r>
          </a:p>
          <a:p>
            <a:endParaRPr lang="pt-PT" baseline="0" dirty="0" smtClean="0"/>
          </a:p>
          <a:p>
            <a:r>
              <a:rPr lang="pt-PT" baseline="0" dirty="0" smtClean="0"/>
              <a:t>Visa:</a:t>
            </a:r>
          </a:p>
          <a:p>
            <a:endParaRPr lang="pt-PT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Reduzir e conter os prejuízos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Prestar informação adequada aos stakeholders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Preservar a imagem e reputação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Limitar as </a:t>
            </a:r>
            <a:r>
              <a:rPr lang="pt-PT" baseline="0" dirty="0" smtClean="0"/>
              <a:t>acusações </a:t>
            </a:r>
            <a:r>
              <a:rPr lang="pt-PT" baseline="0" dirty="0" smtClean="0"/>
              <a:t>e responsabilidades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Restaurar a legitimidade e confiança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Mobilizar apoio e assistência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Explicar e justificar a excepcionalidade das acções tomadas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Apresentar desculpas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baseline="0" dirty="0" smtClean="0"/>
          </a:p>
          <a:p>
            <a:r>
              <a:rPr lang="pt-PT" baseline="0" dirty="0" smtClean="0"/>
              <a:t>Características:</a:t>
            </a:r>
          </a:p>
          <a:p>
            <a:endParaRPr lang="pt-PT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Muito condicionada pelo timing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Mensagens menos polidas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baseline="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pt-PT" baseline="0" dirty="0" smtClean="0"/>
              <a:t>Há quem afirme que a comunicação de crise é uma forma restrita (menos ampla) da comunicação de risco</a:t>
            </a:r>
          </a:p>
          <a:p>
            <a:endParaRPr lang="pt-PT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19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2695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579977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Comunicação de risco em caso de emmergências radiológicas</a:t>
            </a:r>
          </a:p>
          <a:p>
            <a:endParaRPr lang="pt-PT" b="1" dirty="0" smtClean="0"/>
          </a:p>
          <a:p>
            <a:r>
              <a:rPr lang="pt-PT" dirty="0" smtClean="0"/>
              <a:t>A </a:t>
            </a:r>
            <a:r>
              <a:rPr lang="pt-PT" baseline="0" dirty="0" smtClean="0"/>
              <a:t>população precisa ter informação prévia sobre:</a:t>
            </a:r>
          </a:p>
          <a:p>
            <a:endParaRPr lang="pt-PT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As medidas de protecção (de ordem sanitária e normas de comportamento)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As entidades responsáveis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A informação disponível existente</a:t>
            </a:r>
          </a:p>
          <a:p>
            <a:endParaRPr lang="pt-PT" baseline="0" dirty="0" smtClean="0"/>
          </a:p>
          <a:p>
            <a:r>
              <a:rPr lang="pt-PT" baseline="0" dirty="0" smtClean="0"/>
              <a:t>Anexo I</a:t>
            </a:r>
          </a:p>
          <a:p>
            <a:endParaRPr lang="pt-PT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Noções básicas de radioactividade e efeitos nocivos para homem e ambiente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Histórico de ocorrências e suas consequências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Medidas de emergência para o alerta, protecção e socorro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Comportamentos a adoptar em caso de emergência radiológica</a:t>
            </a:r>
          </a:p>
          <a:p>
            <a:endParaRPr lang="pt-PT" baseline="0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13012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Comunicação de crise em caso de emergências radiológicas</a:t>
            </a:r>
          </a:p>
          <a:p>
            <a:endParaRPr lang="pt-PT" dirty="0" smtClean="0"/>
          </a:p>
          <a:p>
            <a:r>
              <a:rPr lang="pt-PT" dirty="0" smtClean="0"/>
              <a:t>Em caso de emergência radiológica, a população é:</a:t>
            </a:r>
          </a:p>
          <a:p>
            <a:endParaRPr lang="pt-PT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 smtClean="0"/>
              <a:t>Imediatamente avisada da situação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 smtClean="0"/>
              <a:t>Informada</a:t>
            </a:r>
            <a:r>
              <a:rPr lang="pt-PT" baseline="0" dirty="0" smtClean="0"/>
              <a:t> dos comportamentos e das medidas de protecção a adoptar (sanitárias)</a:t>
            </a:r>
          </a:p>
          <a:p>
            <a:endParaRPr lang="pt-PT" baseline="0" dirty="0" smtClean="0"/>
          </a:p>
          <a:p>
            <a:r>
              <a:rPr lang="pt-PT" baseline="0" dirty="0" smtClean="0"/>
              <a:t>Anexo II</a:t>
            </a:r>
          </a:p>
          <a:p>
            <a:endParaRPr lang="pt-PT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Informação sobre o caso de emergência sucedido e as suas consequências (origem, extensão e evolução previsível)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Restrições ao consumo de alimentos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Regras simples de higiene e descontaminação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Protecção do domicílio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Instruções para evacuação geral e de grupos especiais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Recomendações para acompanhamento das emissões dos OCS</a:t>
            </a:r>
          </a:p>
          <a:p>
            <a:endParaRPr lang="pt-PT" baseline="0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47683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Vivemos num</a:t>
            </a:r>
            <a:r>
              <a:rPr lang="pt-PT" baseline="0" dirty="0" smtClean="0"/>
              <a:t> mundo sujeito a riscos de várias naturezas (naturais, humanos, tecnológicos, etc.)</a:t>
            </a:r>
          </a:p>
          <a:p>
            <a:endParaRPr lang="pt-PT" baseline="0" dirty="0" smtClean="0"/>
          </a:p>
          <a:p>
            <a:r>
              <a:rPr lang="pt-PT" baseline="0" dirty="0" smtClean="0"/>
              <a:t>Sociedades contemporâneas são altamente complexas, interdependentes, interconectadas e muito vulneráveis a riscos que podem originar choques com amplas repercursões no seu funcionamento e estabilidade (efeito de amplificação e sucessão encadeada de eventos catastróficos) </a:t>
            </a:r>
          </a:p>
          <a:p>
            <a:endParaRPr lang="pt-PT" baseline="0" dirty="0" smtClean="0"/>
          </a:p>
          <a:p>
            <a:r>
              <a:rPr lang="pt-PT" baseline="0" dirty="0" smtClean="0"/>
              <a:t>Resiliência (conceito)</a:t>
            </a:r>
          </a:p>
          <a:p>
            <a:endParaRPr lang="pt-PT" baseline="0" dirty="0" smtClean="0"/>
          </a:p>
          <a:p>
            <a:r>
              <a:rPr lang="pt-PT" baseline="0" dirty="0" smtClean="0"/>
              <a:t>Capacidade </a:t>
            </a:r>
            <a:r>
              <a:rPr lang="pt-PT" baseline="0" dirty="0" smtClean="0"/>
              <a:t>de um </a:t>
            </a:r>
            <a:r>
              <a:rPr lang="pt-PT" baseline="0" dirty="0" smtClean="0"/>
              <a:t>sistema, comunidade ou sociedade exposta a riscos (naturais, humanos) </a:t>
            </a:r>
            <a:r>
              <a:rPr lang="pt-PT" baseline="0" dirty="0" smtClean="0"/>
              <a:t>resistir</a:t>
            </a:r>
            <a:r>
              <a:rPr lang="pt-PT" baseline="0" dirty="0" smtClean="0"/>
              <a:t>, absorver, </a:t>
            </a:r>
            <a:r>
              <a:rPr lang="pt-PT" baseline="0" dirty="0" smtClean="0"/>
              <a:t>acomodar e recuperar dos </a:t>
            </a:r>
            <a:r>
              <a:rPr lang="pt-PT" baseline="0" dirty="0" smtClean="0"/>
              <a:t>efeitos do perigo com rapidez e eficiência, preservando ou restaurando as suas estruturas básicas e funções</a:t>
            </a:r>
          </a:p>
          <a:p>
            <a:endParaRPr lang="pt-PT" baseline="0" dirty="0" smtClean="0"/>
          </a:p>
          <a:p>
            <a:r>
              <a:rPr lang="pt-PT" baseline="0" dirty="0" smtClean="0"/>
              <a:t>Resiliência conduz-nos à ideia de continuidade de operação/funcionamento de um sistema ou comunidade</a:t>
            </a:r>
          </a:p>
          <a:p>
            <a:endParaRPr lang="pt-PT" baseline="0" dirty="0" smtClean="0"/>
          </a:p>
          <a:p>
            <a:r>
              <a:rPr lang="pt-PT" baseline="0" dirty="0" smtClean="0"/>
              <a:t>Implica um investimento na prevenção e na preparação, no desenvolvimento de capacidades de gestão de emergências (ou crises) para fazer face às incerteza dos eventos com efeitos adversos</a:t>
            </a:r>
          </a:p>
          <a:p>
            <a:endParaRPr lang="pt-PT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aseline="0" dirty="0" smtClean="0"/>
              <a:t>É o que preconiza o Quadro de Acção de Hyogo (2005-2015) subscrito por 168 países na Conferência de Kobe (Japão), ou seja mudar o paradigma da abordagem assistencialista (assente na protecção e socrro) para a preventiva (assente na avaliação de riscos e vulnerabilidades, mitigação e preparação)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baseline="0" dirty="0" smtClean="0"/>
          </a:p>
          <a:p>
            <a:r>
              <a:rPr lang="pt-PT" baseline="0" dirty="0" smtClean="0"/>
              <a:t>Significa investir em:</a:t>
            </a:r>
          </a:p>
          <a:p>
            <a:endParaRPr lang="pt-PT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Protecção de infraestruturas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Sistemas de aviso e alerta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Regulamentos de uso do solo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Códigos </a:t>
            </a:r>
            <a:r>
              <a:rPr lang="pt-PT" baseline="0" dirty="0" smtClean="0"/>
              <a:t>construtivos</a:t>
            </a:r>
            <a:endParaRPr lang="pt-PT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baseline="0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742503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Factores críticos de sucesso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dirty="0" smtClean="0"/>
              <a:t>Rigor e competência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dirty="0" smtClean="0"/>
              <a:t>Pró-actividade e rapidez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dirty="0" smtClean="0"/>
              <a:t>Empatia e respeito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 smtClean="0"/>
              <a:t>Abertura e transparência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pt-PT" dirty="0" smtClean="0"/>
              <a:t>Regras</a:t>
            </a:r>
            <a:r>
              <a:rPr lang="pt-PT" baseline="0" dirty="0" smtClean="0"/>
              <a:t> da comunicação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 smtClean="0"/>
              <a:t>Reconhecer</a:t>
            </a:r>
            <a:r>
              <a:rPr lang="pt-PT" baseline="0" dirty="0" smtClean="0"/>
              <a:t> o público como interlocutor e envolvê-lo (respeito pelo direito de participação)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Escutar as audiências (criar públicos informados e implicados; processo biunívoco)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Partilhar informação completa e actual; criar uma atmosfera positiva que favoreça a boa-vontade e entendimento das partes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Articular com outras fontes credíveis (apoiar-se na expertise da comunidade técnica e científica)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Ir a o encontro das necessidades e expectativas da comunidade jornalística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Falar com clareza e precisão (evitar o jargão e as siglas; fazer uso de slides, gráficos e infografias)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dirty="0" smtClean="0"/>
              <a:t>Planear exaustivamente, testar em ambiente controlado, aplicar a situações reais, controlar e avaliar os resultados </a:t>
            </a:r>
            <a:endParaRPr lang="pt-PT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15587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Reacção durante a crise</a:t>
            </a:r>
          </a:p>
          <a:p>
            <a:endParaRPr lang="pt-PT" dirty="0" smtClean="0"/>
          </a:p>
          <a:p>
            <a:r>
              <a:rPr lang="pt-PT" dirty="0" smtClean="0"/>
              <a:t>Num estado perturbado, qualquer pessoa tem mais dificuldade de:</a:t>
            </a:r>
          </a:p>
          <a:p>
            <a:endParaRPr lang="pt-PT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 smtClean="0"/>
              <a:t>Concentrar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 smtClean="0"/>
              <a:t>Escutar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 smtClean="0"/>
              <a:t>Compreender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 smtClean="0"/>
              <a:t>Recordar</a:t>
            </a:r>
          </a:p>
          <a:p>
            <a:endParaRPr lang="pt-PT" dirty="0" smtClean="0"/>
          </a:p>
          <a:p>
            <a:r>
              <a:rPr lang="pt-PT" dirty="0" smtClean="0"/>
              <a:t>ATENÇÃO! A capacidade de processar informação decresce em mais de 80%!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24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607459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25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522698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Mapa de mensagens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Aplicável a situações: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PT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Tensas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PT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Graves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PT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Emotivas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PT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PT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Criador: Vincent </a:t>
            </a:r>
            <a:r>
              <a:rPr kumimoji="0" lang="pt-PT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Covello</a:t>
            </a:r>
            <a:endParaRPr kumimoji="0" lang="pt-PT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29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57687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84036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r>
              <a:rPr lang="pt-PT" dirty="0" smtClean="0"/>
              <a:t>Étimo catástrofe tem raízes no grego. Significa a última estrofe da civilização</a:t>
            </a:r>
          </a:p>
          <a:p>
            <a:pPr marL="228600" indent="-228600">
              <a:buFont typeface="+mj-lt"/>
              <a:buAutoNum type="arabicPeriod"/>
            </a:pPr>
            <a:endParaRPr lang="pt-PT" dirty="0" smtClean="0"/>
          </a:p>
          <a:p>
            <a:pPr marL="0" indent="0">
              <a:buFont typeface="+mj-lt"/>
              <a:buNone/>
            </a:pPr>
            <a:r>
              <a:rPr lang="pt-PT" dirty="0" smtClean="0"/>
              <a:t>Só há catástrofes porque existem implicações humanas</a:t>
            </a:r>
          </a:p>
          <a:p>
            <a:pPr marL="0" indent="0">
              <a:buFont typeface="+mj-lt"/>
              <a:buNone/>
            </a:pPr>
            <a:endParaRPr lang="pt-PT" dirty="0" smtClean="0"/>
          </a:p>
          <a:p>
            <a:pPr marL="228600" indent="-228600">
              <a:buFont typeface="+mj-lt"/>
              <a:buAutoNum type="arabicPeriod"/>
            </a:pPr>
            <a:r>
              <a:rPr lang="pt-PT" b="1" dirty="0" smtClean="0"/>
              <a:t>Porque não aprendemos com a história? </a:t>
            </a:r>
          </a:p>
          <a:p>
            <a:pPr marL="457200" lvl="1" indent="0">
              <a:buFont typeface="+mj-lt"/>
              <a:buNone/>
            </a:pPr>
            <a:r>
              <a:rPr lang="pt-PT" dirty="0" smtClean="0"/>
              <a:t>A crença de que pode ocorrer (a catástrofe), mas nunca a mim nem na minha época. O vasto optimismo reinante (ou o pecado da soberba…)</a:t>
            </a:r>
          </a:p>
          <a:p>
            <a:pPr marL="228600" indent="-228600">
              <a:buFont typeface="+mj-lt"/>
              <a:buAutoNum type="arabicPeriod"/>
            </a:pPr>
            <a:endParaRPr lang="pt-PT" dirty="0" smtClean="0"/>
          </a:p>
          <a:p>
            <a:pPr marL="228600" indent="-228600">
              <a:buFont typeface="+mj-lt"/>
              <a:buAutoNum type="arabicPeriod"/>
            </a:pPr>
            <a:r>
              <a:rPr lang="pt-PT" b="1" dirty="0" smtClean="0"/>
              <a:t>Porque nos importamos mais com determinados tipos de catástrofes? </a:t>
            </a:r>
          </a:p>
          <a:p>
            <a:pPr marL="457200" lvl="1" indent="0">
              <a:buFont typeface="+mj-lt"/>
              <a:buNone/>
            </a:pPr>
            <a:r>
              <a:rPr lang="pt-PT" dirty="0" smtClean="0"/>
              <a:t>A construção da aprendizagem em modelos mentais precários (heurística – intuição, pouca cientificidade)</a:t>
            </a:r>
          </a:p>
          <a:p>
            <a:pPr marL="228600" indent="-228600">
              <a:buFont typeface="+mj-lt"/>
              <a:buAutoNum type="arabicPeriod"/>
            </a:pPr>
            <a:endParaRPr lang="pt-PT" dirty="0" smtClean="0"/>
          </a:p>
          <a:p>
            <a:pPr marL="228600" indent="-228600">
              <a:buFont typeface="+mj-lt"/>
              <a:buAutoNum type="arabicPeriod"/>
            </a:pPr>
            <a:r>
              <a:rPr lang="pt-PT" b="1" dirty="0" smtClean="0"/>
              <a:t>Porque é que a morte de um indivíduo é uma tragédia, mas a de um milhão é uma estatística? </a:t>
            </a:r>
          </a:p>
          <a:p>
            <a:pPr marL="457200" lvl="1" indent="0">
              <a:buFont typeface="+mj-lt"/>
              <a:buNone/>
            </a:pPr>
            <a:r>
              <a:rPr lang="pt-PT" dirty="0" smtClean="0"/>
              <a:t>Quando a tragédia toma proporções de grandes números a parte emocional perde-se!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68081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Antes – Durante – Depois</a:t>
            </a:r>
            <a:r>
              <a:rPr lang="pt-PT" baseline="0" dirty="0" smtClean="0"/>
              <a:t> 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57140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927232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Direito fundamental</a:t>
            </a:r>
            <a:r>
              <a:rPr lang="pt-PT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informação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pt-P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Informação é um direito das sociedades democráticas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Direito reconhecido na CRP e nas leis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Democracia como sistema de Governo em que o povo participa no processo decisório relativo à vida pública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Implica existência de um povo responsável e informado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Ao público assiste o direito fundamental de ser informado, informar-se e informar do que está a suceder em caso de crise, que medidas estão a ser tomadas pelas autoridades e que consequências podem advir para a pessoas, o património e o ambiente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Sociedades democráticas do ocidente vivem sob escrutínio intenso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Constante pressão dos OCS e da população, por via quer da presença de uma imprensa livre quer da mobilização cívica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Sujeitas a abertura e transparência nos negócios públicos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Responsabilidade dos decisores públicos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Prestação de contas (accountability)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Sociedade democráticas são tolerantes ao erro, contanto não seja escondido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2856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65784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Aprender</a:t>
            </a:r>
            <a:r>
              <a:rPr lang="pt-PT" b="1" baseline="0" dirty="0" smtClean="0"/>
              <a:t> com os erros</a:t>
            </a:r>
            <a:endParaRPr lang="pt-PT" b="1" dirty="0" smtClean="0"/>
          </a:p>
          <a:p>
            <a:endParaRPr lang="pt-PT" b="0" dirty="0" smtClean="0"/>
          </a:p>
          <a:p>
            <a:r>
              <a:rPr lang="pt-PT" b="0" dirty="0" smtClean="0"/>
              <a:t>2 eventos catastróficos</a:t>
            </a:r>
            <a:r>
              <a:rPr lang="pt-PT" b="0" baseline="0" dirty="0" smtClean="0"/>
              <a:t> (momentos fundadores) que assinalam o reconhecimento do papel e importância da comunicação de risco e de crise na gestão das emergências (antes – durante – depois)</a:t>
            </a:r>
          </a:p>
          <a:p>
            <a:endParaRPr lang="pt-PT" b="0" baseline="0" dirty="0" smtClean="0"/>
          </a:p>
          <a:p>
            <a:r>
              <a:rPr lang="pt-PT" b="0" baseline="0" dirty="0" smtClean="0"/>
              <a:t>Disciplina com mais tradição nos EUA que na Europa</a:t>
            </a:r>
          </a:p>
          <a:p>
            <a:endParaRPr lang="pt-PT" b="0" baseline="0" dirty="0" smtClean="0"/>
          </a:p>
          <a:p>
            <a:r>
              <a:rPr lang="pt-PT" b="0" baseline="0" dirty="0" smtClean="0"/>
              <a:t>Visa: mudança de atitudes e comportamentos face ao risco</a:t>
            </a:r>
            <a:endParaRPr lang="pt-PT" b="0" dirty="0" smtClean="0"/>
          </a:p>
          <a:p>
            <a:endParaRPr lang="pt-PT" b="1" dirty="0" smtClean="0"/>
          </a:p>
          <a:p>
            <a:r>
              <a:rPr lang="pt-PT" b="1" dirty="0" smtClean="0"/>
              <a:t>Bhopal –</a:t>
            </a:r>
            <a:r>
              <a:rPr lang="pt-PT" b="1" baseline="0" dirty="0" smtClean="0"/>
              <a:t> India</a:t>
            </a:r>
          </a:p>
          <a:p>
            <a:r>
              <a:rPr lang="pt-PT" baseline="0" dirty="0" smtClean="0"/>
              <a:t>Acidente Químico em fábrica de pesticidas da Union Carbide</a:t>
            </a:r>
          </a:p>
          <a:p>
            <a:r>
              <a:rPr lang="pt-PT" baseline="0" dirty="0" smtClean="0"/>
              <a:t>Causa: Libertação e disseminação de Isocianato de Metilo (gás) pelos bairros de lata circundantes ao complexo industrial devido a erro humano</a:t>
            </a:r>
          </a:p>
          <a:p>
            <a:r>
              <a:rPr lang="pt-PT" baseline="0" dirty="0" smtClean="0"/>
              <a:t>GDH:03 dezembro 1984, durante a noite</a:t>
            </a:r>
          </a:p>
          <a:p>
            <a:r>
              <a:rPr lang="pt-PT" baseline="0" dirty="0" smtClean="0"/>
              <a:t>População exposta: 500 mil</a:t>
            </a:r>
          </a:p>
          <a:p>
            <a:r>
              <a:rPr lang="pt-PT" baseline="0" dirty="0" smtClean="0"/>
              <a:t>Vítimas mortais: 3800 (imediatas) + 16000 (tardias)</a:t>
            </a:r>
          </a:p>
          <a:p>
            <a:r>
              <a:rPr lang="pt-PT" baseline="0" dirty="0" smtClean="0"/>
              <a:t>Vítimas feridas: 560 mil ( contabilizadas em 2006)</a:t>
            </a:r>
          </a:p>
          <a:p>
            <a:endParaRPr lang="pt-PT" dirty="0" smtClean="0"/>
          </a:p>
          <a:p>
            <a:r>
              <a:rPr lang="pt-PT" b="1" dirty="0" smtClean="0"/>
              <a:t>Chernobyl - Ucrânia</a:t>
            </a:r>
          </a:p>
          <a:p>
            <a:r>
              <a:rPr lang="pt-PT" dirty="0" smtClean="0"/>
              <a:t>Central nuclear </a:t>
            </a:r>
          </a:p>
          <a:p>
            <a:r>
              <a:rPr lang="pt-PT" dirty="0" smtClean="0"/>
              <a:t>Causa: fusão do reactor durante operação de segurança;</a:t>
            </a:r>
            <a:r>
              <a:rPr lang="pt-PT" baseline="0" dirty="0" smtClean="0"/>
              <a:t> Reactor 4 destruído</a:t>
            </a:r>
          </a:p>
          <a:p>
            <a:r>
              <a:rPr lang="pt-PT" baseline="0" dirty="0" smtClean="0"/>
              <a:t>Equivalênca: 100 vezes radiação libertada com as bombas de Hiroshima e Nagasaqui</a:t>
            </a:r>
            <a:endParaRPr lang="pt-PT" dirty="0" smtClean="0"/>
          </a:p>
          <a:p>
            <a:r>
              <a:rPr lang="pt-PT" dirty="0" smtClean="0"/>
              <a:t>GDH:</a:t>
            </a:r>
            <a:r>
              <a:rPr lang="pt-PT" baseline="0" dirty="0" smtClean="0"/>
              <a:t> </a:t>
            </a:r>
            <a:r>
              <a:rPr lang="pt-PT" dirty="0" smtClean="0"/>
              <a:t>26 abril 1986,</a:t>
            </a:r>
            <a:r>
              <a:rPr lang="pt-PT" baseline="0" dirty="0" smtClean="0"/>
              <a:t> 01:23 horas</a:t>
            </a:r>
          </a:p>
          <a:p>
            <a:r>
              <a:rPr lang="pt-PT" baseline="0" dirty="0" smtClean="0"/>
              <a:t>Área atingida: 155000 Km2</a:t>
            </a:r>
          </a:p>
          <a:p>
            <a:r>
              <a:rPr lang="pt-PT" baseline="0" dirty="0" smtClean="0"/>
              <a:t>População exposta: 7,1 milhões (3 milhões crianças)</a:t>
            </a:r>
          </a:p>
          <a:p>
            <a:r>
              <a:rPr lang="pt-PT" baseline="0" dirty="0" smtClean="0"/>
              <a:t>Operações de socorro: 600 mil envolvidos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73590-F998-4A9B-BEEB-9CA5CE73D09B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44683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617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1712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4967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21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1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72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48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76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92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64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3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029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78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17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81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32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33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84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02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24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67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62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4840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49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86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05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47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10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46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8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37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05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194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49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2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51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87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34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03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14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60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12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3899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53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95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83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58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77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6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65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24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95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02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2132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8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00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5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20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62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55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62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2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8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87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1313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58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1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08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77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9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27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70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96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159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9668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7A260-6D35-4F9D-8139-0715499D88ED}" type="datetimeFigureOut">
              <a:rPr lang="pt-PT" smtClean="0"/>
              <a:t>24-11-2014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CD5BC-F16E-4179-9D40-13E049169BD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4135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057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622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20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518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1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92599-8F29-456F-A83F-762735F706EC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24-11-2014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42F8A-9A7A-46B8-B769-414B459B9284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211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hyperlink" Target="terra_treme_exercicio_publico_risco_sismico.mp4" TargetMode="External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70.png"/><Relationship Id="rId4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82.jpeg"/><Relationship Id="rId5" Type="http://schemas.openxmlformats.org/officeDocument/2006/relationships/image" Target="../media/image81.jpg"/><Relationship Id="rId4" Type="http://schemas.openxmlformats.org/officeDocument/2006/relationships/image" Target="../media/image8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communication_is_aid.mp4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" y="9940"/>
            <a:ext cx="1822455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ângulo 5"/>
          <p:cNvSpPr/>
          <p:nvPr/>
        </p:nvSpPr>
        <p:spPr>
          <a:xfrm>
            <a:off x="647563" y="1988840"/>
            <a:ext cx="7848872" cy="288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pt-PT" sz="3600" dirty="0" smtClean="0">
                <a:solidFill>
                  <a:prstClr val="black">
                    <a:tint val="75000"/>
                  </a:prstClr>
                </a:solidFill>
              </a:rPr>
              <a:t>Comunicação dos Riscos para Comunidades Resilientes</a:t>
            </a:r>
            <a:endParaRPr lang="pt-PT" sz="3600" dirty="0">
              <a:solidFill>
                <a:prstClr val="black">
                  <a:tint val="75000"/>
                </a:prstClr>
              </a:solidFill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endParaRPr lang="pt-PT" sz="3600" dirty="0">
              <a:solidFill>
                <a:prstClr val="black">
                  <a:tint val="75000"/>
                </a:prstClr>
              </a:solidFill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pt-PT" sz="2400" dirty="0" smtClean="0">
                <a:solidFill>
                  <a:prstClr val="black">
                    <a:tint val="75000"/>
                  </a:prstClr>
                </a:solidFill>
              </a:rPr>
              <a:t>Coimbra, 24 de Novembro de </a:t>
            </a:r>
            <a:r>
              <a:rPr lang="pt-PT" sz="2400" dirty="0">
                <a:solidFill>
                  <a:prstClr val="black">
                    <a:tint val="75000"/>
                  </a:prstClr>
                </a:solidFill>
              </a:rPr>
              <a:t>2014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912" y="4797152"/>
            <a:ext cx="36861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1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901" y="2169000"/>
            <a:ext cx="4087712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ângulo 7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se tiver de correr mal…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385" y="3213256"/>
            <a:ext cx="2072284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37" y="1052736"/>
            <a:ext cx="2040691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88744" y="1052736"/>
            <a:ext cx="4087712" cy="7920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70C0"/>
                </a:solidFill>
              </a:rPr>
              <a:t>If it bleeds, it leads!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7544" y="5013176"/>
            <a:ext cx="4087711" cy="11649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70C0"/>
                </a:solidFill>
              </a:rPr>
              <a:t>If it’s good news, </a:t>
            </a:r>
            <a:endParaRPr lang="en-US" sz="3200" dirty="0" smtClean="0">
              <a:solidFill>
                <a:srgbClr val="0070C0"/>
              </a:solidFill>
            </a:endParaRPr>
          </a:p>
          <a:p>
            <a:pPr algn="ctr"/>
            <a:r>
              <a:rPr lang="en-US" sz="3200" dirty="0" smtClean="0">
                <a:solidFill>
                  <a:srgbClr val="0070C0"/>
                </a:solidFill>
              </a:rPr>
              <a:t>it’s </a:t>
            </a:r>
            <a:r>
              <a:rPr lang="en-US" sz="3200" dirty="0">
                <a:solidFill>
                  <a:srgbClr val="0070C0"/>
                </a:solidFill>
              </a:rPr>
              <a:t>no news!</a:t>
            </a:r>
          </a:p>
        </p:txBody>
      </p:sp>
    </p:spTree>
    <p:extLst>
      <p:ext uri="{BB962C8B-B14F-4D97-AF65-F5344CB8AC3E}">
        <p14:creationId xmlns:p14="http://schemas.microsoft.com/office/powerpoint/2010/main" val="1631589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	aprender com os erros…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11703" y="1124744"/>
            <a:ext cx="8504537" cy="2582682"/>
            <a:chOff x="403143" y="3597504"/>
            <a:chExt cx="8504537" cy="2582682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143" y="3597504"/>
              <a:ext cx="1963636" cy="25826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Group 3"/>
            <p:cNvGrpSpPr/>
            <p:nvPr/>
          </p:nvGrpSpPr>
          <p:grpSpPr>
            <a:xfrm>
              <a:off x="2646040" y="4255862"/>
              <a:ext cx="6261640" cy="1265965"/>
              <a:chOff x="827584" y="4606056"/>
              <a:chExt cx="7341640" cy="1752601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36974" y="4606057"/>
                <a:ext cx="1333598" cy="17526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7584" y="4606056"/>
                <a:ext cx="1307025" cy="17526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7" name="Picture 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00192" y="4606056"/>
                <a:ext cx="1869032" cy="17526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8" name="Picture 6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64229" y="4606057"/>
                <a:ext cx="2143125" cy="17526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6" name="Group 5"/>
          <p:cNvGrpSpPr/>
          <p:nvPr/>
        </p:nvGrpSpPr>
        <p:grpSpPr>
          <a:xfrm>
            <a:off x="663393" y="3658740"/>
            <a:ext cx="7801156" cy="2722588"/>
            <a:chOff x="986906" y="858314"/>
            <a:chExt cx="7801156" cy="2722588"/>
          </a:xfrm>
        </p:grpSpPr>
        <p:grpSp>
          <p:nvGrpSpPr>
            <p:cNvPr id="5" name="Group 4"/>
            <p:cNvGrpSpPr/>
            <p:nvPr/>
          </p:nvGrpSpPr>
          <p:grpSpPr>
            <a:xfrm>
              <a:off x="986906" y="1319608"/>
              <a:ext cx="5457302" cy="1800000"/>
              <a:chOff x="473504" y="1165882"/>
              <a:chExt cx="6003032" cy="1800000"/>
            </a:xfrm>
          </p:grpSpPr>
          <p:pic>
            <p:nvPicPr>
              <p:cNvPr id="3082" name="Picture 10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92080" y="1165882"/>
                <a:ext cx="1184456" cy="180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3" name="Picture 1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2792" y="1376482"/>
                <a:ext cx="2160000" cy="13788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4" name="Picture 12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3504" y="1356533"/>
                <a:ext cx="2160000" cy="141869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085" name="Picture 1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4426" y="858314"/>
              <a:ext cx="1963636" cy="2722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9824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115616" y="1076800"/>
            <a:ext cx="3245538" cy="4698001"/>
            <a:chOff x="827583" y="1556792"/>
            <a:chExt cx="3245538" cy="469800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3" y="4094793"/>
              <a:ext cx="3245538" cy="216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874" y="1556792"/>
              <a:ext cx="3070956" cy="216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4796426" y="1076800"/>
            <a:ext cx="3245538" cy="4698001"/>
            <a:chOff x="5189506" y="1556792"/>
            <a:chExt cx="3245538" cy="4698001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6797" y="4094793"/>
              <a:ext cx="3070956" cy="216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8"/>
            <a:stretch/>
          </p:blipFill>
          <p:spPr bwMode="auto">
            <a:xfrm>
              <a:off x="5189506" y="1556792"/>
              <a:ext cx="3245538" cy="216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	a comunicação de emergência exige liderança…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37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	o caso da ponte Hintze Ribeiro…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83568" y="3617388"/>
            <a:ext cx="7833426" cy="2187876"/>
            <a:chOff x="971600" y="3140968"/>
            <a:chExt cx="7833426" cy="2187876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4642" y="3140968"/>
              <a:ext cx="4560384" cy="21878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3140968"/>
              <a:ext cx="3025974" cy="21878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395536" y="1374444"/>
            <a:ext cx="8409490" cy="1827464"/>
            <a:chOff x="395536" y="898024"/>
            <a:chExt cx="8409490" cy="1827464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925488"/>
              <a:ext cx="256943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898024"/>
              <a:ext cx="2576842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7926" y="898024"/>
              <a:ext cx="2797297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6226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67302" y="1267774"/>
            <a:ext cx="3716666" cy="1297130"/>
            <a:chOff x="395538" y="4581048"/>
            <a:chExt cx="3716666" cy="1297130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8" y="4581048"/>
              <a:ext cx="1776416" cy="12962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4588" y="4581048"/>
              <a:ext cx="1787616" cy="129713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678" y="1043853"/>
            <a:ext cx="3945938" cy="2529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	a resposta ao ébola em Portugal…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367" y="2780928"/>
            <a:ext cx="2288536" cy="3249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4264838" y="3870171"/>
            <a:ext cx="4411618" cy="2160000"/>
            <a:chOff x="2843808" y="3861048"/>
            <a:chExt cx="4411618" cy="2160000"/>
          </a:xfrm>
        </p:grpSpPr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8812" y="3861048"/>
              <a:ext cx="1076614" cy="216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3861048"/>
              <a:ext cx="1527307" cy="216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1809" y="3861048"/>
              <a:ext cx="1526309" cy="216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6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380" y="1"/>
            <a:ext cx="944565" cy="7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32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	a resposta à legionella em Portugal…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88871"/>
            <a:ext cx="2858824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24"/>
          <a:stretch/>
        </p:blipFill>
        <p:spPr bwMode="auto">
          <a:xfrm>
            <a:off x="3564708" y="1188870"/>
            <a:ext cx="3268684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778" y="3586153"/>
            <a:ext cx="1127449" cy="1499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732" y="1188871"/>
            <a:ext cx="1451383" cy="2159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29832"/>
            <a:ext cx="2858824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04"/>
          <a:stretch/>
        </p:blipFill>
        <p:spPr bwMode="auto">
          <a:xfrm>
            <a:off x="5683891" y="3586153"/>
            <a:ext cx="2839224" cy="1499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511" y="0"/>
            <a:ext cx="99903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778" y="5270707"/>
            <a:ext cx="4938337" cy="1128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260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866987"/>
            <a:ext cx="3648050" cy="2004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8" r="5163"/>
          <a:stretch/>
        </p:blipFill>
        <p:spPr bwMode="auto">
          <a:xfrm>
            <a:off x="6228184" y="1209303"/>
            <a:ext cx="2572808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9000"/>
            <a:ext cx="4438899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307" y="1209303"/>
            <a:ext cx="2495916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40" y="1196975"/>
            <a:ext cx="2501805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ângulo 7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socorro a acidente rodoviário…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26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educação para o risco…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14" y="1196975"/>
            <a:ext cx="5902895" cy="1163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436" y="2489327"/>
            <a:ext cx="4514850" cy="162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6948264" y="999108"/>
            <a:ext cx="1746023" cy="5094188"/>
            <a:chOff x="6617524" y="927100"/>
            <a:chExt cx="2220779" cy="545414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7524" y="927100"/>
              <a:ext cx="2220779" cy="7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7524" y="1716125"/>
              <a:ext cx="2220779" cy="7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7524" y="2505150"/>
              <a:ext cx="2220779" cy="7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7524" y="3294175"/>
              <a:ext cx="2220779" cy="7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7524" y="4083200"/>
              <a:ext cx="2220779" cy="7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7524" y="4872225"/>
              <a:ext cx="2220779" cy="7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7524" y="5661248"/>
              <a:ext cx="2220779" cy="7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527312" y="4293096"/>
            <a:ext cx="6127098" cy="1980000"/>
            <a:chOff x="468313" y="4293096"/>
            <a:chExt cx="6127098" cy="1980000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313" y="4293096"/>
              <a:ext cx="2858993" cy="198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0158" y="4293096"/>
              <a:ext cx="2915253" cy="198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" name="Picture 17">
            <a:hlinkClick r:id="rId13" action="ppaction://hlinkfile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448" y="630932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87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000" y="5660508"/>
            <a:ext cx="1800000" cy="119749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definição de comunicação de risco…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683568" y="1320004"/>
            <a:ext cx="7776864" cy="4217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4000"/>
              </a:lnSpc>
              <a:spcBef>
                <a:spcPct val="20000"/>
              </a:spcBef>
            </a:pPr>
            <a:r>
              <a:rPr lang="pt-PT" sz="2800" dirty="0" smtClean="0">
                <a:solidFill>
                  <a:srgbClr val="0070C0"/>
                </a:solidFill>
              </a:rPr>
              <a:t>Processo interactivo de permuta de informação e opiniões entre indivíduos, grupos e instituições que envolve mensagens sobre a natureza dos perigos e danos susceptívies de ocorrer</a:t>
            </a:r>
            <a:endParaRPr lang="pt-PT" sz="2800" dirty="0">
              <a:solidFill>
                <a:srgbClr val="0070C0"/>
              </a:solidFill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683941" y="6114782"/>
            <a:ext cx="6768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Fonte: </a:t>
            </a:r>
            <a:r>
              <a:rPr lang="pt-PT" sz="1200" i="1" dirty="0" smtClean="0">
                <a:solidFill>
                  <a:srgbClr val="0070C0"/>
                </a:solidFill>
              </a:rPr>
              <a:t>National Research Council, USA</a:t>
            </a:r>
            <a:endParaRPr lang="pt-PT" sz="1200" i="1" dirty="0">
              <a:solidFill>
                <a:srgbClr val="0070C0"/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984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definição de comunicação de crise…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683568" y="1320004"/>
            <a:ext cx="7776864" cy="4217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4000"/>
              </a:lnSpc>
              <a:spcBef>
                <a:spcPct val="20000"/>
              </a:spcBef>
            </a:pPr>
            <a:r>
              <a:rPr lang="pt-PT" sz="2800" dirty="0" smtClean="0">
                <a:solidFill>
                  <a:srgbClr val="0070C0"/>
                </a:solidFill>
              </a:rPr>
              <a:t>Processo que envolve a emissão e recepção de mensagens destinadas a prevenir ou atenuar os efeitos adversos (negativos) e proteger a organização, os stakeholders (incluindo o público) e a indústria (sector) de danos à sua reputação e imagem</a:t>
            </a:r>
            <a:endParaRPr lang="pt-PT" sz="2800" dirty="0">
              <a:solidFill>
                <a:srgbClr val="0070C0"/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5312" r="4983" b="5317"/>
          <a:stretch/>
        </p:blipFill>
        <p:spPr bwMode="auto">
          <a:xfrm>
            <a:off x="7338799" y="5661141"/>
            <a:ext cx="1800000" cy="11968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ângulo 8"/>
          <p:cNvSpPr/>
          <p:nvPr/>
        </p:nvSpPr>
        <p:spPr>
          <a:xfrm>
            <a:off x="683941" y="6114782"/>
            <a:ext cx="6768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</a:t>
            </a:r>
            <a:r>
              <a:rPr lang="pt-PT" sz="1200" i="1">
                <a:solidFill>
                  <a:srgbClr val="0070C0"/>
                </a:solidFill>
              </a:rPr>
              <a:t>: </a:t>
            </a:r>
            <a:r>
              <a:rPr lang="pt-PT" sz="1200" i="1" smtClean="0">
                <a:solidFill>
                  <a:srgbClr val="0070C0"/>
                </a:solidFill>
              </a:rPr>
              <a:t>Barbara Reynolds and Matthew Seeger </a:t>
            </a:r>
            <a:endParaRPr lang="pt-PT" sz="12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378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29561" y="2299634"/>
            <a:ext cx="78488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070C0"/>
                </a:solidFill>
              </a:rPr>
              <a:t>Os </a:t>
            </a:r>
            <a:r>
              <a:rPr lang="pt-PT" sz="2800" dirty="0">
                <a:solidFill>
                  <a:srgbClr val="0070C0"/>
                </a:solidFill>
              </a:rPr>
              <a:t>riscos e a protecção </a:t>
            </a:r>
            <a:r>
              <a:rPr lang="pt-PT" sz="2800" dirty="0" smtClean="0">
                <a:solidFill>
                  <a:srgbClr val="0070C0"/>
                </a:solidFill>
              </a:rPr>
              <a:t>civil em Portugal</a:t>
            </a: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070C0"/>
                </a:solidFill>
              </a:rPr>
              <a:t>A informação como direito fundamental dos cidadãos</a:t>
            </a: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070C0"/>
                </a:solidFill>
              </a:rPr>
              <a:t>Comunicação de risco e de crise</a:t>
            </a:r>
            <a:endParaRPr lang="pt-PT" sz="2800" dirty="0">
              <a:solidFill>
                <a:srgbClr val="0070C0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agenda...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801" y="5659169"/>
            <a:ext cx="1800000" cy="1197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78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	diferenças e semelhanças…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683568" y="1088740"/>
            <a:ext cx="3744416" cy="46805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800" b="1" i="1" dirty="0" smtClean="0">
                <a:solidFill>
                  <a:schemeClr val="accent6">
                    <a:lumMod val="75000"/>
                  </a:schemeClr>
                </a:solidFill>
              </a:rPr>
              <a:t>Comunicação de risco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Ênfase nos efeitos negativos conhecidos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Elevada tecnicidade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Respeito pelas crenças e atitudes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Persuasiva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Proactiva/Regular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Centrada na mensagem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Previsível (suportada nas evidências científicas)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Longo-prazo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Protagonistas: técnicos e cientistas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Dirigida à pessoa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Anúncios, </a:t>
            </a:r>
            <a:r>
              <a:rPr lang="pt-PT" i="1" dirty="0" err="1" smtClean="0">
                <a:solidFill>
                  <a:schemeClr val="accent6">
                    <a:lumMod val="75000"/>
                  </a:schemeClr>
                </a:solidFill>
              </a:rPr>
              <a:t>fact-sheets</a:t>
            </a: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, folhetos e desdobráveis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Controlada e estruturada</a:t>
            </a:r>
            <a:endParaRPr lang="pt-P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4" name="Rectângulo 23"/>
          <p:cNvSpPr/>
          <p:nvPr/>
        </p:nvSpPr>
        <p:spPr>
          <a:xfrm>
            <a:off x="4716016" y="1088740"/>
            <a:ext cx="3744416" cy="46805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800" b="1" i="1" dirty="0">
                <a:solidFill>
                  <a:srgbClr val="0070C0"/>
                </a:solidFill>
              </a:rPr>
              <a:t>Comunicação de crise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70C0"/>
                </a:solidFill>
              </a:rPr>
              <a:t>Ênfase na evolução da situação (</a:t>
            </a:r>
            <a:r>
              <a:rPr lang="pt-PT" i="1" dirty="0" err="1" smtClean="0">
                <a:solidFill>
                  <a:srgbClr val="0070C0"/>
                </a:solidFill>
              </a:rPr>
              <a:t>ongoing</a:t>
            </a:r>
            <a:r>
              <a:rPr lang="pt-PT" dirty="0" smtClean="0">
                <a:solidFill>
                  <a:srgbClr val="0070C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70C0"/>
                </a:solidFill>
              </a:rPr>
              <a:t>Magnitude, duração, controlo, consequências,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70C0"/>
                </a:solidFill>
              </a:rPr>
              <a:t>Informativa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70C0"/>
                </a:solidFill>
              </a:rPr>
              <a:t>Reactiva/Casual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70C0"/>
                </a:solidFill>
              </a:rPr>
              <a:t>Centrada no evoluir da situação de emergência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70C0"/>
                </a:solidFill>
              </a:rPr>
              <a:t>Imprevisível (baseada no que se conhece e não se conhece)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70C0"/>
                </a:solidFill>
              </a:rPr>
              <a:t>Curto-prazo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70C0"/>
                </a:solidFill>
              </a:rPr>
              <a:t>Protagonistas: operacionais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70C0"/>
                </a:solidFill>
              </a:rPr>
              <a:t>Conferências, comunicados de imprensa, declarações públicas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70C0"/>
                </a:solidFill>
              </a:rPr>
              <a:t>Espontânea e reactiva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8" name="Rectângulo 7"/>
          <p:cNvSpPr/>
          <p:nvPr/>
        </p:nvSpPr>
        <p:spPr>
          <a:xfrm>
            <a:off x="683941" y="6114782"/>
            <a:ext cx="74884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 smtClean="0">
                <a:solidFill>
                  <a:srgbClr val="0070C0"/>
                </a:solidFill>
              </a:rPr>
              <a:t>Fonte: </a:t>
            </a:r>
            <a:r>
              <a:rPr lang="pt-PT" sz="1200" i="1" dirty="0" err="1" smtClean="0">
                <a:solidFill>
                  <a:srgbClr val="0070C0"/>
                </a:solidFill>
              </a:rPr>
              <a:t>Developing</a:t>
            </a:r>
            <a:r>
              <a:rPr lang="pt-PT" sz="1200" i="1" dirty="0" smtClean="0">
                <a:solidFill>
                  <a:srgbClr val="0070C0"/>
                </a:solidFill>
              </a:rPr>
              <a:t> a </a:t>
            </a:r>
            <a:r>
              <a:rPr lang="pt-PT" sz="1200" i="1" dirty="0">
                <a:solidFill>
                  <a:srgbClr val="0070C0"/>
                </a:solidFill>
              </a:rPr>
              <a:t>C</a:t>
            </a:r>
            <a:r>
              <a:rPr lang="pt-PT" sz="1200" i="1" dirty="0" smtClean="0">
                <a:solidFill>
                  <a:srgbClr val="0070C0"/>
                </a:solidFill>
              </a:rPr>
              <a:t>risis </a:t>
            </a:r>
            <a:r>
              <a:rPr lang="pt-PT" sz="1200" i="1" dirty="0" err="1" smtClean="0">
                <a:solidFill>
                  <a:srgbClr val="0070C0"/>
                </a:solidFill>
              </a:rPr>
              <a:t>Communication</a:t>
            </a:r>
            <a:r>
              <a:rPr lang="pt-PT" sz="1200" i="1" dirty="0" smtClean="0">
                <a:solidFill>
                  <a:srgbClr val="0070C0"/>
                </a:solidFill>
              </a:rPr>
              <a:t> </a:t>
            </a:r>
            <a:r>
              <a:rPr lang="pt-PT" sz="1200" i="1" dirty="0" err="1" smtClean="0">
                <a:solidFill>
                  <a:srgbClr val="0070C0"/>
                </a:solidFill>
              </a:rPr>
              <a:t>Scorecard</a:t>
            </a:r>
            <a:r>
              <a:rPr lang="pt-PT" sz="1200" i="1" dirty="0" smtClean="0">
                <a:solidFill>
                  <a:srgbClr val="0070C0"/>
                </a:solidFill>
              </a:rPr>
              <a:t>, </a:t>
            </a:r>
            <a:r>
              <a:rPr lang="pt-PT" sz="1200" i="1" dirty="0" err="1" smtClean="0">
                <a:solidFill>
                  <a:srgbClr val="0070C0"/>
                </a:solidFill>
              </a:rPr>
              <a:t>Outcomes</a:t>
            </a:r>
            <a:r>
              <a:rPr lang="pt-PT" sz="1200" i="1" dirty="0" smtClean="0">
                <a:solidFill>
                  <a:srgbClr val="0070C0"/>
                </a:solidFill>
              </a:rPr>
              <a:t> </a:t>
            </a:r>
            <a:r>
              <a:rPr lang="pt-PT" sz="1200" i="1" dirty="0" err="1" smtClean="0">
                <a:solidFill>
                  <a:srgbClr val="0070C0"/>
                </a:solidFill>
              </a:rPr>
              <a:t>of</a:t>
            </a:r>
            <a:r>
              <a:rPr lang="pt-PT" sz="1200" i="1" dirty="0" smtClean="0">
                <a:solidFill>
                  <a:srgbClr val="0070C0"/>
                </a:solidFill>
              </a:rPr>
              <a:t> </a:t>
            </a:r>
            <a:r>
              <a:rPr lang="pt-PT" sz="1200" i="1" dirty="0" err="1" smtClean="0">
                <a:solidFill>
                  <a:srgbClr val="0070C0"/>
                </a:solidFill>
              </a:rPr>
              <a:t>an</a:t>
            </a:r>
            <a:r>
              <a:rPr lang="pt-PT" sz="1200" i="1" dirty="0" smtClean="0">
                <a:solidFill>
                  <a:srgbClr val="0070C0"/>
                </a:solidFill>
              </a:rPr>
              <a:t> </a:t>
            </a:r>
            <a:r>
              <a:rPr lang="pt-PT" sz="1200" i="1" dirty="0" err="1" smtClean="0">
                <a:solidFill>
                  <a:srgbClr val="0070C0"/>
                </a:solidFill>
              </a:rPr>
              <a:t>International</a:t>
            </a:r>
            <a:r>
              <a:rPr lang="pt-PT" sz="1200" i="1" dirty="0" smtClean="0">
                <a:solidFill>
                  <a:srgbClr val="0070C0"/>
                </a:solidFill>
              </a:rPr>
              <a:t> Research Project, 2008-2011</a:t>
            </a:r>
            <a:endParaRPr lang="pt-PT" sz="1200" i="1" dirty="0">
              <a:solidFill>
                <a:srgbClr val="0070C0"/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58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comunicação de risco…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08" y="1124744"/>
            <a:ext cx="3600000" cy="32555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440" y="3959848"/>
            <a:ext cx="3600000" cy="1517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681" y="5783350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ângulo 17"/>
          <p:cNvSpPr/>
          <p:nvPr/>
        </p:nvSpPr>
        <p:spPr>
          <a:xfrm>
            <a:off x="683941" y="6114782"/>
            <a:ext cx="5832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Fonte: Decreto-Lei n.º 36/95, 14 de Fevereiro</a:t>
            </a:r>
          </a:p>
        </p:txBody>
      </p:sp>
      <p:cxnSp>
        <p:nvCxnSpPr>
          <p:cNvPr id="3" name="Conexão recta 2"/>
          <p:cNvCxnSpPr/>
          <p:nvPr/>
        </p:nvCxnSpPr>
        <p:spPr>
          <a:xfrm>
            <a:off x="4224908" y="1124744"/>
            <a:ext cx="4307532" cy="2835104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xão recta 6"/>
          <p:cNvCxnSpPr/>
          <p:nvPr/>
        </p:nvCxnSpPr>
        <p:spPr>
          <a:xfrm>
            <a:off x="624908" y="4380332"/>
            <a:ext cx="4307455" cy="1096614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66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comunicação de crise…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95" y="2607327"/>
            <a:ext cx="3596343" cy="1932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950" y="1125538"/>
            <a:ext cx="3289086" cy="4535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681" y="5783350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ângulo 29"/>
          <p:cNvSpPr/>
          <p:nvPr/>
        </p:nvSpPr>
        <p:spPr>
          <a:xfrm>
            <a:off x="683941" y="6114782"/>
            <a:ext cx="5832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Fonte: Decreto-Lei n.º 36/95, 14 de Fevereiro</a:t>
            </a:r>
          </a:p>
        </p:txBody>
      </p:sp>
      <p:cxnSp>
        <p:nvCxnSpPr>
          <p:cNvPr id="7" name="Conexão recta 6"/>
          <p:cNvCxnSpPr/>
          <p:nvPr/>
        </p:nvCxnSpPr>
        <p:spPr>
          <a:xfrm flipV="1">
            <a:off x="4211638" y="1125538"/>
            <a:ext cx="725312" cy="1481789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xão recta 8"/>
          <p:cNvCxnSpPr/>
          <p:nvPr/>
        </p:nvCxnSpPr>
        <p:spPr>
          <a:xfrm>
            <a:off x="4211638" y="4539599"/>
            <a:ext cx="725312" cy="1121649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38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58"/>
          <a:stretch/>
        </p:blipFill>
        <p:spPr bwMode="auto">
          <a:xfrm>
            <a:off x="7236296" y="6003443"/>
            <a:ext cx="1923894" cy="878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upo 25"/>
          <p:cNvGrpSpPr/>
          <p:nvPr/>
        </p:nvGrpSpPr>
        <p:grpSpPr>
          <a:xfrm>
            <a:off x="564266" y="1829952"/>
            <a:ext cx="7997628" cy="3198096"/>
            <a:chOff x="678828" y="1670904"/>
            <a:chExt cx="7997628" cy="3198096"/>
          </a:xfrm>
        </p:grpSpPr>
        <p:sp>
          <p:nvSpPr>
            <p:cNvPr id="2" name="Divisa 1"/>
            <p:cNvSpPr/>
            <p:nvPr/>
          </p:nvSpPr>
          <p:spPr>
            <a:xfrm>
              <a:off x="678828" y="1670904"/>
              <a:ext cx="2880000" cy="1440000"/>
            </a:xfrm>
            <a:prstGeom prst="chevron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  <p:sp>
          <p:nvSpPr>
            <p:cNvPr id="8" name="Divisa 7"/>
            <p:cNvSpPr/>
            <p:nvPr/>
          </p:nvSpPr>
          <p:spPr>
            <a:xfrm>
              <a:off x="678828" y="3429000"/>
              <a:ext cx="2880000" cy="1440000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1435750" y="1680116"/>
              <a:ext cx="13730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dirty="0">
                  <a:solidFill>
                    <a:prstClr val="white"/>
                  </a:solidFill>
                </a:rPr>
                <a:t>Precisão da informação</a:t>
              </a:r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1435750" y="2440125"/>
              <a:ext cx="13730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dirty="0">
                  <a:solidFill>
                    <a:prstClr val="white"/>
                  </a:solidFill>
                </a:rPr>
                <a:t>Velocidade de reacção</a:t>
              </a:r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1435750" y="3573016"/>
              <a:ext cx="1373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dirty="0">
                  <a:solidFill>
                    <a:prstClr val="white"/>
                  </a:solidFill>
                </a:rPr>
                <a:t>Empatia</a:t>
              </a:r>
            </a:p>
          </p:txBody>
        </p:sp>
        <p:sp>
          <p:nvSpPr>
            <p:cNvPr id="12" name="CaixaDeTexto 11"/>
            <p:cNvSpPr txBox="1"/>
            <p:nvPr/>
          </p:nvSpPr>
          <p:spPr>
            <a:xfrm>
              <a:off x="1435750" y="4355812"/>
              <a:ext cx="1373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dirty="0">
                  <a:solidFill>
                    <a:prstClr val="white"/>
                  </a:solidFill>
                </a:rPr>
                <a:t>Abertura</a:t>
              </a:r>
            </a:p>
          </p:txBody>
        </p:sp>
        <p:cxnSp>
          <p:nvCxnSpPr>
            <p:cNvPr id="17" name="Conexão recta 16"/>
            <p:cNvCxnSpPr/>
            <p:nvPr/>
          </p:nvCxnSpPr>
          <p:spPr>
            <a:xfrm>
              <a:off x="1547664" y="2383286"/>
              <a:ext cx="166100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xão recta 18"/>
            <p:cNvCxnSpPr/>
            <p:nvPr/>
          </p:nvCxnSpPr>
          <p:spPr>
            <a:xfrm>
              <a:off x="1535789" y="4149080"/>
              <a:ext cx="166100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CaixaDeTexto 19"/>
            <p:cNvSpPr txBox="1"/>
            <p:nvPr/>
          </p:nvSpPr>
          <p:spPr>
            <a:xfrm>
              <a:off x="3635896" y="2117419"/>
              <a:ext cx="2664296" cy="584775"/>
            </a:xfrm>
            <a:prstGeom prst="rect">
              <a:avLst/>
            </a:prstGeom>
            <a:solidFill>
              <a:schemeClr val="bg1"/>
            </a:solidFill>
            <a:effectLst/>
          </p:spPr>
          <p:txBody>
            <a:bodyPr wrap="square" rtlCol="0">
              <a:spAutoFit/>
            </a:bodyPr>
            <a:lstStyle>
              <a:defPPr>
                <a:defRPr lang="pt-PT"/>
              </a:defPPr>
              <a:lvl1pPr algn="ctr">
                <a:defRPr sz="3200"/>
              </a:lvl1pPr>
            </a:lstStyle>
            <a:p>
              <a:r>
                <a:rPr lang="pt-PT" dirty="0">
                  <a:solidFill>
                    <a:prstClr val="black"/>
                  </a:solidFill>
                </a:rPr>
                <a:t>Credibilidade</a:t>
              </a:r>
            </a:p>
          </p:txBody>
        </p:sp>
        <p:sp>
          <p:nvSpPr>
            <p:cNvPr id="21" name="CaixaDeTexto 20"/>
            <p:cNvSpPr txBox="1"/>
            <p:nvPr/>
          </p:nvSpPr>
          <p:spPr>
            <a:xfrm>
              <a:off x="3879757" y="3875595"/>
              <a:ext cx="2176575" cy="584775"/>
            </a:xfrm>
            <a:prstGeom prst="rect">
              <a:avLst/>
            </a:prstGeom>
            <a:solidFill>
              <a:schemeClr val="bg1"/>
            </a:solidFill>
            <a:effectLst/>
          </p:spPr>
          <p:txBody>
            <a:bodyPr wrap="square" rtlCol="0">
              <a:spAutoFit/>
            </a:bodyPr>
            <a:lstStyle>
              <a:defPPr>
                <a:defRPr lang="pt-PT"/>
              </a:defPPr>
              <a:lvl1pPr algn="ctr">
                <a:defRPr sz="3200"/>
              </a:lvl1pPr>
            </a:lstStyle>
            <a:p>
              <a:r>
                <a:rPr lang="pt-PT" dirty="0">
                  <a:solidFill>
                    <a:prstClr val="black"/>
                  </a:solidFill>
                </a:rPr>
                <a:t>Confiança</a:t>
              </a:r>
            </a:p>
          </p:txBody>
        </p:sp>
        <p:sp>
          <p:nvSpPr>
            <p:cNvPr id="23" name="CaixaDeTexto 22"/>
            <p:cNvSpPr txBox="1"/>
            <p:nvPr/>
          </p:nvSpPr>
          <p:spPr>
            <a:xfrm>
              <a:off x="4535996" y="2996507"/>
              <a:ext cx="864096" cy="584775"/>
            </a:xfrm>
            <a:prstGeom prst="rect">
              <a:avLst/>
            </a:prstGeom>
            <a:solidFill>
              <a:schemeClr val="bg1"/>
            </a:solidFill>
            <a:effectLst/>
          </p:spPr>
          <p:txBody>
            <a:bodyPr wrap="square" rtlCol="0">
              <a:spAutoFit/>
            </a:bodyPr>
            <a:lstStyle>
              <a:defPPr>
                <a:defRPr lang="pt-PT"/>
              </a:defPPr>
              <a:lvl1pPr algn="ctr">
                <a:defRPr sz="3200"/>
              </a:lvl1pPr>
            </a:lstStyle>
            <a:p>
              <a:r>
                <a:rPr lang="pt-PT" dirty="0" smtClean="0">
                  <a:solidFill>
                    <a:prstClr val="black"/>
                  </a:solidFill>
                </a:rPr>
                <a:t>+</a:t>
              </a:r>
              <a:endParaRPr lang="pt-PT" dirty="0">
                <a:solidFill>
                  <a:prstClr val="black"/>
                </a:solidFill>
              </a:endParaRPr>
            </a:p>
          </p:txBody>
        </p:sp>
        <p:sp>
          <p:nvSpPr>
            <p:cNvPr id="24" name="CaixaDeTexto 23"/>
            <p:cNvSpPr txBox="1"/>
            <p:nvPr/>
          </p:nvSpPr>
          <p:spPr>
            <a:xfrm>
              <a:off x="6372200" y="2996507"/>
              <a:ext cx="864096" cy="584775"/>
            </a:xfrm>
            <a:prstGeom prst="rect">
              <a:avLst/>
            </a:prstGeom>
            <a:solidFill>
              <a:schemeClr val="bg1"/>
            </a:solidFill>
            <a:effectLst/>
          </p:spPr>
          <p:txBody>
            <a:bodyPr wrap="square" rtlCol="0">
              <a:spAutoFit/>
            </a:bodyPr>
            <a:lstStyle>
              <a:defPPr>
                <a:defRPr lang="pt-PT"/>
              </a:defPPr>
              <a:lvl1pPr algn="ctr">
                <a:defRPr sz="3200"/>
              </a:lvl1pPr>
            </a:lstStyle>
            <a:p>
              <a:r>
                <a:rPr lang="pt-PT" dirty="0" smtClean="0">
                  <a:solidFill>
                    <a:prstClr val="black"/>
                  </a:solidFill>
                </a:rPr>
                <a:t>=</a:t>
              </a:r>
              <a:endParaRPr lang="pt-PT" dirty="0">
                <a:solidFill>
                  <a:prstClr val="black"/>
                </a:solidFill>
              </a:endParaRPr>
            </a:p>
          </p:txBody>
        </p:sp>
        <p:sp>
          <p:nvSpPr>
            <p:cNvPr id="22" name="CaixaDeTexto 21"/>
            <p:cNvSpPr txBox="1"/>
            <p:nvPr/>
          </p:nvSpPr>
          <p:spPr>
            <a:xfrm>
              <a:off x="7164288" y="2996507"/>
              <a:ext cx="1512168" cy="584775"/>
            </a:xfrm>
            <a:prstGeom prst="rect">
              <a:avLst/>
            </a:prstGeom>
            <a:solidFill>
              <a:schemeClr val="bg1"/>
            </a:solidFill>
            <a:effectLst/>
          </p:spPr>
          <p:txBody>
            <a:bodyPr wrap="square" rtlCol="0">
              <a:spAutoFit/>
            </a:bodyPr>
            <a:lstStyle>
              <a:defPPr>
                <a:defRPr lang="pt-PT"/>
              </a:defPPr>
              <a:lvl1pPr algn="ctr">
                <a:defRPr sz="3200"/>
              </a:lvl1pPr>
            </a:lstStyle>
            <a:p>
              <a:r>
                <a:rPr lang="pt-PT" dirty="0">
                  <a:solidFill>
                    <a:prstClr val="black"/>
                  </a:solidFill>
                </a:rPr>
                <a:t>Sucesso</a:t>
              </a:r>
            </a:p>
          </p:txBody>
        </p:sp>
      </p:grpSp>
      <p:sp>
        <p:nvSpPr>
          <p:cNvPr id="25" name="Rectângulo 2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factores críticos de 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sucesso...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Rectângulo 26"/>
          <p:cNvSpPr/>
          <p:nvPr/>
        </p:nvSpPr>
        <p:spPr>
          <a:xfrm>
            <a:off x="683941" y="6114782"/>
            <a:ext cx="5832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Fonte: Crisis </a:t>
            </a:r>
            <a:r>
              <a:rPr lang="pt-PT" sz="1200" i="1" dirty="0" err="1">
                <a:solidFill>
                  <a:srgbClr val="0070C0"/>
                </a:solidFill>
              </a:rPr>
              <a:t>and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Emergency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Risk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Communication</a:t>
            </a:r>
            <a:r>
              <a:rPr lang="pt-PT" sz="1200" i="1" dirty="0">
                <a:solidFill>
                  <a:srgbClr val="0070C0"/>
                </a:solidFill>
              </a:rPr>
              <a:t>, 2012 </a:t>
            </a:r>
            <a:r>
              <a:rPr lang="pt-PT" sz="1200" i="1" dirty="0" err="1">
                <a:solidFill>
                  <a:srgbClr val="0070C0"/>
                </a:solidFill>
              </a:rPr>
              <a:t>Edition</a:t>
            </a:r>
            <a:endParaRPr lang="pt-PT" sz="1200" i="1" dirty="0">
              <a:solidFill>
                <a:srgbClr val="0070C0"/>
              </a:solidFill>
            </a:endParaRPr>
          </a:p>
        </p:txBody>
      </p:sp>
      <p:sp>
        <p:nvSpPr>
          <p:cNvPr id="28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36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a mensagem tem de ser…</a:t>
            </a:r>
          </a:p>
        </p:txBody>
      </p:sp>
      <p:sp>
        <p:nvSpPr>
          <p:cNvPr id="7" name="Rectângulo 6"/>
          <p:cNvSpPr/>
          <p:nvPr/>
        </p:nvSpPr>
        <p:spPr>
          <a:xfrm>
            <a:off x="683568" y="1700808"/>
            <a:ext cx="7776864" cy="34771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Simples </a:t>
            </a:r>
          </a:p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Oportuna </a:t>
            </a:r>
          </a:p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Precisa</a:t>
            </a:r>
          </a:p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Relevante</a:t>
            </a:r>
          </a:p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Credível</a:t>
            </a:r>
          </a:p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Consistente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72" y="4437112"/>
            <a:ext cx="3039821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683941" y="6114782"/>
            <a:ext cx="5832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Fonte: Crisis </a:t>
            </a:r>
            <a:r>
              <a:rPr lang="pt-PT" sz="1200" i="1" dirty="0" err="1">
                <a:solidFill>
                  <a:srgbClr val="0070C0"/>
                </a:solidFill>
              </a:rPr>
              <a:t>and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Emergency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Risk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Communication</a:t>
            </a:r>
            <a:r>
              <a:rPr lang="pt-PT" sz="1200" i="1" dirty="0">
                <a:solidFill>
                  <a:srgbClr val="0070C0"/>
                </a:solidFill>
              </a:rPr>
              <a:t>, 2012 </a:t>
            </a:r>
            <a:r>
              <a:rPr lang="pt-PT" sz="1200" i="1" dirty="0" err="1">
                <a:solidFill>
                  <a:srgbClr val="0070C0"/>
                </a:solidFill>
              </a:rPr>
              <a:t>Edition</a:t>
            </a:r>
            <a:endParaRPr lang="pt-PT" sz="1200" i="1" dirty="0">
              <a:solidFill>
                <a:srgbClr val="0070C0"/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13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ângulo 2"/>
          <p:cNvSpPr/>
          <p:nvPr/>
        </p:nvSpPr>
        <p:spPr>
          <a:xfrm>
            <a:off x="425504" y="980728"/>
            <a:ext cx="8280920" cy="4824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Não </a:t>
            </a:r>
            <a:r>
              <a:rPr lang="pt-PT" sz="2800" dirty="0" smtClean="0">
                <a:solidFill>
                  <a:srgbClr val="0070C0"/>
                </a:solidFill>
              </a:rPr>
              <a:t>deixe </a:t>
            </a:r>
            <a:r>
              <a:rPr lang="pt-PT" sz="2800" dirty="0">
                <a:solidFill>
                  <a:srgbClr val="0070C0"/>
                </a:solidFill>
              </a:rPr>
              <a:t>de falar 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070C0"/>
                </a:solidFill>
              </a:rPr>
              <a:t>Tenha um </a:t>
            </a:r>
            <a:r>
              <a:rPr lang="pt-PT" sz="2800" dirty="0">
                <a:solidFill>
                  <a:srgbClr val="0070C0"/>
                </a:solidFill>
              </a:rPr>
              <a:t>porta-voz sempre disponível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070C0"/>
                </a:solidFill>
              </a:rPr>
              <a:t>Responda </a:t>
            </a:r>
            <a:r>
              <a:rPr lang="pt-PT" sz="2800" dirty="0">
                <a:solidFill>
                  <a:srgbClr val="0070C0"/>
                </a:solidFill>
              </a:rPr>
              <a:t>dentro dos prazos às solicitações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070C0"/>
                </a:solidFill>
              </a:rPr>
              <a:t>Lembre-se </a:t>
            </a:r>
            <a:r>
              <a:rPr lang="pt-PT" sz="2800" dirty="0">
                <a:solidFill>
                  <a:srgbClr val="0070C0"/>
                </a:solidFill>
              </a:rPr>
              <a:t>que </a:t>
            </a:r>
            <a:r>
              <a:rPr lang="pt-PT" sz="2800" dirty="0" smtClean="0">
                <a:solidFill>
                  <a:srgbClr val="0070C0"/>
                </a:solidFill>
              </a:rPr>
              <a:t>está </a:t>
            </a:r>
            <a:r>
              <a:rPr lang="pt-PT" sz="2800" dirty="0">
                <a:solidFill>
                  <a:srgbClr val="0070C0"/>
                </a:solidFill>
              </a:rPr>
              <a:t>perante o «tribunal da opinião pública»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070C0"/>
                </a:solidFill>
              </a:rPr>
              <a:t>Planeie antecipadamente e ensaie </a:t>
            </a:r>
            <a:r>
              <a:rPr lang="pt-PT" sz="2800" dirty="0">
                <a:solidFill>
                  <a:srgbClr val="0070C0"/>
                </a:solidFill>
              </a:rPr>
              <a:t>a </a:t>
            </a:r>
            <a:r>
              <a:rPr lang="pt-PT" sz="2800" dirty="0" smtClean="0">
                <a:solidFill>
                  <a:srgbClr val="0070C0"/>
                </a:solidFill>
              </a:rPr>
              <a:t>sua mensagem</a:t>
            </a:r>
            <a:endParaRPr lang="pt-PT" sz="2800" dirty="0">
              <a:solidFill>
                <a:srgbClr val="0070C0"/>
              </a:solidFill>
            </a:endParaRP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070C0"/>
                </a:solidFill>
              </a:rPr>
              <a:t>Seja verdadeiro </a:t>
            </a:r>
            <a:r>
              <a:rPr lang="pt-PT" sz="2800" dirty="0">
                <a:solidFill>
                  <a:srgbClr val="0070C0"/>
                </a:solidFill>
              </a:rPr>
              <a:t>e não </a:t>
            </a:r>
            <a:r>
              <a:rPr lang="pt-PT" sz="2800" dirty="0" smtClean="0">
                <a:solidFill>
                  <a:srgbClr val="0070C0"/>
                </a:solidFill>
              </a:rPr>
              <a:t>esconda </a:t>
            </a:r>
            <a:r>
              <a:rPr lang="pt-PT" sz="2800" dirty="0">
                <a:solidFill>
                  <a:srgbClr val="0070C0"/>
                </a:solidFill>
              </a:rPr>
              <a:t>nada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070C0"/>
                </a:solidFill>
              </a:rPr>
              <a:t>Divulgue </a:t>
            </a:r>
            <a:r>
              <a:rPr lang="pt-PT" sz="2800" dirty="0">
                <a:solidFill>
                  <a:srgbClr val="0070C0"/>
                </a:solidFill>
              </a:rPr>
              <a:t>as más notícias todas de </a:t>
            </a:r>
            <a:r>
              <a:rPr lang="pt-PT" sz="2800" dirty="0" smtClean="0">
                <a:solidFill>
                  <a:srgbClr val="0070C0"/>
                </a:solidFill>
              </a:rPr>
              <a:t>uma </a:t>
            </a:r>
            <a:r>
              <a:rPr lang="pt-PT" sz="2800" dirty="0">
                <a:solidFill>
                  <a:srgbClr val="0070C0"/>
                </a:solidFill>
              </a:rPr>
              <a:t>só vez</a:t>
            </a:r>
          </a:p>
        </p:txBody>
      </p:sp>
      <p:sp>
        <p:nvSpPr>
          <p:cNvPr id="4" name="Rectângulo 3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face a uma situação de crise...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521818"/>
            <a:ext cx="2124379" cy="133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994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captar </a:t>
            </a: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a atenção do 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público...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ângulo 5"/>
          <p:cNvSpPr/>
          <p:nvPr/>
        </p:nvSpPr>
        <p:spPr>
          <a:xfrm>
            <a:off x="682672" y="1227553"/>
            <a:ext cx="7778656" cy="44028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Frases curtas e incisivas</a:t>
            </a:r>
          </a:p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Estilo claro e preciso</a:t>
            </a:r>
          </a:p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Enfoque na eficácia </a:t>
            </a:r>
            <a:r>
              <a:rPr lang="pt-PT" sz="2800" i="1" dirty="0">
                <a:solidFill>
                  <a:srgbClr val="0070C0"/>
                </a:solidFill>
              </a:rPr>
              <a:t>vs</a:t>
            </a:r>
            <a:r>
              <a:rPr lang="pt-PT" sz="2800" dirty="0">
                <a:solidFill>
                  <a:srgbClr val="0070C0"/>
                </a:solidFill>
              </a:rPr>
              <a:t>. estilo</a:t>
            </a:r>
          </a:p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Usar linguagem corrente e acessível</a:t>
            </a:r>
          </a:p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Descomplicar o assunto</a:t>
            </a:r>
          </a:p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Descrever os factos </a:t>
            </a:r>
          </a:p>
          <a:p>
            <a:pPr marL="571500" indent="-5715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Manter o destacamento emocional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433855"/>
            <a:ext cx="1901306" cy="142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8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ângulo 2"/>
          <p:cNvSpPr/>
          <p:nvPr/>
        </p:nvSpPr>
        <p:spPr>
          <a:xfrm>
            <a:off x="425504" y="980728"/>
            <a:ext cx="8280920" cy="5033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Concentre-se em apenas 3 </a:t>
            </a:r>
            <a:r>
              <a:rPr lang="pt-PT" sz="2800" dirty="0" smtClean="0">
                <a:solidFill>
                  <a:srgbClr val="0070C0"/>
                </a:solidFill>
              </a:rPr>
              <a:t>mensagens de cada vez</a:t>
            </a:r>
            <a:endParaRPr lang="pt-PT" sz="2800" dirty="0">
              <a:solidFill>
                <a:srgbClr val="0070C0"/>
              </a:solidFill>
            </a:endParaRP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Se tiver mais de 3 mensagens, em situação de stress, ninguém será capaz de retê-las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Apresente a mensagem mais importante logo no início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KISS (</a:t>
            </a:r>
            <a:r>
              <a:rPr lang="pt-PT" sz="2800" i="1" dirty="0" err="1">
                <a:solidFill>
                  <a:srgbClr val="0070C0"/>
                </a:solidFill>
              </a:rPr>
              <a:t>Keep</a:t>
            </a:r>
            <a:r>
              <a:rPr lang="pt-PT" sz="2800" i="1" dirty="0">
                <a:solidFill>
                  <a:srgbClr val="0070C0"/>
                </a:solidFill>
              </a:rPr>
              <a:t> </a:t>
            </a:r>
            <a:r>
              <a:rPr lang="pt-PT" sz="2800" i="1" dirty="0" err="1">
                <a:solidFill>
                  <a:srgbClr val="0070C0"/>
                </a:solidFill>
              </a:rPr>
              <a:t>it</a:t>
            </a:r>
            <a:r>
              <a:rPr lang="pt-PT" sz="2800" i="1" dirty="0">
                <a:solidFill>
                  <a:srgbClr val="0070C0"/>
                </a:solidFill>
              </a:rPr>
              <a:t> short, </a:t>
            </a:r>
            <a:r>
              <a:rPr lang="pt-PT" sz="2800" i="1" dirty="0" err="1">
                <a:solidFill>
                  <a:srgbClr val="0070C0"/>
                </a:solidFill>
              </a:rPr>
              <a:t>simple</a:t>
            </a:r>
            <a:r>
              <a:rPr lang="pt-PT" sz="2800" i="1" dirty="0">
                <a:solidFill>
                  <a:srgbClr val="0070C0"/>
                </a:solidFill>
              </a:rPr>
              <a:t>… </a:t>
            </a:r>
            <a:r>
              <a:rPr lang="pt-PT" sz="2800" i="1" dirty="0" err="1">
                <a:solidFill>
                  <a:srgbClr val="0070C0"/>
                </a:solidFill>
              </a:rPr>
              <a:t>and</a:t>
            </a:r>
            <a:r>
              <a:rPr lang="pt-PT" sz="2800" i="1" dirty="0">
                <a:solidFill>
                  <a:srgbClr val="0070C0"/>
                </a:solidFill>
              </a:rPr>
              <a:t> </a:t>
            </a:r>
            <a:r>
              <a:rPr lang="pt-PT" sz="2800" i="1" dirty="0" err="1">
                <a:solidFill>
                  <a:srgbClr val="0070C0"/>
                </a:solidFill>
              </a:rPr>
              <a:t>stupid</a:t>
            </a:r>
            <a:r>
              <a:rPr lang="pt-PT" sz="2800" dirty="0">
                <a:solidFill>
                  <a:srgbClr val="0070C0"/>
                </a:solidFill>
              </a:rPr>
              <a:t>!)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Seja positivo ao transmitir a mensagem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Repita várias vezes a </a:t>
            </a:r>
            <a:r>
              <a:rPr lang="pt-PT" sz="2800" dirty="0" smtClean="0">
                <a:solidFill>
                  <a:srgbClr val="0070C0"/>
                </a:solidFill>
              </a:rPr>
              <a:t>mensagem, </a:t>
            </a:r>
            <a:r>
              <a:rPr lang="pt-PT" sz="2800" dirty="0">
                <a:solidFill>
                  <a:srgbClr val="0070C0"/>
                </a:solidFill>
              </a:rPr>
              <a:t>alterando a </a:t>
            </a:r>
            <a:r>
              <a:rPr lang="pt-PT" sz="2800" dirty="0" smtClean="0">
                <a:solidFill>
                  <a:srgbClr val="0070C0"/>
                </a:solidFill>
              </a:rPr>
              <a:t>ordem</a:t>
            </a:r>
            <a:endParaRPr lang="pt-PT" sz="2800" dirty="0">
              <a:solidFill>
                <a:srgbClr val="0070C0"/>
              </a:solidFill>
            </a:endParaRP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Não use palavras difíceis ou jargão</a:t>
            </a:r>
          </a:p>
        </p:txBody>
      </p:sp>
      <p:sp>
        <p:nvSpPr>
          <p:cNvPr id="4" name="Rectângulo 3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faça-se  compreender...</a:t>
            </a:r>
          </a:p>
        </p:txBody>
      </p:sp>
      <p:sp>
        <p:nvSpPr>
          <p:cNvPr id="7" name="Rectângulo 6"/>
          <p:cNvSpPr/>
          <p:nvPr/>
        </p:nvSpPr>
        <p:spPr>
          <a:xfrm>
            <a:off x="683941" y="6114782"/>
            <a:ext cx="5832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Fonte: Crisis </a:t>
            </a:r>
            <a:r>
              <a:rPr lang="pt-PT" sz="1200" i="1" dirty="0" err="1">
                <a:solidFill>
                  <a:srgbClr val="0070C0"/>
                </a:solidFill>
              </a:rPr>
              <a:t>and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Emergency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Risk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Communication</a:t>
            </a:r>
            <a:r>
              <a:rPr lang="pt-PT" sz="1200" i="1" dirty="0">
                <a:solidFill>
                  <a:srgbClr val="0070C0"/>
                </a:solidFill>
              </a:rPr>
              <a:t>, 2012 </a:t>
            </a:r>
            <a:r>
              <a:rPr lang="pt-PT" sz="1200" i="1" dirty="0" err="1">
                <a:solidFill>
                  <a:srgbClr val="0070C0"/>
                </a:solidFill>
              </a:rPr>
              <a:t>Edition</a:t>
            </a:r>
            <a:endParaRPr lang="pt-PT" sz="1200" i="1" dirty="0">
              <a:solidFill>
                <a:srgbClr val="0070C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2"/>
          <a:stretch/>
        </p:blipFill>
        <p:spPr bwMode="auto">
          <a:xfrm>
            <a:off x="7092280" y="5293603"/>
            <a:ext cx="2049000" cy="156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25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421" y="5023705"/>
            <a:ext cx="5314243" cy="1357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" name="Group 15"/>
          <p:cNvGrpSpPr/>
          <p:nvPr/>
        </p:nvGrpSpPr>
        <p:grpSpPr>
          <a:xfrm>
            <a:off x="345878" y="1196752"/>
            <a:ext cx="8469329" cy="1440000"/>
            <a:chOff x="388712" y="1076314"/>
            <a:chExt cx="8469329" cy="14400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7197" y="1076314"/>
              <a:ext cx="2160844" cy="144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712" y="1076314"/>
              <a:ext cx="2160844" cy="144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2768" y="1076314"/>
              <a:ext cx="3621218" cy="144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7" name="Group 16"/>
          <p:cNvGrpSpPr/>
          <p:nvPr/>
        </p:nvGrpSpPr>
        <p:grpSpPr>
          <a:xfrm>
            <a:off x="1303739" y="2930228"/>
            <a:ext cx="6553607" cy="1800000"/>
            <a:chOff x="1295512" y="2925320"/>
            <a:chExt cx="6553607" cy="180000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512" y="2925320"/>
              <a:ext cx="2701055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8064" y="2925320"/>
              <a:ext cx="2701055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5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Rectângulo 7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comando nacional de operações de socorro…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65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8" name="Rectângulo 7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o 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mapa </a:t>
            </a: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de mensagens…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683941" y="6114782"/>
            <a:ext cx="5832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Fonte: Crisis </a:t>
            </a:r>
            <a:r>
              <a:rPr lang="pt-PT" sz="1200" i="1" dirty="0" err="1">
                <a:solidFill>
                  <a:srgbClr val="0070C0"/>
                </a:solidFill>
              </a:rPr>
              <a:t>and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Emergency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Risk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Communication</a:t>
            </a:r>
            <a:r>
              <a:rPr lang="pt-PT" sz="1200" i="1" dirty="0">
                <a:solidFill>
                  <a:srgbClr val="0070C0"/>
                </a:solidFill>
              </a:rPr>
              <a:t>, 2012 </a:t>
            </a:r>
            <a:r>
              <a:rPr lang="pt-PT" sz="1200" i="1" dirty="0" err="1">
                <a:solidFill>
                  <a:srgbClr val="0070C0"/>
                </a:solidFill>
              </a:rPr>
              <a:t>Edition</a:t>
            </a:r>
            <a:endParaRPr lang="pt-PT" sz="1200" i="1" dirty="0">
              <a:solidFill>
                <a:srgbClr val="0070C0"/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40" y="2183676"/>
            <a:ext cx="3960000" cy="2490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5436096" y="1340768"/>
            <a:ext cx="3096344" cy="417646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pt-PT" dirty="0">
                <a:solidFill>
                  <a:schemeClr val="bg1"/>
                </a:solidFill>
              </a:rPr>
              <a:t>Identificar </a:t>
            </a:r>
            <a:r>
              <a:rPr lang="pt-PT" dirty="0" smtClean="0">
                <a:solidFill>
                  <a:schemeClr val="bg1"/>
                </a:solidFill>
              </a:rPr>
              <a:t>os stakeholders</a:t>
            </a:r>
            <a:endParaRPr lang="pt-PT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pt-PT" dirty="0" smtClean="0">
                <a:solidFill>
                  <a:schemeClr val="bg1"/>
                </a:solidFill>
              </a:rPr>
              <a:t>Listar as </a:t>
            </a:r>
            <a:r>
              <a:rPr lang="pt-PT" dirty="0">
                <a:solidFill>
                  <a:schemeClr val="bg1"/>
                </a:solidFill>
              </a:rPr>
              <a:t>suas questões e preocupações </a:t>
            </a:r>
            <a:endParaRPr lang="pt-PT" dirty="0" smtClean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pt-PT" dirty="0" smtClean="0">
                <a:solidFill>
                  <a:schemeClr val="bg1"/>
                </a:solidFill>
              </a:rPr>
              <a:t>Agrupar as questões e preocupações por afinidade</a:t>
            </a:r>
          </a:p>
          <a:p>
            <a:pPr marL="342900" indent="-342900">
              <a:buFont typeface="+mj-lt"/>
              <a:buAutoNum type="arabicPeriod"/>
            </a:pPr>
            <a:r>
              <a:rPr lang="pt-PT" dirty="0" smtClean="0">
                <a:solidFill>
                  <a:schemeClr val="bg1"/>
                </a:solidFill>
              </a:rPr>
              <a:t>Desenvolver mensagens-chave</a:t>
            </a:r>
          </a:p>
          <a:p>
            <a:pPr marL="342900" indent="-342900">
              <a:buFont typeface="+mj-lt"/>
              <a:buAutoNum type="arabicPeriod"/>
            </a:pPr>
            <a:r>
              <a:rPr lang="pt-PT" dirty="0" smtClean="0">
                <a:solidFill>
                  <a:schemeClr val="bg1"/>
                </a:solidFill>
              </a:rPr>
              <a:t>Reunir informação de suporte </a:t>
            </a:r>
          </a:p>
          <a:p>
            <a:pPr marL="342900" indent="-342900">
              <a:buFont typeface="+mj-lt"/>
              <a:buAutoNum type="arabicPeriod"/>
            </a:pPr>
            <a:r>
              <a:rPr lang="pt-PT" dirty="0" smtClean="0">
                <a:solidFill>
                  <a:schemeClr val="bg1"/>
                </a:solidFill>
              </a:rPr>
              <a:t>Testar em ambiente controlado</a:t>
            </a:r>
          </a:p>
          <a:p>
            <a:pPr marL="342900" indent="-342900">
              <a:buFont typeface="+mj-lt"/>
              <a:buAutoNum type="arabicPeriod"/>
            </a:pPr>
            <a:r>
              <a:rPr lang="pt-PT" dirty="0" smtClean="0">
                <a:solidFill>
                  <a:schemeClr val="bg1"/>
                </a:solidFill>
              </a:rPr>
              <a:t>Aplicar em caso real</a:t>
            </a:r>
          </a:p>
          <a:p>
            <a:pPr marL="342900" indent="-342900">
              <a:buFont typeface="+mj-lt"/>
              <a:buAutoNum type="arabicPeriod"/>
            </a:pPr>
            <a:r>
              <a:rPr lang="pt-PT" dirty="0" smtClean="0">
                <a:solidFill>
                  <a:schemeClr val="bg1"/>
                </a:solidFill>
              </a:rPr>
              <a:t>Avaliar os resultados</a:t>
            </a:r>
            <a:endParaRPr lang="pt-PT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4626040" y="1340768"/>
            <a:ext cx="810056" cy="84290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626040" y="4674324"/>
            <a:ext cx="810056" cy="84290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669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089638" y="1268760"/>
            <a:ext cx="6953436" cy="2531754"/>
            <a:chOff x="1475896" y="1556792"/>
            <a:chExt cx="6953436" cy="2531754"/>
          </a:xfrm>
        </p:grpSpPr>
        <p:grpSp>
          <p:nvGrpSpPr>
            <p:cNvPr id="16" name="Group 15"/>
            <p:cNvGrpSpPr/>
            <p:nvPr/>
          </p:nvGrpSpPr>
          <p:grpSpPr>
            <a:xfrm>
              <a:off x="1504976" y="3072883"/>
              <a:ext cx="6895276" cy="1015663"/>
              <a:chOff x="1491136" y="3072883"/>
              <a:chExt cx="6895276" cy="1015663"/>
            </a:xfrm>
          </p:grpSpPr>
          <p:sp>
            <p:nvSpPr>
              <p:cNvPr id="3" name="CaixaDeTexto 3"/>
              <p:cNvSpPr txBox="1"/>
              <p:nvPr/>
            </p:nvSpPr>
            <p:spPr>
              <a:xfrm>
                <a:off x="1491136" y="3072883"/>
                <a:ext cx="21600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PT" sz="2000" spc="50" dirty="0" smtClean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incêndios </a:t>
                </a:r>
                <a:endParaRPr lang="pt-PT" sz="2000" spc="5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rgbClr val="0070C0">
                      <a:alpha val="95000"/>
                    </a:srgbClr>
                  </a:solidFill>
                  <a:latin typeface="Gill Sans MT" pitchFamily="34" charset="0"/>
                </a:endParaRPr>
              </a:p>
              <a:p>
                <a:pPr algn="ctr"/>
                <a:r>
                  <a:rPr lang="pt-PT" sz="2000" spc="5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florestais</a:t>
                </a:r>
              </a:p>
            </p:txBody>
          </p:sp>
          <p:sp>
            <p:nvSpPr>
              <p:cNvPr id="5" name="CaixaDeTexto 55"/>
              <p:cNvSpPr txBox="1"/>
              <p:nvPr/>
            </p:nvSpPr>
            <p:spPr>
              <a:xfrm>
                <a:off x="3858774" y="3072883"/>
                <a:ext cx="21600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PT" sz="2000" spc="50" dirty="0" smtClean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condições </a:t>
                </a:r>
                <a:endParaRPr lang="pt-PT" sz="2000" spc="5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rgbClr val="0070C0">
                      <a:alpha val="95000"/>
                    </a:srgbClr>
                  </a:solidFill>
                  <a:latin typeface="Gill Sans MT" pitchFamily="34" charset="0"/>
                </a:endParaRPr>
              </a:p>
              <a:p>
                <a:pPr algn="ctr"/>
                <a:r>
                  <a:rPr lang="pt-PT" sz="2000" spc="50" dirty="0" smtClean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meteorológicas </a:t>
                </a:r>
              </a:p>
              <a:p>
                <a:pPr algn="ctr"/>
                <a:r>
                  <a:rPr lang="pt-PT" sz="2000" spc="50" dirty="0" smtClean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extremas</a:t>
                </a:r>
                <a:endParaRPr lang="pt-PT" sz="2000" spc="5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rgbClr val="0070C0">
                      <a:alpha val="95000"/>
                    </a:srgbClr>
                  </a:solidFill>
                  <a:latin typeface="Gill Sans MT" pitchFamily="34" charset="0"/>
                </a:endParaRPr>
              </a:p>
            </p:txBody>
          </p:sp>
          <p:sp>
            <p:nvSpPr>
              <p:cNvPr id="6" name="CaixaDeTexto 56"/>
              <p:cNvSpPr txBox="1"/>
              <p:nvPr/>
            </p:nvSpPr>
            <p:spPr>
              <a:xfrm>
                <a:off x="6226412" y="3072883"/>
                <a:ext cx="21600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PT" sz="2000" spc="5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i</a:t>
                </a:r>
                <a:r>
                  <a:rPr lang="pt-PT" sz="2000" spc="50" dirty="0" smtClean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nundações</a:t>
                </a:r>
              </a:p>
              <a:p>
                <a:pPr algn="ctr"/>
                <a:r>
                  <a:rPr lang="pt-PT" sz="2000" spc="50" dirty="0" smtClean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e</a:t>
                </a:r>
              </a:p>
              <a:p>
                <a:pPr algn="ctr"/>
                <a:r>
                  <a:rPr lang="pt-PT" sz="2000" spc="50" dirty="0" smtClean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tsunamis</a:t>
                </a:r>
                <a:endParaRPr lang="pt-PT" sz="2000" spc="5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rgbClr val="0070C0">
                      <a:alpha val="95000"/>
                    </a:srgbClr>
                  </a:solidFill>
                  <a:latin typeface="Gill Sans MT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1475896" y="1556792"/>
              <a:ext cx="6953436" cy="1443923"/>
              <a:chOff x="1475896" y="1556792"/>
              <a:chExt cx="6953436" cy="1443923"/>
            </a:xfrm>
          </p:grpSpPr>
          <p:pic>
            <p:nvPicPr>
              <p:cNvPr id="2" name="Picture 2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5896" y="1556793"/>
                <a:ext cx="2204082" cy="144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" name="Picture 3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9848" y="1560715"/>
                <a:ext cx="2251355" cy="144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Picture 6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70982" y="1556792"/>
                <a:ext cx="2258350" cy="144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0" name="Group 19"/>
          <p:cNvGrpSpPr/>
          <p:nvPr/>
        </p:nvGrpSpPr>
        <p:grpSpPr>
          <a:xfrm>
            <a:off x="1074088" y="4005064"/>
            <a:ext cx="6984536" cy="2504311"/>
            <a:chOff x="1335832" y="4161333"/>
            <a:chExt cx="6984536" cy="2504311"/>
          </a:xfrm>
        </p:grpSpPr>
        <p:grpSp>
          <p:nvGrpSpPr>
            <p:cNvPr id="17" name="Group 16"/>
            <p:cNvGrpSpPr/>
            <p:nvPr/>
          </p:nvGrpSpPr>
          <p:grpSpPr>
            <a:xfrm>
              <a:off x="1335832" y="5649981"/>
              <a:ext cx="6984536" cy="1015663"/>
              <a:chOff x="1335832" y="5649981"/>
              <a:chExt cx="6984536" cy="1015663"/>
            </a:xfrm>
          </p:grpSpPr>
          <p:sp>
            <p:nvSpPr>
              <p:cNvPr id="9" name="CaixaDeTexto 57"/>
              <p:cNvSpPr txBox="1"/>
              <p:nvPr/>
            </p:nvSpPr>
            <p:spPr>
              <a:xfrm>
                <a:off x="1335832" y="5649981"/>
                <a:ext cx="21600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pt-PT"/>
                </a:defPPr>
                <a:lvl1pPr algn="ctr">
                  <a:defRPr sz="2000" spc="5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defRPr>
                </a:lvl1pPr>
              </a:lstStyle>
              <a:p>
                <a:r>
                  <a:rPr lang="pt-PT" dirty="0"/>
                  <a:t>sismos</a:t>
                </a:r>
              </a:p>
              <a:p>
                <a:r>
                  <a:rPr lang="pt-PT" dirty="0"/>
                  <a:t>e</a:t>
                </a:r>
              </a:p>
              <a:p>
                <a:r>
                  <a:rPr lang="pt-PT" dirty="0"/>
                  <a:t>deslizamentos</a:t>
                </a:r>
              </a:p>
            </p:txBody>
          </p:sp>
          <p:sp>
            <p:nvSpPr>
              <p:cNvPr id="10" name="CaixaDeTexto 58"/>
              <p:cNvSpPr txBox="1"/>
              <p:nvPr/>
            </p:nvSpPr>
            <p:spPr>
              <a:xfrm>
                <a:off x="3748100" y="5649981"/>
                <a:ext cx="21600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PT" sz="2000" spc="5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a</a:t>
                </a:r>
                <a:r>
                  <a:rPr lang="pt-PT" sz="2000" spc="50" dirty="0" smtClean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cidentes </a:t>
                </a:r>
              </a:p>
              <a:p>
                <a:pPr algn="ctr"/>
                <a:r>
                  <a:rPr lang="pt-PT" sz="2000" spc="50" dirty="0" smtClean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industriais</a:t>
                </a:r>
                <a:endParaRPr lang="pt-PT" sz="2000" spc="5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rgbClr val="0070C0">
                      <a:alpha val="95000"/>
                    </a:srgbClr>
                  </a:solidFill>
                  <a:latin typeface="Gill Sans MT" pitchFamily="34" charset="0"/>
                </a:endParaRPr>
              </a:p>
            </p:txBody>
          </p:sp>
          <p:sp>
            <p:nvSpPr>
              <p:cNvPr id="11" name="CaixaDeTexto 59"/>
              <p:cNvSpPr txBox="1"/>
              <p:nvPr/>
            </p:nvSpPr>
            <p:spPr>
              <a:xfrm>
                <a:off x="6160368" y="5649981"/>
                <a:ext cx="21600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PT" sz="2000" spc="5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a</a:t>
                </a:r>
                <a:r>
                  <a:rPr lang="pt-PT" sz="2000" spc="50" dirty="0" smtClean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cidentes </a:t>
                </a:r>
                <a:r>
                  <a:rPr lang="pt-PT" sz="2000" spc="50" dirty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r</a:t>
                </a:r>
                <a:r>
                  <a:rPr lang="pt-PT" sz="2000" spc="50" dirty="0" smtClean="0">
                    <a:ln w="13500">
                      <a:solidFill>
                        <a:srgbClr val="4F81BD">
                          <a:shade val="2500"/>
                          <a:alpha val="6500"/>
                        </a:srgbClr>
                      </a:solidFill>
                      <a:prstDash val="solid"/>
                    </a:ln>
                    <a:solidFill>
                      <a:srgbClr val="0070C0">
                        <a:alpha val="95000"/>
                      </a:srgbClr>
                    </a:solidFill>
                    <a:latin typeface="Gill Sans MT" pitchFamily="34" charset="0"/>
                  </a:rPr>
                  <a:t>odoviários</a:t>
                </a:r>
                <a:endParaRPr lang="pt-PT" sz="2000" spc="5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rgbClr val="0070C0">
                      <a:alpha val="95000"/>
                    </a:srgbClr>
                  </a:solidFill>
                  <a:latin typeface="Gill Sans MT" pitchFamily="34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1416115" y="4161333"/>
              <a:ext cx="6823971" cy="1440001"/>
              <a:chOff x="1448001" y="4161333"/>
              <a:chExt cx="6823971" cy="1440001"/>
            </a:xfrm>
          </p:grpSpPr>
          <p:pic>
            <p:nvPicPr>
              <p:cNvPr id="8" name="Picture 7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8001" y="4161333"/>
                <a:ext cx="2005507" cy="144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9"/>
              <p:cNvPicPr>
                <a:picLocks noChangeAspect="1" noChangeArrowheads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264"/>
              <a:stretch/>
            </p:blipFill>
            <p:spPr bwMode="auto">
              <a:xfrm>
                <a:off x="3779912" y="4161333"/>
                <a:ext cx="2175418" cy="144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10"/>
              <p:cNvPicPr>
                <a:picLocks noChangeAspect="1" noChangeArrowheads="1"/>
              </p:cNvPicPr>
              <p:nvPr/>
            </p:nvPicPr>
            <p:blipFill rotWithShape="1"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270" b="1"/>
              <a:stretch/>
            </p:blipFill>
            <p:spPr bwMode="auto">
              <a:xfrm>
                <a:off x="6156176" y="4161334"/>
                <a:ext cx="2115796" cy="144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4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	os riscos em Portugal…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25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err="1">
                <a:solidFill>
                  <a:prstClr val="black">
                    <a:tint val="75000"/>
                  </a:prstClr>
                </a:solidFill>
              </a:rPr>
              <a:t>plan</a:t>
            </a: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-do-</a:t>
            </a:r>
            <a:r>
              <a:rPr lang="pt-PT" sz="3200" dirty="0" err="1">
                <a:solidFill>
                  <a:prstClr val="black">
                    <a:tint val="75000"/>
                  </a:prstClr>
                </a:solidFill>
              </a:rPr>
              <a:t>check</a:t>
            </a: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-</a:t>
            </a:r>
            <a:r>
              <a:rPr lang="pt-PT" sz="3200" dirty="0" err="1">
                <a:solidFill>
                  <a:prstClr val="black">
                    <a:tint val="75000"/>
                  </a:prstClr>
                </a:solidFill>
              </a:rPr>
              <a:t>act</a:t>
            </a: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...</a:t>
            </a:r>
          </a:p>
        </p:txBody>
      </p:sp>
      <p:sp>
        <p:nvSpPr>
          <p:cNvPr id="6" name="Rectângulo 5"/>
          <p:cNvSpPr/>
          <p:nvPr/>
        </p:nvSpPr>
        <p:spPr>
          <a:xfrm>
            <a:off x="683568" y="1320004"/>
            <a:ext cx="7776864" cy="4217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pt-PT" sz="3200" dirty="0" err="1">
                <a:solidFill>
                  <a:srgbClr val="0070C0"/>
                </a:solidFill>
              </a:rPr>
              <a:t>Failure</a:t>
            </a:r>
            <a:r>
              <a:rPr lang="pt-PT" sz="3200" dirty="0">
                <a:solidFill>
                  <a:srgbClr val="0070C0"/>
                </a:solidFill>
              </a:rPr>
              <a:t> to prepare </a:t>
            </a:r>
            <a:r>
              <a:rPr lang="pt-PT" sz="3200" dirty="0" err="1">
                <a:solidFill>
                  <a:srgbClr val="0070C0"/>
                </a:solidFill>
              </a:rPr>
              <a:t>is</a:t>
            </a:r>
            <a:r>
              <a:rPr lang="pt-PT" sz="3200" dirty="0">
                <a:solidFill>
                  <a:srgbClr val="0070C0"/>
                </a:solidFill>
              </a:rPr>
              <a:t> </a:t>
            </a:r>
            <a:r>
              <a:rPr lang="pt-PT" sz="3200" dirty="0" err="1">
                <a:solidFill>
                  <a:srgbClr val="0070C0"/>
                </a:solidFill>
              </a:rPr>
              <a:t>preparing</a:t>
            </a:r>
            <a:r>
              <a:rPr lang="pt-PT" sz="3200" dirty="0">
                <a:solidFill>
                  <a:srgbClr val="0070C0"/>
                </a:solidFill>
              </a:rPr>
              <a:t> to </a:t>
            </a:r>
            <a:r>
              <a:rPr lang="pt-PT" sz="3200" dirty="0" err="1">
                <a:solidFill>
                  <a:srgbClr val="0070C0"/>
                </a:solidFill>
              </a:rPr>
              <a:t>fail</a:t>
            </a:r>
            <a:r>
              <a:rPr lang="pt-PT" sz="3200" dirty="0">
                <a:solidFill>
                  <a:srgbClr val="0070C0"/>
                </a:solidFill>
              </a:rPr>
              <a:t>…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018" y="5047519"/>
            <a:ext cx="1800000" cy="180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ângulo 7"/>
          <p:cNvSpPr/>
          <p:nvPr/>
        </p:nvSpPr>
        <p:spPr>
          <a:xfrm>
            <a:off x="683941" y="6114782"/>
            <a:ext cx="5832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Fonte: Desconhecida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17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ângulo 10"/>
          <p:cNvSpPr/>
          <p:nvPr/>
        </p:nvSpPr>
        <p:spPr>
          <a:xfrm>
            <a:off x="503548" y="2385462"/>
            <a:ext cx="81369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6000" dirty="0">
                <a:solidFill>
                  <a:prstClr val="black">
                    <a:tint val="75000"/>
                  </a:prstClr>
                </a:solidFill>
              </a:rPr>
              <a:t>Obrigado!</a:t>
            </a:r>
          </a:p>
          <a:p>
            <a:pPr algn="ctr"/>
            <a:endParaRPr lang="pt-PT" sz="3600" dirty="0">
              <a:solidFill>
                <a:srgbClr val="0070C0"/>
              </a:solidFill>
            </a:endParaRPr>
          </a:p>
          <a:p>
            <a:pPr algn="ctr"/>
            <a:r>
              <a:rPr lang="pt-PT" sz="3600" dirty="0">
                <a:solidFill>
                  <a:srgbClr val="0070C0"/>
                </a:solidFill>
              </a:rPr>
              <a:t>jorge.dias@prociv.pt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4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função protecção civil...</a:t>
            </a:r>
          </a:p>
        </p:txBody>
      </p:sp>
      <p:sp>
        <p:nvSpPr>
          <p:cNvPr id="6" name="Rectângulo 5"/>
          <p:cNvSpPr/>
          <p:nvPr/>
        </p:nvSpPr>
        <p:spPr>
          <a:xfrm>
            <a:off x="683568" y="1320004"/>
            <a:ext cx="7776864" cy="4217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Actividade desenvolvida pelo Estado, regiões autónomas e autarquias locais, pelos cidadãos e por todas as entidades públicas e privadas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Carácter permanente, multidisciplinar e plurissectorial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Execução descentralizada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70C0"/>
                </a:solidFill>
              </a:rPr>
              <a:t>Apoio mútuo entre organismos e entidades aos diversos níveis</a:t>
            </a:r>
          </a:p>
        </p:txBody>
      </p:sp>
      <p:sp>
        <p:nvSpPr>
          <p:cNvPr id="8" name="Rectângulo 7"/>
          <p:cNvSpPr/>
          <p:nvPr/>
        </p:nvSpPr>
        <p:spPr>
          <a:xfrm>
            <a:off x="683941" y="6114782"/>
            <a:ext cx="5832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Fonte: Lei n.º 27/2006, de 3 de Julho (Lei de Bases da Protecção civil)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40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objectivos da protecção civil...</a:t>
            </a:r>
          </a:p>
        </p:txBody>
      </p:sp>
      <p:sp>
        <p:nvSpPr>
          <p:cNvPr id="6" name="Rectângulo 5"/>
          <p:cNvSpPr/>
          <p:nvPr/>
        </p:nvSpPr>
        <p:spPr>
          <a:xfrm>
            <a:off x="683568" y="1320004"/>
            <a:ext cx="7776864" cy="4217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lnSpc>
                <a:spcPct val="114000"/>
              </a:lnSpc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pt-PT" sz="2800" b="1" dirty="0">
                <a:solidFill>
                  <a:srgbClr val="00B050"/>
                </a:solidFill>
              </a:rPr>
              <a:t>Prevenir</a:t>
            </a:r>
            <a:r>
              <a:rPr lang="pt-PT" sz="2800" dirty="0">
                <a:solidFill>
                  <a:srgbClr val="00B050"/>
                </a:solidFill>
              </a:rPr>
              <a:t> </a:t>
            </a:r>
            <a:r>
              <a:rPr lang="pt-PT" sz="2800" dirty="0">
                <a:solidFill>
                  <a:srgbClr val="0070C0"/>
                </a:solidFill>
              </a:rPr>
              <a:t>os riscos colectivos e a ocorrência de acidentes graves ou catástrofes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pt-PT" sz="2800" b="1" dirty="0">
                <a:solidFill>
                  <a:srgbClr val="00B050"/>
                </a:solidFill>
              </a:rPr>
              <a:t>Atenuar</a:t>
            </a:r>
            <a:r>
              <a:rPr lang="pt-PT" sz="2800" dirty="0">
                <a:solidFill>
                  <a:srgbClr val="00B050"/>
                </a:solidFill>
              </a:rPr>
              <a:t> </a:t>
            </a:r>
            <a:r>
              <a:rPr lang="pt-PT" sz="2800" dirty="0">
                <a:solidFill>
                  <a:srgbClr val="0070C0"/>
                </a:solidFill>
              </a:rPr>
              <a:t>os riscos colectivos e limitar os seus efeitos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pt-PT" sz="2800" b="1" dirty="0">
                <a:solidFill>
                  <a:srgbClr val="00B050"/>
                </a:solidFill>
              </a:rPr>
              <a:t>Socorrer</a:t>
            </a:r>
            <a:r>
              <a:rPr lang="pt-PT" sz="2800" dirty="0">
                <a:solidFill>
                  <a:srgbClr val="00B050"/>
                </a:solidFill>
              </a:rPr>
              <a:t> </a:t>
            </a:r>
            <a:r>
              <a:rPr lang="pt-PT" sz="2800" dirty="0">
                <a:solidFill>
                  <a:srgbClr val="0070C0"/>
                </a:solidFill>
              </a:rPr>
              <a:t>e </a:t>
            </a:r>
            <a:r>
              <a:rPr lang="pt-PT" sz="2800" b="1" dirty="0">
                <a:solidFill>
                  <a:srgbClr val="00B050"/>
                </a:solidFill>
              </a:rPr>
              <a:t>assistir</a:t>
            </a:r>
            <a:r>
              <a:rPr lang="pt-PT" sz="2800" dirty="0">
                <a:solidFill>
                  <a:srgbClr val="00B050"/>
                </a:solidFill>
              </a:rPr>
              <a:t> </a:t>
            </a:r>
            <a:r>
              <a:rPr lang="pt-PT" sz="2800" dirty="0">
                <a:solidFill>
                  <a:srgbClr val="0070C0"/>
                </a:solidFill>
              </a:rPr>
              <a:t>as pessoas e outros seres vivos em perigo, </a:t>
            </a:r>
            <a:r>
              <a:rPr lang="pt-PT" sz="2800" b="1" dirty="0">
                <a:solidFill>
                  <a:srgbClr val="00B050"/>
                </a:solidFill>
              </a:rPr>
              <a:t>proteger</a:t>
            </a:r>
            <a:r>
              <a:rPr lang="pt-PT" sz="2800" dirty="0">
                <a:solidFill>
                  <a:srgbClr val="00B050"/>
                </a:solidFill>
              </a:rPr>
              <a:t> </a:t>
            </a:r>
            <a:r>
              <a:rPr lang="pt-PT" sz="2800" dirty="0">
                <a:solidFill>
                  <a:srgbClr val="0070C0"/>
                </a:solidFill>
              </a:rPr>
              <a:t>os bens culturais, ambientais e de elevado interesse público</a:t>
            </a:r>
          </a:p>
          <a:p>
            <a:pPr marL="457200" indent="-457200">
              <a:lnSpc>
                <a:spcPct val="114000"/>
              </a:lnSpc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pt-PT" sz="2800" b="1" dirty="0">
                <a:solidFill>
                  <a:srgbClr val="00B050"/>
                </a:solidFill>
              </a:rPr>
              <a:t>Apoiar</a:t>
            </a:r>
            <a:r>
              <a:rPr lang="pt-PT" sz="2800" dirty="0">
                <a:solidFill>
                  <a:srgbClr val="00B050"/>
                </a:solidFill>
              </a:rPr>
              <a:t> </a:t>
            </a:r>
            <a:r>
              <a:rPr lang="pt-PT" sz="2800" dirty="0">
                <a:solidFill>
                  <a:srgbClr val="0070C0"/>
                </a:solidFill>
              </a:rPr>
              <a:t>a reposição da normalidade da vida comunitária nas áreas afectadas</a:t>
            </a:r>
          </a:p>
        </p:txBody>
      </p:sp>
      <p:sp>
        <p:nvSpPr>
          <p:cNvPr id="8" name="Rectângulo 7"/>
          <p:cNvSpPr/>
          <p:nvPr/>
        </p:nvSpPr>
        <p:spPr>
          <a:xfrm>
            <a:off x="683941" y="6114782"/>
            <a:ext cx="5832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Fonte: Lei n.º 27/2006, de 3 de Julho (Lei de Bases da Protecção civil)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37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situação </a:t>
            </a: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de emergência...</a:t>
            </a:r>
          </a:p>
        </p:txBody>
      </p:sp>
      <p:sp>
        <p:nvSpPr>
          <p:cNvPr id="6" name="Rectângulo 5"/>
          <p:cNvSpPr/>
          <p:nvPr/>
        </p:nvSpPr>
        <p:spPr>
          <a:xfrm>
            <a:off x="683568" y="1320004"/>
            <a:ext cx="7776864" cy="4217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4000"/>
              </a:lnSpc>
              <a:spcBef>
                <a:spcPct val="20000"/>
              </a:spcBef>
            </a:pPr>
            <a:r>
              <a:rPr lang="pt-PT" sz="2800" dirty="0">
                <a:solidFill>
                  <a:srgbClr val="0070C0"/>
                </a:solidFill>
              </a:rPr>
              <a:t>Acontecimento </a:t>
            </a:r>
            <a:r>
              <a:rPr lang="pt-PT" sz="2800" b="1" dirty="0">
                <a:solidFill>
                  <a:srgbClr val="00B050"/>
                </a:solidFill>
              </a:rPr>
              <a:t>súbito</a:t>
            </a:r>
            <a:r>
              <a:rPr lang="pt-PT" sz="2800" dirty="0">
                <a:solidFill>
                  <a:srgbClr val="00B050"/>
                </a:solidFill>
              </a:rPr>
              <a:t> </a:t>
            </a:r>
            <a:r>
              <a:rPr lang="pt-PT" sz="2800" dirty="0">
                <a:solidFill>
                  <a:srgbClr val="0070C0"/>
                </a:solidFill>
              </a:rPr>
              <a:t>e </a:t>
            </a:r>
            <a:r>
              <a:rPr lang="pt-PT" sz="2800" b="1" dirty="0">
                <a:solidFill>
                  <a:srgbClr val="00B050"/>
                </a:solidFill>
              </a:rPr>
              <a:t>inesperado</a:t>
            </a:r>
            <a:r>
              <a:rPr lang="pt-PT" sz="2800" dirty="0">
                <a:solidFill>
                  <a:srgbClr val="00B050"/>
                </a:solidFill>
              </a:rPr>
              <a:t> </a:t>
            </a:r>
            <a:r>
              <a:rPr lang="pt-PT" sz="2800" dirty="0">
                <a:solidFill>
                  <a:srgbClr val="0070C0"/>
                </a:solidFill>
              </a:rPr>
              <a:t>que requer o </a:t>
            </a:r>
            <a:r>
              <a:rPr lang="pt-PT" sz="2800" b="1" dirty="0">
                <a:solidFill>
                  <a:srgbClr val="00B050"/>
                </a:solidFill>
              </a:rPr>
              <a:t>empenhamento urgente</a:t>
            </a:r>
            <a:r>
              <a:rPr lang="pt-PT" sz="2800" dirty="0">
                <a:solidFill>
                  <a:srgbClr val="00B050"/>
                </a:solidFill>
              </a:rPr>
              <a:t> </a:t>
            </a:r>
            <a:r>
              <a:rPr lang="pt-PT" sz="2800" dirty="0">
                <a:solidFill>
                  <a:srgbClr val="0070C0"/>
                </a:solidFill>
              </a:rPr>
              <a:t>de </a:t>
            </a:r>
            <a:r>
              <a:rPr lang="pt-PT" sz="2800" b="1" dirty="0">
                <a:solidFill>
                  <a:srgbClr val="00B050"/>
                </a:solidFill>
              </a:rPr>
              <a:t>meios apropriados</a:t>
            </a:r>
            <a:r>
              <a:rPr lang="pt-PT" sz="2800" dirty="0">
                <a:solidFill>
                  <a:srgbClr val="00B050"/>
                </a:solidFill>
              </a:rPr>
              <a:t> </a:t>
            </a:r>
            <a:r>
              <a:rPr lang="pt-PT" sz="2800" dirty="0">
                <a:solidFill>
                  <a:srgbClr val="0070C0"/>
                </a:solidFill>
              </a:rPr>
              <a:t>para a superação e resolução da situação com vista ao pronto </a:t>
            </a:r>
            <a:r>
              <a:rPr lang="pt-PT" sz="2800" b="1" dirty="0">
                <a:solidFill>
                  <a:srgbClr val="00B050"/>
                </a:solidFill>
              </a:rPr>
              <a:t>regresso à normalidade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511" r="3319" b="3687"/>
          <a:stretch/>
        </p:blipFill>
        <p:spPr bwMode="auto">
          <a:xfrm>
            <a:off x="7357063" y="5661222"/>
            <a:ext cx="1800000" cy="119375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ângulo 7"/>
          <p:cNvSpPr/>
          <p:nvPr/>
        </p:nvSpPr>
        <p:spPr>
          <a:xfrm>
            <a:off x="683941" y="6114782"/>
            <a:ext cx="5832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>
                <a:solidFill>
                  <a:srgbClr val="0070C0"/>
                </a:solidFill>
              </a:rPr>
              <a:t>Fonte: </a:t>
            </a:r>
            <a:r>
              <a:rPr lang="pt-PT" sz="1200" i="1" dirty="0" err="1">
                <a:solidFill>
                  <a:srgbClr val="0070C0"/>
                </a:solidFill>
              </a:rPr>
              <a:t>Glossary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of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Humanitarian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Terms</a:t>
            </a:r>
            <a:r>
              <a:rPr lang="pt-PT" sz="1200" i="1" dirty="0">
                <a:solidFill>
                  <a:srgbClr val="0070C0"/>
                </a:solidFill>
              </a:rPr>
              <a:t>, </a:t>
            </a:r>
            <a:r>
              <a:rPr lang="pt-PT" sz="1200" i="1" dirty="0" err="1">
                <a:solidFill>
                  <a:srgbClr val="0070C0"/>
                </a:solidFill>
              </a:rPr>
              <a:t>Draft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Version</a:t>
            </a:r>
            <a:r>
              <a:rPr lang="pt-PT" sz="1200" i="1" dirty="0">
                <a:solidFill>
                  <a:srgbClr val="0070C0"/>
                </a:solidFill>
              </a:rPr>
              <a:t>, </a:t>
            </a:r>
            <a:r>
              <a:rPr lang="pt-PT" sz="1200" i="1" dirty="0" err="1">
                <a:solidFill>
                  <a:srgbClr val="0070C0"/>
                </a:solidFill>
              </a:rPr>
              <a:t>Reliefweb</a:t>
            </a:r>
            <a:r>
              <a:rPr lang="pt-PT" sz="1200" i="1" dirty="0">
                <a:solidFill>
                  <a:srgbClr val="0070C0"/>
                </a:solidFill>
              </a:rPr>
              <a:t>, 2008 </a:t>
            </a:r>
            <a:r>
              <a:rPr lang="pt-PT" sz="1200" i="1" dirty="0" err="1">
                <a:solidFill>
                  <a:srgbClr val="0070C0"/>
                </a:solidFill>
              </a:rPr>
              <a:t>Edition</a:t>
            </a:r>
            <a:endParaRPr lang="pt-PT" sz="1200" i="1" dirty="0">
              <a:solidFill>
                <a:srgbClr val="0070C0"/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59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modelo de gestão da emergência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7544" y="1532910"/>
            <a:ext cx="2160000" cy="144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prstClr val="white">
                    <a:lumMod val="50000"/>
                  </a:prstClr>
                </a:solidFill>
              </a:rPr>
              <a:t>ANTES</a:t>
            </a:r>
          </a:p>
          <a:p>
            <a:pPr algn="ctr"/>
            <a:r>
              <a:rPr lang="pt-PT" dirty="0" smtClean="0">
                <a:solidFill>
                  <a:prstClr val="white">
                    <a:lumMod val="50000"/>
                  </a:prstClr>
                </a:solidFill>
              </a:rPr>
              <a:t>Mitigação</a:t>
            </a:r>
          </a:p>
          <a:p>
            <a:pPr algn="ctr"/>
            <a:r>
              <a:rPr lang="pt-PT" dirty="0">
                <a:solidFill>
                  <a:prstClr val="white">
                    <a:lumMod val="50000"/>
                  </a:prstClr>
                </a:solidFill>
              </a:rPr>
              <a:t>e</a:t>
            </a:r>
            <a:endParaRPr lang="pt-PT" dirty="0" smtClean="0">
              <a:solidFill>
                <a:prstClr val="white">
                  <a:lumMod val="50000"/>
                </a:prstClr>
              </a:solidFill>
            </a:endParaRPr>
          </a:p>
          <a:p>
            <a:pPr algn="ctr"/>
            <a:r>
              <a:rPr lang="pt-PT" dirty="0" smtClean="0">
                <a:solidFill>
                  <a:prstClr val="white">
                    <a:lumMod val="50000"/>
                  </a:prstClr>
                </a:solidFill>
              </a:rPr>
              <a:t>Preparação</a:t>
            </a:r>
            <a:endParaRPr lang="pt-PT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91346" y="1532910"/>
            <a:ext cx="2160000" cy="144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prstClr val="white"/>
                </a:solidFill>
              </a:rPr>
              <a:t>DURANTE</a:t>
            </a:r>
          </a:p>
          <a:p>
            <a:pPr algn="ctr"/>
            <a:r>
              <a:rPr lang="pt-PT" dirty="0" smtClean="0">
                <a:solidFill>
                  <a:prstClr val="white"/>
                </a:solidFill>
              </a:rPr>
              <a:t>Resposta</a:t>
            </a:r>
            <a:endParaRPr lang="pt-PT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15149" y="1532910"/>
            <a:ext cx="2160000" cy="144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prstClr val="white"/>
                </a:solidFill>
              </a:rPr>
              <a:t>DEPOIS</a:t>
            </a:r>
          </a:p>
          <a:p>
            <a:pPr algn="ctr"/>
            <a:r>
              <a:rPr lang="pt-PT" dirty="0" smtClean="0">
                <a:solidFill>
                  <a:prstClr val="white"/>
                </a:solidFill>
              </a:rPr>
              <a:t>Recuperação</a:t>
            </a:r>
            <a:endParaRPr lang="pt-PT" dirty="0">
              <a:solidFill>
                <a:prstClr val="white"/>
              </a:solidFill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5723474" y="1908110"/>
            <a:ext cx="719546" cy="64807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7544" y="3117086"/>
            <a:ext cx="2160000" cy="208807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prstClr val="white">
                    <a:lumMod val="50000"/>
                  </a:prstClr>
                </a:solidFill>
              </a:rPr>
              <a:t>Acções preventivas  para minimizar as consequências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prstClr val="white">
                    <a:lumMod val="50000"/>
                  </a:prstClr>
                </a:solidFill>
              </a:rPr>
              <a:t>Acções de planeamento e preparação</a:t>
            </a:r>
            <a:endParaRPr lang="pt-PT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91346" y="3117246"/>
            <a:ext cx="2160000" cy="208807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B050"/>
                </a:solidFill>
              </a:rPr>
              <a:t>Acções de previsão e aviso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00B050"/>
                </a:solidFill>
              </a:rPr>
              <a:t>Acções de resposta à situação de emergência</a:t>
            </a:r>
            <a:endParaRPr lang="pt-PT" dirty="0">
              <a:solidFill>
                <a:srgbClr val="00B05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515149" y="3117246"/>
            <a:ext cx="2160000" cy="208807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00B0F0"/>
                </a:solidFill>
              </a:rPr>
              <a:t>Acções de reabilitação e reconstrução</a:t>
            </a:r>
          </a:p>
        </p:txBody>
      </p:sp>
      <p:sp>
        <p:nvSpPr>
          <p:cNvPr id="22" name="Explosion 1 21"/>
          <p:cNvSpPr/>
          <p:nvPr/>
        </p:nvSpPr>
        <p:spPr>
          <a:xfrm>
            <a:off x="2653204" y="1838864"/>
            <a:ext cx="819290" cy="828092"/>
          </a:xfrm>
          <a:prstGeom prst="irregularSeal1">
            <a:avLst/>
          </a:prstGeom>
          <a:solidFill>
            <a:srgbClr val="FF0000"/>
          </a:solidFill>
          <a:ln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3737" y="2078257"/>
            <a:ext cx="100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 smtClean="0">
                <a:solidFill>
                  <a:prstClr val="white"/>
                </a:solidFill>
              </a:rPr>
              <a:t>Evento</a:t>
            </a:r>
            <a:endParaRPr lang="pt-PT" sz="1400" b="1" dirty="0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60375" y="5349334"/>
            <a:ext cx="2160000" cy="8640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prstClr val="black"/>
                </a:solidFill>
              </a:rPr>
              <a:t>Comunicação de risco</a:t>
            </a:r>
            <a:endParaRPr lang="pt-PT" b="1" dirty="0">
              <a:solidFill>
                <a:prstClr val="black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484177" y="5349334"/>
            <a:ext cx="2160000" cy="86409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prstClr val="black"/>
                </a:solidFill>
              </a:rPr>
              <a:t>Comunicação de crise</a:t>
            </a:r>
            <a:endParaRPr lang="pt-PT" b="1" dirty="0">
              <a:solidFill>
                <a:prstClr val="black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507980" y="5349334"/>
            <a:ext cx="2160000" cy="8640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Comunicação de </a:t>
            </a:r>
            <a:r>
              <a:rPr lang="pt-PT" b="1" dirty="0" smtClean="0">
                <a:solidFill>
                  <a:prstClr val="black"/>
                </a:solidFill>
              </a:rPr>
              <a:t>crise/risco</a:t>
            </a:r>
            <a:endParaRPr lang="pt-PT" b="1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192" y="-734"/>
            <a:ext cx="1314574" cy="134934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353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direito fundamental à informação...</a:t>
            </a:r>
          </a:p>
        </p:txBody>
      </p:sp>
      <p:sp>
        <p:nvSpPr>
          <p:cNvPr id="6" name="Rectângulo 5"/>
          <p:cNvSpPr/>
          <p:nvPr/>
        </p:nvSpPr>
        <p:spPr>
          <a:xfrm>
            <a:off x="683568" y="1320004"/>
            <a:ext cx="7776864" cy="4217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4000"/>
              </a:lnSpc>
              <a:spcBef>
                <a:spcPct val="20000"/>
              </a:spcBef>
            </a:pPr>
            <a:r>
              <a:rPr lang="pt-PT" sz="2800" dirty="0">
                <a:solidFill>
                  <a:srgbClr val="0070C0"/>
                </a:solidFill>
              </a:rPr>
              <a:t>Na eventualidade de uma crise, o público tem o </a:t>
            </a:r>
            <a:r>
              <a:rPr lang="pt-PT" sz="2800" b="1" dirty="0">
                <a:solidFill>
                  <a:srgbClr val="00B050"/>
                </a:solidFill>
              </a:rPr>
              <a:t>direito fundamental </a:t>
            </a:r>
            <a:r>
              <a:rPr lang="pt-PT" sz="2800" dirty="0">
                <a:solidFill>
                  <a:srgbClr val="0070C0"/>
                </a:solidFill>
              </a:rPr>
              <a:t>a ser informado acerca do que aconteceu, do que se está a passar e de como as autoridades pretendem responder à crise e às suas potenciais consequências</a:t>
            </a:r>
          </a:p>
        </p:txBody>
      </p:sp>
      <p:sp>
        <p:nvSpPr>
          <p:cNvPr id="7" name="Rectângulo 6"/>
          <p:cNvSpPr/>
          <p:nvPr/>
        </p:nvSpPr>
        <p:spPr>
          <a:xfrm>
            <a:off x="683941" y="6114782"/>
            <a:ext cx="81365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2438" indent="-452438"/>
            <a:r>
              <a:rPr lang="pt-PT" sz="1200" i="1" dirty="0">
                <a:solidFill>
                  <a:srgbClr val="0070C0"/>
                </a:solidFill>
              </a:rPr>
              <a:t>Fonte: A </a:t>
            </a:r>
            <a:r>
              <a:rPr lang="pt-PT" sz="1200" i="1" dirty="0" err="1">
                <a:solidFill>
                  <a:srgbClr val="0070C0"/>
                </a:solidFill>
              </a:rPr>
              <a:t>pratical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guide</a:t>
            </a:r>
            <a:r>
              <a:rPr lang="pt-PT" sz="1200" i="1" dirty="0">
                <a:solidFill>
                  <a:srgbClr val="0070C0"/>
                </a:solidFill>
              </a:rPr>
              <a:t> to </a:t>
            </a:r>
            <a:r>
              <a:rPr lang="pt-PT" sz="1200" i="1" dirty="0" err="1">
                <a:solidFill>
                  <a:srgbClr val="0070C0"/>
                </a:solidFill>
              </a:rPr>
              <a:t>public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information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during</a:t>
            </a:r>
            <a:r>
              <a:rPr lang="pt-PT" sz="1200" i="1" dirty="0">
                <a:solidFill>
                  <a:srgbClr val="0070C0"/>
                </a:solidFill>
              </a:rPr>
              <a:t> a </a:t>
            </a:r>
            <a:r>
              <a:rPr lang="pt-PT" sz="1200" i="1" dirty="0" err="1">
                <a:solidFill>
                  <a:srgbClr val="0070C0"/>
                </a:solidFill>
              </a:rPr>
              <a:t>crisis</a:t>
            </a:r>
            <a:r>
              <a:rPr lang="pt-PT" sz="1200" i="1" dirty="0">
                <a:solidFill>
                  <a:srgbClr val="0070C0"/>
                </a:solidFill>
              </a:rPr>
              <a:t> (Budapest </a:t>
            </a:r>
            <a:r>
              <a:rPr lang="pt-PT" sz="1200" i="1" dirty="0" err="1">
                <a:solidFill>
                  <a:srgbClr val="0070C0"/>
                </a:solidFill>
              </a:rPr>
              <a:t>Guidelines</a:t>
            </a:r>
            <a:r>
              <a:rPr lang="pt-PT" sz="1200" i="1" dirty="0">
                <a:solidFill>
                  <a:srgbClr val="0070C0"/>
                </a:solidFill>
              </a:rPr>
              <a:t> II), NATO Civil </a:t>
            </a:r>
            <a:r>
              <a:rPr lang="pt-PT" sz="1200" i="1" dirty="0" err="1">
                <a:solidFill>
                  <a:srgbClr val="0070C0"/>
                </a:solidFill>
              </a:rPr>
              <a:t>Emergency</a:t>
            </a:r>
            <a:r>
              <a:rPr lang="pt-PT" sz="1200" i="1" dirty="0">
                <a:solidFill>
                  <a:srgbClr val="0070C0"/>
                </a:solidFill>
              </a:rPr>
              <a:t>  </a:t>
            </a:r>
            <a:r>
              <a:rPr lang="pt-PT" sz="1200" i="1" dirty="0" err="1">
                <a:solidFill>
                  <a:srgbClr val="0070C0"/>
                </a:solidFill>
              </a:rPr>
              <a:t>Planning</a:t>
            </a:r>
            <a:r>
              <a:rPr lang="pt-PT" sz="1200" i="1" dirty="0">
                <a:solidFill>
                  <a:srgbClr val="0070C0"/>
                </a:solidFill>
              </a:rPr>
              <a:t> – Civil </a:t>
            </a:r>
            <a:r>
              <a:rPr lang="pt-PT" sz="1200" i="1" dirty="0" err="1" smtClean="0">
                <a:solidFill>
                  <a:srgbClr val="0070C0"/>
                </a:solidFill>
              </a:rPr>
              <a:t>Protection</a:t>
            </a:r>
            <a:r>
              <a:rPr lang="pt-PT" sz="1200" i="1" dirty="0" smtClean="0">
                <a:solidFill>
                  <a:srgbClr val="0070C0"/>
                </a:solidFill>
              </a:rPr>
              <a:t> </a:t>
            </a:r>
            <a:r>
              <a:rPr lang="pt-PT" sz="1200" i="1" dirty="0" err="1" smtClean="0">
                <a:solidFill>
                  <a:srgbClr val="0070C0"/>
                </a:solidFill>
              </a:rPr>
              <a:t>Group</a:t>
            </a:r>
            <a:r>
              <a:rPr lang="pt-PT" sz="1200" i="1" dirty="0">
                <a:solidFill>
                  <a:srgbClr val="0070C0"/>
                </a:solidFill>
              </a:rPr>
              <a:t>, </a:t>
            </a:r>
            <a:r>
              <a:rPr lang="pt-PT" sz="1200" i="1" dirty="0" err="1">
                <a:solidFill>
                  <a:srgbClr val="0070C0"/>
                </a:solidFill>
              </a:rPr>
              <a:t>Ad-hoc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Group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on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Public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Information</a:t>
            </a:r>
            <a:r>
              <a:rPr lang="pt-PT" sz="1200" i="1" dirty="0">
                <a:solidFill>
                  <a:srgbClr val="0070C0"/>
                </a:solidFill>
              </a:rPr>
              <a:t> </a:t>
            </a:r>
            <a:r>
              <a:rPr lang="pt-PT" sz="1200" i="1" dirty="0" err="1">
                <a:solidFill>
                  <a:srgbClr val="0070C0"/>
                </a:solidFill>
              </a:rPr>
              <a:t>Policy</a:t>
            </a:r>
            <a:endParaRPr lang="pt-PT" sz="1200" i="1" dirty="0">
              <a:solidFill>
                <a:srgbClr val="0070C0"/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55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QUEhQWFBUWGB4YFRgYGCAbHhocHyAcHBwkHhobHSYfHiAjIhsaIDAgIycpLCwtFyIxNTAsNyYsLCkBCQoKDgwOGg8PGikkHyUpKSkpKiopKS4qLCosKS0pLSksLSk1KiksLCkpLCwpKS8pKSkvLCwpLSksLCkpKSwsLP/AABEIAIwBaQMBIgACEQEDEQH/xAAcAAACAwEBAQEAAAAAAAAAAAAABwQFBggDAgH/xABJEAACAQIEBAQEAgcFBgMJAQABAgMEEQAFEiEGBzFBEyJRYRQycYFCkQgjUnKCobEkM2KSohVDssHR8ESz8RclU2ODhKPC4Rb/xAAaAQEAAwEBAQAAAAAAAAAAAAAAAQIEAwUG/8QALREAAgIBAgQEBgIDAAAAAAAAAAECEQMhMQQSQVETYXGRIoGhwdHwBbEUQvH/2gAMAwEAAhEDEQA/AHjgwYMAGDBgwAYMGDABgwYMAGDBgwAYMGDABgwYMAGDBgwAYMGDABgwYMAGDBgwAYMGDABgwYMAGDBj8JwBn+NeNoMspxNUajqbSiILs7ddrkAAC5JJ/mQCto/0lovEs1E4j/aEoLf5NAH+rFZzg5iUVZ4UVJrlqIJQ0coVTHe9mUBr+ICQPw2NhuRiHlfMzNY0tVUHxUVrHVTFLj0uqaOn+E4q21sBkPzpoXoJ6qFiXiUfqH8r6m2UWF7i53ZSbC+M3lGRZ5VRisnzM0mseIkSrcKpGoak2Vdux1G3XfGE4uosvrYEqcvQ09U0nhPRKpYuQASURb2AHoADvsD1Y/NviSZVp8to1IlrAFJ6FUNl0j0vvc9gp9dqSk3SRZJGp5WcaNmdCJpFCyo5ilt0LAKbgdrhl29b42GM3wBwcmWUa06nU1y8r9NTm1yB6AAAeyjGkx1KhgxX/wD+ipvF8L4iHxf2PEXV/lve+J5ceuAP3BgwYAMGDBgAwYMGADBgwYAMGDBgAwYMGADBgwYAMGDBgAwYMGADBgwYAMGDBgAwYMGADBgwYAMGDBgAwYMGADBgwYAMGDBgAwYMGADEfMKXxIpI721oy39Lgi/88SMGAObcl4qTIPEp5KDXXKx8SVnABX8Gg6SdJFjta9/y0/D3MDPq11aGhh8EkHU6OilT6O0m+3dQfp2xnOJyuV55U1NfTtVa2aWjBYBDc+UsTf8Aux5bWNioNuhx4Tcbtmrs+Y1go6OMgiCC+uQ3uAo3LW7u2wNrDrbjKOuxZMc0mSMM2SqEYZWpWhZ9v1bK+se51hmFwPwD1xiOb9ZG2YZXHDdqxJlYafwoWWwb6kXHsD64jnnNOZaaSOnEWXGZYWllbU5HQliG8lhc976TucSeatBLR19LnEKeKkVlmX0AuAfa6sRq6AhfXHOEWpLmLN2tBy4XXNfPpS1Ll1LKIpqx9Mjg7xxi1zsQRe/3CkYlZ5zVpRlUlZTTIXK6YkYjUJTsFKXvdb6iPQX6b4zHLnljBPAtdmH9rnqf1vmJKqG6XA+Zu5vsOgG1z3nNRVsolZ4Zpy0yiBfh44pqmsOiOMeIy6nkDspLAeGFURuxIBsE3BJF/c8hZZIwZsznecKAp3KrboPM+qw6bEfTE/NsvpkrIIsohgSujfW7oLRwxhWU+ME66g2kLs3mvfbeyr89rZJYD/s+daiItpAqUWmfUCpLMDqdQPMF0Bh7YiORNChfwcT55lccjSOtRTUs4gkDlWN/Kw81hJZg62JJtcbYZPCvOLL66yiXwJSQBHNZSSdhpa+lr+l7+2PWi4fWGkf4+SNmeb4qpc2WPWGVgBr/AAKI0XfqFvtfCuzzLstzOoampIBSTMzCjqUBFPUlACykBQF9LqDaw330mscttkuJ0HjNcL51K9VX0s51NTyho2ta8Mo1xg22OnzJf0UX3uSpeGOPK7I51pM0R2pzcIx8xQXteN7+dB3TqARa3Q6HlJnj1mbZhUspRaiNJEU/sKxjjv76V/rjraKjfxjeP+ZkOWaI9JnqZP7uBOpvsCx3sCdhYEk9BsbbLCgyemRuJM0qalh/ZI1KauiKUXzC/Syg/wCc4iTpWSjScCcx5KuplpKymNLVIgkCXJBQ2PcbEBl2739iMa6szuCFlWWeKNmOlQ8iqWJ6AAkXPsMcy5bHXZtms89GzxF2YtMCUEUR8qhmH+EAWG5t7XFrnWUZHRRSLLNLmFYQbmN9ID/vC6jfrcufbEc3TqKOkQcfuF1yHrpJMpTxG1BJGjj9QgtYH6XNvQWwxcXIDBjwraxIo3kkYKiKWdj0AAuScc88Q84q+eZmp5jTRAnw0VFvbsXLAkta1xsO1u+AOjcGFxW84Fjy2nrEp2lMpMcgDBVilUeZWaxO9jY23FvXGVqf0g6g/wB3Rwr+9Kzf0VcAPHBjG51x8YcnjzFYgzSJCwjLWAMhW41W7XO9u2MblnPmaaohi+CQCWVI9piT52C7fqx64AcmDGe484nbL6KSoSPxSpUAXsBqIF2PXSL72/8A7iryLjaoraOlqaaBGZ5vDqI2k0lVBKu0ZPWxs1jva4tfAG1wYML3iznNT0U8lOIZZpY7BiukJqIDW1Fr7XF7KcAMLBjKcG8XvmVA1RHEsUt3RULal1r8t2sDY3HbF1kE8700TVUaxTlf1qKQwDexBI97XNr9TgCxwYitmsIcoZYw46qXXUO+4vcbEH74kJICLggj23wB9YMZfjDmJS5ayLP4jPICyqi32Gx3JAH54y1Jz3hmqIoYqSc+LIsYLMgPmNvlUte179e2AGjgwY/CcAfuDEajzGKYExSJIFJVijBgCNiDYmxHpiTgAwYzvGXHNPlqI04djISEVBcsQLnqQB1HU4j8BcepmkczpE8XhOFIYg3BFwbj+mANVgxQcQ8dUVEpaedAw6RqQ0jfRBv9+g7nC6ybnHUVma00Ucax00jlCh8ztcE6i3QEWvpXbrcnsA5MGKXijjCmy9EeqfQHbSgClmJ6myqCbAbk/TuQDaUdYksaSRsHR1DIw6EHcEYA9sV3EOa/C0s9Rp1eDG0mn10gm38sWOPieEOrKwBVgQwPcHYjAHGGf5/NWzvPUOXkc/YDsFHZR2GHlwfwpRtQUzPTQMzwozM0asSSoJ8xBPfGe4p/R5qFlZqF0eEm6pI2l09r2swHrscS25TzRUmvN8yMNNCljFESQFvYC5sCTewGliSQMYuM4aeeKjGVanbDkWNttWS865X0FUrfD6YZQNjG11v21Jci30scaLl/m0tTQT0U2n4ulU076hqDDSRExB+ZSNjfrpJ74QktSkNYJMrNQVRl0GQDWWvaxEexDHa3e9rYZ2YS19LnRqaKmeRHiTx1tZJBaxBY7BlsLG9xb0JByxhLh5eHknaabTfRqv7s6yayLmjGn5EThnIMtgRXkyzMquRSVLeCJYy6ko+kI4QqGVh5x+eL+ryxJwxpckrU1/Mnjijjf11Isum/23xHpuYFfl6SIMtYU5ld42kf+58RjI/iGNWugdnIO1lsLk4vco4rzOKHU0cOZeKfER4pViWPV+Aah5ox2bdtyCNsbHnwqm57+en4OKxzeiR65PwfmKIY4fgsrhNjanQzSn11O9lvbvucWMXKukveWapmqTuKh52EygHfQVICDe2w6G2KKfNMxiMlXNWU1MzAJ4LgtAiC+mxLKxkuTdgbG9rGwtlkz2knkaWorKutqQCokp0liWNb3KxrFYAHa5N72Bxz/wAzDTcE5eib+u31LeDPZ6epsc14fySjqIxXymWVlZk+LmeUAC17hiVF+1xvY26YhNxdHPXwVUVJLJQ0sTxxSpEBZ5Cmp0iaz6FVdN1W+529ajhvibJ0dxHJpkk+d6jWWa3rJJcbelxjfIRYW6drYwcT/Jyh8Kxteun77mjFwqlrzexmuYlXBmkcFHTFJmkZZjKpuIIh1a/7TfKEPW+9rYpuUvEsKZxWU/yiQLFTm+1oAVCj95fN9vfFpxEFpgYqJFWrzCTSunre3nkI7BFudh1N+5OM1zC5XywzZcMticuIxGXTy2kjOoSM4sFJuW1G3y41cHm8V870Wy+7+yOOaHJ8PXr9hv8AFvH1HlyXqZRrtdYl80jfRe31aw98LDgfPJ6/PJK6OjdKWeIwyMflsANLEkAMSUVSovbV+dlwtyWiiJqc0k+Kl+ZgzExr0uXZt3tb8Vlt1BxOg5z0YknsUWlgSyNq88sl9ljgAvot+M2H2xtlPmTUVZwSrc0NdwvTL8U0jCKGqjjhkQWjUHdFIIt5m1qn8IHthR10OUUNTJTV2V1CWcqkvjO+tL7OBqQWIsbLe3TrtjW8vs3bOMtzCKq8waSTTc6tCveRACf2H3X0sLdMZGLmBTVmRy0uYG9VCn9nZgWLkWCEMBswvpa53Xc33xSKatMl0e2WZ/S5VXQTZZVeNR1DeHUU7Fg0e4GrSwBNr3Bt+Ei++Oh7YT3KnlRRyUVLV1MLNOxMg1O2mwYmM6QbEEBTY9b74cONKVFBY8/K6VKGJENo5ZtE3qwCs6r9CVufXSB0vhQwcMs+XS1yuCIZ1ikjtuFYLZtX7zqLW6b37YefHGQ1dZT18MghMOhJKIrq1608zB77bkWBHY4UHL3iCCOOtpqp/Dgq4LKxBIWQA6b26XB6+qD2xJJN5YVKT/EZXPcxVilozt+rmRb6hfuQqn6xj1OMKy2JBINiRcdDY2uPY2vjQ8tZ9Oa0RPXxCPu0bj/njMwHyr9BgBjZ5xZDLw7SUqyKZ0dFeL8QWMvYkdgdKn+IYq+VUKHM45ZCFjpo5Kh2PQBV03P0Lg/bGWekdUV2jdUb5HZGCttfysRY7b7HpiVQzlaerAa2sRKR+0us6h9L6CfW2ANtX876p55SscL0rkhYZUv5Om7AjdhubggXtbbErMuZ0MlLBPFRRx1FJOFhXWQieIkh1ARhSynwyChtf1xl+EuDfjaevlDHXSxBo4x1Zjqbf2sjADuT7b0NOLwTezwt/KZf/wBxgBg5Dzxq1qlas0PTts6Rx6Sg/aXckkdwSbjpv1X2aVpmnmlO5kkd/wDMxI/IED7YjY+0hJVmAJVbaj2Gq4W/1sbfTADG5b8w1y7L6oOjSsJlMaKbD9Yh+Yn5VvGbmx+YbYoeIuaVfV6tU5gjP+7h8gt7v85/zAG3TFDlEWt2iG5ljZF9NYs6X/iQD+LGh5Z5/RUs0stbEJB4YaA6NbBwTcKDsCwYbm3ydRgCp4ijaWGjqpRqeWJondhu5hbSrFj8xMbRjV38M40/JLPDBmIhLERToy6fw61GtT7GyuL+/wBMSuYHHEObUbGKF4mo5I38+k6kkvEflJsQxU236YXeh08NxddQLRsDa4DMhsR03Vh/64AvuYPE/wAfXyzKbxL+rg/cXv8AxG7fQj0xo+RvD3j17VDDy0q3HoZHBUfkuo2/xDC4Aw+OQ9MIsummchVknZrk2sqKqbk9N1bADPxzvzQ49qp6uopRKUp4nMYRPLrtYHW3Vt77bD2OHXkHEHjpPMZIJIFdvCkhctdALnXcWDD2PQj78yUjmrrIyw3qalSw6/3sgJHv81sAjzyyvmpmWWB5ICw8rJdQwBt9HAII3uLg4vOKM8qpGp6s1EoNRCD5JGQK8Z8GQBVYAeZA/wD9XE3nFXq+azBQAsEccI9Nl1n7DXb7Yoc/QximhJN4qdCyn8LzFp2H5SJf6YAm55nk9TQUnxEjSGOadI2Y3YoEpzuerEFrXO+IUFayUEiKzLrqkLaWIuBE+xt1F97Y+8wYf7PoRcFvFq2IvuATTqtx1F9Jt62xDI/sv/3A/wDLf/pgSfWS8NVFUStLTvLY2bQtgD7sbKPucMvlzysrYK+CpqUSOOLU1tYZrlGUCwuPxevbCxo85nhRkhnliVjqYRyMlz0udJHbbD95J18kuVgyu0jLNIoLksbA3AuTc9cCCBziySCoky9ZpZIWkmMKOsXiL59OzeYaSSF0nf8AFtYEjZ8JQwRUyU9PKJlpv1DEEEh0+YNbo3t74tqgsEYoAzAEqCbAm2wJ7b98VnDUTeD4stMlLPKdU6KVbzjy3Lps1wAb++BBb4MGDABjHc3cqWfKKoMxXw08UEdynmAPsen3xscK3mnzRhiEmXwRGrnlUxSKL6U1Ai3l8zPv8q2t63FsAVfLrLMwqcuhkgNDFESVVWhck6Dpu2lwLkgn+ePc8XVEdW9A0KVNYtrCnLKm4DHWZV8gCkG4Lje2x2xWctf9s0EPheFCYLlljmk0spO50lA1gTvZh19MaMZxVpXR1tXTRCJInhYUxaWQByra2BVdSroAst2Gomx7eTOHA5JU3G77muMs8Vav2PaakzaNWlljy9YlUswaeRSoAudUhj0W9+mM9A9RGZZaGnAfWY6ikMg8NZCqsssbjYghgSBbUCDsRjY53zMyl6aRZJ0mV1KNCoYu99tOiwYE9N7W9RjAZZmkVDTNA0M/jVJab4anBaSGJgEQargrpRV3ve+OfF8NixRXhR1b21prz16d9PUnFllJ/EyCvgGpb4hZ83rFNpEjS8EJ/ZUGy22tc3F16A3xpn45EETeLQ1VOFQkfqrpcC9tSXA+pAx68MiOmqPhYXZ4pIPikDm7ISyhrnqQ+sHzbgq2++2qx5PEZo8yUotrprXstl7fNmzHB1af0OUHckknqTc4bfJLPJHE1O5LIih4776N7EX9Dsbexxr845dUNS2uSAKx6tGSl/qF2J97XxT5tV0uVR/DUKKtVOVVdySuo6VeVjchQW2Hqdh1x6ObjYcZj8GEXzP2XnZnhhlhlzyehd8UxLC9NXAWkppUGr/5UjCKQEdOjkg9iPrhj4TuV5ewyOqgY63j+JjJ9WV33333O+NxxPnkseTSVNMpaT4dXUiw0hlGp9/2AS9v8OJ4NNKWJu+WTXy/bK5mm1LurFvzj4/eom/2bRnUuoJMUNzJITYRi3YGwPqTbtvMy39G26RNPVlWteZEjBsfRXLdulypv6Y+/wBHrhGN1kzCQrJIHMcQ6mM2u7Hf5m1ADuAD+1h349yMVFUjE3YjpOUeZ0L1MeVzp8PUqFZnYCQKL7E6LA+ZhqX17Y0XBnIqjp4YzWRrUVAJZjqbwx6KE2DAerDck9rAM/BixB+KoAAGwHQY/cGDAH4cIrPeRNX48hpXgMLOzIrMyFFJJC2CsDpBtcenQY0vMHm9Ll9YaeOnRwqK7s7kX1X2AA2tbqb/AExtTxjTRwU81TLHTePGsirK6g7qrEdd9OoA2wBiOCeTq0lqmrbxKhLsioT4cZsbG9gXbrubDfptfCIp/lX6DHWNFxLTViSrSzxzlVOoRsGIuDa4HrjmPLuEqyRRopZ9huWQoot1u8mlftfAk3XGFWJeGsqYb6ZFiP1SOZCPzT+WFzT/AIwTa6N9yPMB9yoF8bB8yp2yWGilqFhqIqt5LFWdQP1g3aMFQP1hN7nocXUPJtqeSB6qvpolaRRYjSX7lVZ2AJIuOnfpgDKcI8ZNQRVqqrF6mERowI8jDWAxB621n8sU9Cn9nqgOyRH8pUUf8WNvn/KSOlZVOaU0Ye5i8caCVBt8wbSbXFztf2xRcU5PLSn4SOKQxrpeSYRsRUSWuGDAEeGgbSig9dRO52Ar+FeHmrqpKZDpZ1kIbsCqMy39iwVTbfzY3+ccBPQcPVHjBTO88ckmk3AVXVEANtwAS31c4yPBmZy0DVFasfmih0RiVWCl5ZI0HoTYamsD2w4Mo4ogz6gqKa/gTNEUkQ+bQSNnXprUGx7dLG2AOfqGYpLEwNisiMD7hgR/TGn4b4Sjr83mpVZooRJOwKAXCJIQoAOw6qOhtbpi44z4KGTUsDqwmqZpCrTFdowAWtHG11DG3ztc9bWvticp4gnpJGlp5WikYFWeysSCQxuXB6kAk9duuAGPx1y9pcqy+dkmmeSoMUSLIVsbSJIbBVHQIx/9cScr5XDMcny90l8GVEc3KalYSPqIIuDsRsb9zjVZdkkOd5ZRTVwZnCaiysU83yufLYWOn0+mNBTCCjo2ipnjVaeI6dclwgAJBdrkgX7nAg524zyiKklSkjIklhB+JlAtrkfSdIv+GNQoHu7d74cXL/htKjh6OmmuFqEkJI6gPI7KRfuAVOEfUZRKxZzPSSOxLMfi4QWZjck63Ubkk4esuSTRwZctJTpNNTwL4U7ykQqdKhwwjYMwdb6SAwva+2BJBTl7Jl2T5lFC7VEs6OdlI206bKgJu2m/Tc7D0wjsrzFoJY5otOuNg6XFxceo7/THRPMLmQmWxqgUSVUi3SO/lUdNTnrpuCB3axt0JCl4L4XTNpa2prZzCkemSWRAiAltV76gVUAL6d/zAzeX0719dGj+d6mcGQ9Lh21SH2AXUfYDBxRX+PW1Uo6NM4X91ToT/Sq42sPGGVZbUI2X0bVLISDUSSEE3GlvDDAi5F97KDfbY4kVPB+XZkj19LUihiVrVUcybRubHynUANWodCVJO1txgBXWxNhiLU0x7JLCT/Es6/8ATG2Sl4eJSmEtSSzeatJ0qp9PMAgQ9NWi3Qk98ZDiU+FUTwAeFFFKyqnTYEhGYk3ditjqYnZtrA4AMjhpGLiskni2HhNCiuL76tane3y20+/th38m6ukSlampqr4iRXaWS8bxGzGwsrjpsBsTvjn+aJkALqyBt1LKVDDsQSACPpjc8ruI48vjra10aXT4MKBSBcu0haxO1wEUkemAOgqrMoomjWSREaRtMYZgC7dbLfqfbEnFDT5lSVlLFWuEMKjxkeVR+qIvc3PyldwSPTFPBzkyxpTH8QV9JGRljP0ci33Nge2BBtsGKHhigpgZ6ilmMyVMniMfF8VAw2Ojc6d73F9umwAA+uNs7ejoKioiUO8aXUHcA3AuQNyFvc27DAFdzR4qOX5bLMhAla0UP77dx7qoZrf4cL3lPwuIqcVco1T1F2DNuVQnbc33b5ie+oemKLmbnNNJRqkmZzV9USrhY9Ap42/EbKg6KXUDUT5gSBjx5J5lO1RLGWdoRFcgkkKwIC2vsLjV0629sed/JxlLh3yuq3812NPDNLIrQ4cfE0wRWdjpVQSxPYDcnEdjIJhuPCIJ2UeWw3DMWvuSCCFsNDX6jGA474vNW65bl58WWZtEjruAO6gjqO7MLgAH3t8xw/DSzTUY/N9kepkyqEW2XI5l5cY3mDgsnRSlpHPbQCLm/r272xG4aoVlSeKeSWCvqT4s2nVFKq3GgIxG6KthtceYg4YPC3C9PR00VMgRzELkkAsXO7Nvci5O3oLDGaqZhNnlQ9zakpo4fYNITKx/IAY9bLw2PDim4N9/wvSzFDLKc0nR8ZDltFSK0kUqkyW1yyTBme3S7E/yxZQZ/TyO0cc0UjqpYqjhjYfQ+4/PFRy/4MpKuGStqKWN2qZ5JIw6fLHqKr5em9i3vqviHW0NPT1+YSU8UcKUlIEsihAXdTKx2tvYRjfHHNwKUXOcm399qLw4h2oxSo+jWZjW0rVEYjy+l8JpfGZhLIyBdV1QeVehHmN8QafJY4qKj0o3j1dRSmVmJaR21LI2pjvYBWNhtt0xU5dl0rIlFV1dTDJJCsdJHCD4RheO+pkC2cX1K9yLG/TYj7mq4ZZ2aorZ1enqTFSwUtmZdCgBtARi17G57bj2xrnCGOahjVJO3Sevb119qOKlKSblreiNZw6B8NWX6Gpq7/TxHxp+AkD5TRq41BqZFYHuNNrfltjASNLR5XUiRvElqJXFO1tLStUHynQQNLeZmKWFtJw1Mjy74emghH+6iRP8qgH+mHDL4sk1s5afvzJy7Rj2QreSytR5tmOXm+kXdbnayPpB+rLIv5eww7MJ/hrbi+ut3g3/AMlOf64cGPci7SZhYYMGDEgMGDBgDEzcNmtzB5KqGjqqHw/1D6Q0iP5bqT0Kk6z+XTe6+5+1A+LpYVsBFAxsO2tgBt6Wj/lhyZZw3T08ZjgiWNC/iaVuBquDcC+3QbDbCC5zVYfN5gDfw444/vp1n/jwJM3w3n0lFVRVEXWNvMt7B0PzKfYj8iAe2JnHHFsmY1TyuW8K9oYidkUdPL01HqT72vYY8E4bkOXmuXdEqDBILfKNMZRve7OUP8PviAmXyGF5gp8JHVGftqa5Ue5sLm3S4v1GBJ78P0XjVdNF+3NGD+7qBb8lBP2xL4x4okzCqeWVroCywqPlWO/lsP8AEACT3PsAB+cKXWaWVbAwUtRML+ojKL/qkB+2NFyZ4bgq6qZKiJZUSDYMLgFjpv8AUC9j1HbAgp+FIzUx1FGy+Iop5qinH4o5kUEaD2D9GXodvvU0Gf1EUfhw1E0cZ30pIyjf0AItf2ti24HnMNTUsu/h0dWR76UNt/tjNItgB6C2ANsnLzM6uljqmkEsTJ4q+LUMzKtr3s4IBt6HGZ4dq5UqYHp3KSeIoRh21EA3HdbHcdxiRPxfWNTrTmpkECIEEakIugC1mKgFhbqGJvj1ynJpkhlrGjdIUiYRSkaQ0sloo9F92trLagCBp67YAnxcaJN4kWYLNWUzTNNERKVliJ1AaSdiCrAFCQB1HphpcBZDkVSNdJCkjpYss92kT0JWQn8xt6YR2TZRJUzx08IHiSHSlzYbAtubGwsp7Y+f1tPMbFoZoXZSVazI6kqwDKexBGxIPuMAbDnFHOmZSpI0ggcK0Caz4ejQqmyX0izBri3f3x8cJ8BVYpZq4aIqdqScHfzSxtGwsFA2FwGuSCNI2xF46zSaqhyyoqSDI9PICQLagspCsQNhqXSdtjft0xpeXHGzywtlciJ4XwswRxfVsCbHtazH06YAVoOGdmebMnClGmpryzNGCDaypLMwH0AjC/lhXwm6r9Bjd8RAjh7KQe885/1zEf1wBnqfOFlCxVru0ai0c3zyQfmbyRA9Yye91IIsWSnB0uX8P5ospjYynWjISQ0dowp3AIv5jb3wp8vy5qiaKBfmmdYx/EbE/YXP2x0/xtw+1Xl89NCVVnQKmrZdiCAbdAbWwBzpluUxSZdWzm/j08kGk3NvDkbQRboTqufXbEnJKv8A905pF/jpZP8A8uk/0U4pcyoZqV3gnV4W2MkbGwNrlSbHS4G5DbjrbF1QZZLHlNdM6Mkcr0yRswtrtIzMVv1A8u4239jgDNYtcu4ompx5PC1BdCSvGryRr6I7Dygdr3t0FhjR8nuGo6yvcTxLLDHCzMri41MVVNj3trIPa2G3Q8osuhqEnSFtSHUqtIzID2OlienUeh+mAF9LmudU+WQLaZ3qZXcSFfEkSMhCqsCp062Lt5vlUAbdBQz5ZWVk1NT11XTxBpLBDJCHUttcxQixcgaVLettrnETmTxQ1bX1BDv4CN4UaajpsnlJ03sdTBmuexHpjJtDsVtb7WwA2ucPFCRRx5VSeWOJVE+n0A8kf9Gb+H1OFPfti64tBNQsp/8AEwQ1H3eNQ+/fzq+Njw1w3HV8OVZjS9RFM0pa1yWjCsAPrEdO3dj74Al8g+IRHPNSMbCUeLH++os4+pXSf4Dh3SxBgVYAgixB3BB63GOR8nzY008NQl7xSLJt3APmH8S3H3w++MObaUVTTwpAZxMkchcOFASRiq6RYljsTbYdN8AelRyQyp3L/DkXNyqyOF+wDbfQYwNXymzXLZpJMrkWWNz8t1DWubBlk8p03+YG/XYXw+sGKyipKpK0E2tUcqcbLnKRhsx8WOJm0gXVVJsTbTGd9h3w3uUHASUNKtQ6/wBpnQMxI3jQ+YIAdx2Le+3YYpOdafE5rldGfkY6mHYh3Cn72Q/nht2xmyqMIqMFS8jpG5O2KDMcspKSoqEq0dZ5ah5aaeNXMrrJ5gY3jBYGMkoR/hBIs2PzMqWWloqn9d8RUV8wSJ7aGbxQsaXttcKGOwH2wyuI+HxVKhV/DmhbXDJbVpaxU3X8SsCVIuNjsQbHGeyvg6reriqK+WBkpyWgjgD2LkW1uX7jewF7X6+vnzxSlNO/hu2m+3Rf9O6mlHbXZFTnU01LULSpXCgpqali8IlUIlJJQljIdwpUAgH8Q6XvinzSmqDBVLUFBNmFXDCjxDyujCNbqCSR5Fe4PTe21jjb8wMhM3ws4h+IFNIzvCApZlZCLqGsCVbS2kkXse9sUnDlM1ZXwOsElPR0KsUEkfha5iNACoRcKik+m+LTWSWRL/XRvRaV076vv38iI8qi+/5NfxBwjDVxxo7SRmL+7khfQ6i2kgMOxFgQfTECo5d04ghjpgKeSnJaCUKHYEghtd93VrnULj2IsManBjtelFKMblfAUhqkqa6pFSYt4Ilj8ONG6aiNRLN6X6dfS2zx+YpeNOIhQ0M9QeqJaMesjeVB/mIv7A4RW0YoN9WYTgCb4jifM50sUSMx39w0aD/y2w4sJ39HLJyKeqq3veaQICe4QXJHrdnt/DhxY9JKlRnDBgwYkBgwYMAfjsACTsBucckZ3mpqamee9/Fldxt+Ek6PyXSPtjpnj3MjBltZKNisL6fqRpH8yMcrAAD0AwJQ++WdDEeHmE0TSxv8Q0kaglnAZxZQLEsQotYg3tbFVxrHSDhpPhYnhiaWNo0kBD69fm1aiSTbVvcggbG1sajkrJqyeDe9mlA+nivjPfpCVtoaSG+7yPJb2RdP9ZBgQKnKBanr2HUQxp9nqIr/AJhCPvjacls5hpjmMkrBStOsig9SqeIXt6ndNh6jEPlXkCVyZlTPsZIIyh9GV2ZT9mC4yMvDNWrFXpKjUpsR4LtYj0IUg/UdcCSXwnITJVEjc0FWT7XjP/PFLjaDIny/LZaioXRUVq/DU8bAhliNjM7DsSoAAPTb9q2MPUfK30OANhyxraNK5BXRLIrkLE77rFJc2LL8pDbC5+UgepIn83s9qnr5qaVyIImUwxAaVKlVKsbfMbk7kmxBta2PLm/lEcVZGyLb4iBJHA6Ft1Yj0vYX99++K/ifMDV0lHVNvNHqo6hv2io8SFiPdC9z3IPoMATOUckaZms0zKkcEMspZjYLYBL3+jkffGUzar8WaeVbnxJZJFBG51szDb13G2PD/v8A7/77Y0XL7h9quuhspMMUgkne3lVU89i3QEkBbdfNgA4/fRViD8NJBDTrv+ygZj/mdvyxsafl6tDlcmYtNIJ2o2AjsAEaZQoF7XJGofcYWua1/jzzTE/3sryX9mYkdfYgfbFxk7yyZbmWgtIimlLjUWCrrkJNr9BpX6D2GAM6Bj2lq5GREaR2RL6EZyVS/XSpNlv7DvjyxIy/LpJ5FigjaWRuiKLn6+gHubAYEmr5PUPiZvAe0SySn7Lo/q4w/Mlp5oQy1VUKhnkJiJjWIqp6IAp81rE3674xnKvlhJQO1TUuPGeMxiNN1RSVY3b8TEqvTYW79cUHN/hDMKnMI5aeJ5YwiLEyEfqnDMSTvdd7HUB2HpgQannHWQ09LFUNTwzzLKEgMq6gjEMxNh8wAUnSdrgHsMIbNs7nqn11Ezyt21HYdvKgsq/wgYcvOmjkGT03it4kkUsXiuBYM3hujNbsCzfzwjcAhx8iIkgpq2rmdY0LrHqchVCxqWJufeS38Ixe55zcp3oa6SjZmkhCopZSoJlOhGF9yoNz2Pl9xhBNUMUVCzFFJZUudIY9SF6XPr1xfcFU/jPU05+Walku1tkaO0sTsegAZNNyR89u+AM6q2sOtvXe9vX1xJzHMHnleaUhpJDqchQoJsB0UADYDH3kVIJ6mmia+mWaKNhe2zuqnftscTuNMsSmzCqhjGlI5LIL3spVWG53PXAk8K6XXS0zHrE0lOxP7NxLEPoNcoHppxveTXGdPRx1cVVKsasRKmr8R06WUep8q7d74xvDvDctbDVLANckPhyhB1df1iuB77qR62t3xREWJBBBBIYEWII6gg7gj0OBB+1Ei6nZV0IWZlX9lSSQPsLD7Yf+V8u2MOWSv4Ty0lMylJE1XkIVovN2EbDb03t1wk+EssFVX0tObEPKusHe6L53BHuqkffHWWAImUmUwQ/EACbw18YL0Emka7e2q+JeDGa4z5gUuWIDUPd2F0iXd2+3QD/EbDAgwHOqb4XM8qrSDoRiHYC+ysrW+tmYgd7HDXVgRcG4O4I7jCLzTM804kj0RUsUNKH1JI99iLj+8PzdSDoT2OGfkUQyrLo0ralGEK6fEbyC2+hBc72HlHc26Yy56dVudIaGlwYiZPma1NPFOgIWWNZFB6gMAbG21xe2JeMx1DH7j8x4V1fHDG0kzrGi7szEAD7nAHvgxi4OMaqucDLadfABGqqqQyow7+FGLM+34iQL4uuKeMaXL49dTIFJF0Qbu/7q9T9eg7nFuV7FeZFtUVCxozuwRFBZmY2CgdSSdgMILjviSXPq6KioBqhRrqTcBm6NIx/Cig2G19z1LAYg55xbXcQ1S0tOpSItdYgTYKD88zd7dfQbAAm13ly/5fQZXBoTzyv/AH0pFix9B6KOwxqx4uXVnOUrLfhrII6KlhpovliW1+7HqzH3Ykn74s8GDHcoGDBgwAYMGDAEDPckirIHgnBMb21AEqdiCLEb9QMY/MeG8nyen8eWmRrEKpZfFkZjewXWTvse4AAPTG/xU8S8Mw18BgqFJQkMCDYqw6EH1/64Aq8t4p+IhpZctgWankkKTeYRGBR8x0EbkH8I67W63wrOfWYa8wii7RQA/eRjf+SL+eHRw1w1DQU6wU4IRSTubkkm5JPcn/ljL8T8oIK6saplnnXUFBRdNvKLCxKkgf8AU4AXvISe2ZSr+3TN+avHb+pw6qioqhVxKkUbUpRjLIXIdX30gLbcHb8z6WNbw1y4oqCTxaeNhJpKamkdvKSCdmbTvYdu2NPgDP8AE/AtJmBiNUjOYtWizsmzWuDpIv8AKPyx4Q8scsUWFFAfdk1H82ucafBgBac2OXc9fJSvS6LoDFJqNgqMVIb3C2Ow33x6cRcqVGU/B0QTxQ6SF3NjIy/MWYA9QSAOg6bYY+DACo4Y5DQppeukM7dTEl1jB9Cfnf8A0g+mGfR5fHFGsUSKkaiwRQAoH0GJGDACu5m8NQ0VH4tBQQCUyKGdadHMaEG7KpU97LsNtWLXgeuqJqajZ6OFIp45VqiqiMgqbRnwza6uA1xY21dh13mDAGBTkhlgkL+HIVO4j8Vgo+liDb2JxrMl4apqQEU0EcIPzaFAJ+p6n74ssGADBgwYAreIeH4q2nennBMb2vYlSCCGBBHQggHCe4j5DTxAvRTCcD/dyAI9vZx5GPTYhfrh54MAc38K8pKyrltNG1LEptI8gs3uEX8R/wAXyjrv0wwuLOUzvTQUmXNFBAGLVAkLapW20MxVSXtvsSBe1ugwzsGAEzw7yqWhzOjM9bG8l3kjiETDXoXezFyBp1Bve3tjPcz+FqmTOZhDBLJ42h00qSDZFRvN8osVN7kdffD+ny2J5I5XjRpItXhuVBZNQs2k9RcbG2JOAFFyn5e11DWGeoWOONoWRlEmpiSUZdlFrjSd7nqbdcaPiDgWKvzK9TSjwUhVhOjlGkfUQUfSQWAUAjbb13tjdYMAQcrySCmQJTwxxKOyKF/O3XE7BgwAYRnB3DqZtmtfV1xEogmMaQtv0JC6lP4VAAt0Jvf3Y3GvM6jyzyzOXmIusMYu1vUn5VHfzEX7A4RYy/M6qulr6CkqKUyPrGi6jexbzPpDhiNRFrG9rYrPbeiUdJEhV9FUdh0A9AP6DC74y5qZUKZbiPMNRukOkMAQDYvrHkG9r2J32B3x55FxfnMKn4/LXmVR88GjxDt/8MMQxJ/Zt9MVdJmIzudkfJofDR1SeR5ljniU3IJACy9LkLuCQRfqcZIwp2/7OjlexT8Pw54yPV5bCsFK51x0wdShB2bw0c7C92NtO5Nh2xO/9pGfxNply3Xb0p5f+JGK4m5lwRW5MxqspmklgS7S0rm/l6tYdG27gaxbqd8Mzg7i2HMaVaiHYHyup6o4tdT+YPuCDjQlCaspqhPVnM7PmB0Ze0Yte/wspI9d2Nv5YuOW+US5qq1+Zy/EqrsKeAgCNCNizIAAT2AI6bm+1rfiTnjTxyNT0UMldN8vkHkJ6EAgFmt/hWx7HCv4a4Yz6lJko4Z4A++glQLdtUch6jp5hfESgktKQT7nRdYH8JxDpEmg+FrB0hrHTqA303te3bHL/GvCmaiaSeuhldmPmkHnWw6bpcKtugNrYbWV8wM0p9IzPLZNHeaBdRX3ZFLC3ruPpiRV82JfEhSDLKlhOxWIykQ6wLk6QQR0FwCRfHGHNB6alnTKvk7zFy6OBKUxrRzaVDu1tM7ja/idQx66W2F7A4citfphScS8qIcygNRDAaCra5KNbSzAn51QlRq66133BIOPLkVxPOHnyur1eJT3MYbcqqkK6X6WUkEb9CbbAY0xmpFGqHDgwYMXIDBgwYAMGDBgAwYMGADBgwYAMGDBgAwYMGADBgwYAMGDBgAwYMGADBgwYAMGDBgAwYMGADBgwYAMGDBgAwYMGADGe4/4hahy+oqEF3RfJtcBmIUEj0BN/tjQ4jZjl8c8TxSqHjkUq6nuD1wAkeUvDtLLG+aZhLHLKZGIMziyFervqNtRO4vsAAR7bXPOcWW0w/v/AB27LANf+rZB+eIrfo+ZYT/4gewkH/NcTMt5GZXCwYxPKR0Erkj7qLA/fHKWJSdtllKjCZl+ka1yKekUDsZXJ/0qB/XEGL9IStRj41LTm/YCRD+bO39MPzLslgp10wQxxKOyIF/oMSpIVYWYAj3F8T4UexHMzn6q/SLnZCEpIlYiwZnZgP4bC/54t+WeUVScP5jIFkV6hZHgAFiw8O2pABe7bgW62FsOD/YlPe/gRX9fDX/piYBi0YqOwbsRXLXmBlFBRop1x1BH69jEWZmuejrfyjsNtve+L6t/SAy9PkSol+iBf+Jh/TGvzrljl1W7PNSoXY3ZlJQk+5Qi+PKk5TZXGBajjNv27v8AnqJvijxRbtkqTRgJf0jofw0ch+sgH9FOPqm56Tzbw5VLKt+qszW7dojhtUPDtNALQ08MX7kar/QYsbYeDDsOZiYn501lrLlEwbtq1/0EV8WfJvhCoSWpzKtQpPUk6UYWKqx1sbHdQTYBT0C+4w1MGLxgo7ENthgwYMWIDBgwYAMGD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3200" dirty="0">
                <a:solidFill>
                  <a:prstClr val="black">
                    <a:tint val="75000"/>
                  </a:prstClr>
                </a:solidFill>
              </a:rPr>
              <a:t>	</a:t>
            </a:r>
            <a:r>
              <a:rPr lang="pt-PT" sz="3200" dirty="0" smtClean="0">
                <a:solidFill>
                  <a:prstClr val="black">
                    <a:tint val="75000"/>
                  </a:prstClr>
                </a:solidFill>
              </a:rPr>
              <a:t>informação como factor crítico de sucesso...</a:t>
            </a:r>
            <a:endParaRPr lang="pt-PT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ângulo 5"/>
          <p:cNvSpPr/>
          <p:nvPr/>
        </p:nvSpPr>
        <p:spPr>
          <a:xfrm>
            <a:off x="683568" y="1196752"/>
            <a:ext cx="7776864" cy="4485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4000"/>
              </a:lnSpc>
              <a:spcBef>
                <a:spcPct val="20000"/>
              </a:spcBef>
            </a:pPr>
            <a:r>
              <a:rPr lang="pt-PT" sz="2800" dirty="0" smtClean="0">
                <a:solidFill>
                  <a:srgbClr val="0070C0"/>
                </a:solidFill>
              </a:rPr>
              <a:t> « (…) a informação é, em si mesma, uma forma de assistência vital, mas a sua importância não é suficientemente reconhecida e valorizada pelas organizações. </a:t>
            </a:r>
          </a:p>
          <a:p>
            <a:pPr>
              <a:lnSpc>
                <a:spcPct val="114000"/>
              </a:lnSpc>
              <a:spcBef>
                <a:spcPct val="20000"/>
              </a:spcBef>
            </a:pPr>
            <a:r>
              <a:rPr lang="pt-PT" sz="2800" dirty="0" smtClean="0">
                <a:solidFill>
                  <a:srgbClr val="0070C0"/>
                </a:solidFill>
              </a:rPr>
              <a:t>(…) as pessoas atingidas por catástrofes têm tanta necessidade de informação (atempada, rigorosa, completa e oficial) quanto de água, alimento, medicamentos ou abrigos. A informação pode salvar vidas!»</a:t>
            </a:r>
            <a:endParaRPr lang="pt-PT" sz="2800" dirty="0">
              <a:solidFill>
                <a:srgbClr val="0070C0"/>
              </a:solidFill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683941" y="6114782"/>
            <a:ext cx="81365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2438" indent="-452438"/>
            <a:r>
              <a:rPr lang="pt-PT" sz="1200" i="1" dirty="0">
                <a:solidFill>
                  <a:srgbClr val="0070C0"/>
                </a:solidFill>
              </a:rPr>
              <a:t>Fonte: </a:t>
            </a:r>
            <a:r>
              <a:rPr lang="pt-PT" sz="1200" i="1" dirty="0" smtClean="0">
                <a:solidFill>
                  <a:srgbClr val="0070C0"/>
                </a:solidFill>
              </a:rPr>
              <a:t>Sociedade Internacional da Cruz Vermelha e do Crescente Vermelho</a:t>
            </a:r>
            <a:endParaRPr lang="pt-PT" sz="1200" i="1" dirty="0">
              <a:solidFill>
                <a:srgbClr val="0070C0"/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6573576"/>
            <a:ext cx="5292080" cy="28803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pt-PT" sz="1200" dirty="0">
                <a:solidFill>
                  <a:prstClr val="black">
                    <a:tint val="75000"/>
                  </a:prstClr>
                </a:solidFill>
              </a:rPr>
              <a:t>Comunicação dos Riscos para Comunidades </a:t>
            </a:r>
            <a:r>
              <a:rPr lang="pt-PT" sz="1200" dirty="0" smtClean="0">
                <a:solidFill>
                  <a:prstClr val="black">
                    <a:tint val="75000"/>
                  </a:prstClr>
                </a:solidFill>
              </a:rPr>
              <a:t>Resilientes | Coimbra | 24-11-2014</a:t>
            </a:r>
            <a:endParaRPr lang="pt-PT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448" y="630932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95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2714</Words>
  <Application>Microsoft Office PowerPoint</Application>
  <PresentationFormat>Apresentação no Ecrã (4:3)</PresentationFormat>
  <Paragraphs>434</Paragraphs>
  <Slides>31</Slides>
  <Notes>23</Notes>
  <HiddenSlides>5</HiddenSlides>
  <MMClips>0</MMClips>
  <ScaleCrop>false</ScaleCrop>
  <HeadingPairs>
    <vt:vector size="4" baseType="variant">
      <vt:variant>
        <vt:lpstr>Tema</vt:lpstr>
      </vt:variant>
      <vt:variant>
        <vt:i4>7</vt:i4>
      </vt:variant>
      <vt:variant>
        <vt:lpstr>Títulos dos diapositivos</vt:lpstr>
      </vt:variant>
      <vt:variant>
        <vt:i4>31</vt:i4>
      </vt:variant>
    </vt:vector>
  </HeadingPairs>
  <TitlesOfParts>
    <vt:vector size="38" baseType="lpstr">
      <vt:lpstr>Office Theme</vt:lpstr>
      <vt:lpstr>Tema do Office</vt:lpstr>
      <vt:lpstr>1_Tema do Office</vt:lpstr>
      <vt:lpstr>3_Tema do Office</vt:lpstr>
      <vt:lpstr>5_Tema do Office</vt:lpstr>
      <vt:lpstr>6_Tema do Office</vt:lpstr>
      <vt:lpstr>7_Tema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Jorge Dias</dc:creator>
  <cp:lastModifiedBy>Jorge Dias</cp:lastModifiedBy>
  <cp:revision>113</cp:revision>
  <dcterms:created xsi:type="dcterms:W3CDTF">2014-11-22T22:51:15Z</dcterms:created>
  <dcterms:modified xsi:type="dcterms:W3CDTF">2014-11-24T08:18:32Z</dcterms:modified>
</cp:coreProperties>
</file>