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3" r:id="rId3"/>
    <p:sldId id="341" r:id="rId4"/>
    <p:sldId id="343" r:id="rId5"/>
    <p:sldId id="346" r:id="rId6"/>
    <p:sldId id="344" r:id="rId7"/>
    <p:sldId id="345" r:id="rId8"/>
    <p:sldId id="314" r:id="rId9"/>
    <p:sldId id="347" r:id="rId10"/>
    <p:sldId id="315" r:id="rId11"/>
    <p:sldId id="349" r:id="rId12"/>
    <p:sldId id="348" r:id="rId13"/>
    <p:sldId id="351" r:id="rId14"/>
    <p:sldId id="352" r:id="rId15"/>
    <p:sldId id="354" r:id="rId16"/>
    <p:sldId id="355" r:id="rId17"/>
    <p:sldId id="356" r:id="rId18"/>
    <p:sldId id="350" r:id="rId19"/>
    <p:sldId id="323" r:id="rId20"/>
    <p:sldId id="325" r:id="rId21"/>
    <p:sldId id="357" r:id="rId22"/>
    <p:sldId id="327" r:id="rId23"/>
    <p:sldId id="338" r:id="rId24"/>
    <p:sldId id="328" r:id="rId25"/>
  </p:sldIdLst>
  <p:sldSz cx="12192000" cy="6858000"/>
  <p:notesSz cx="6662738" cy="9926638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20D"/>
    <a:srgbClr val="77370B"/>
    <a:srgbClr val="EC7A2C"/>
    <a:srgbClr val="CC6600"/>
    <a:srgbClr val="AD4F0F"/>
    <a:srgbClr val="F7C7A7"/>
    <a:srgbClr val="3C1C06"/>
    <a:srgbClr val="122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CB3559-CEFB-49D3-B926-6EC8FB36ADCA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3B5751-BE6C-407C-9DFE-F08B599918B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280335-44A3-40AD-8CB3-57E45EC14C06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544EDB-5212-4193-9C9F-CAC45BAF558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86B4D2-BF11-4CB6-8997-62062C80CFBB}" type="slidenum">
              <a:rPr lang="pt-PT" altLang="en-US" smtClean="0"/>
              <a:pPr/>
              <a:t>2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43FDF6-B988-4CF7-94BC-690BBA2E2A4A}" type="slidenum">
              <a:rPr lang="pt-PT" altLang="en-US" smtClean="0"/>
              <a:pPr/>
              <a:t>11</a:t>
            </a:fld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113090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43FDF6-B988-4CF7-94BC-690BBA2E2A4A}" type="slidenum">
              <a:rPr lang="pt-PT" altLang="en-US" smtClean="0"/>
              <a:pPr/>
              <a:t>12</a:t>
            </a:fld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1031116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43FDF6-B988-4CF7-94BC-690BBA2E2A4A}" type="slidenum">
              <a:rPr lang="pt-PT" altLang="en-US" smtClean="0"/>
              <a:pPr/>
              <a:t>13</a:t>
            </a:fld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295907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43FDF6-B988-4CF7-94BC-690BBA2E2A4A}" type="slidenum">
              <a:rPr lang="pt-PT" altLang="en-US" smtClean="0"/>
              <a:pPr/>
              <a:t>14</a:t>
            </a:fld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351523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43FDF6-B988-4CF7-94BC-690BBA2E2A4A}" type="slidenum">
              <a:rPr lang="pt-PT" altLang="en-US" smtClean="0"/>
              <a:pPr/>
              <a:t>15</a:t>
            </a:fld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369417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43FDF6-B988-4CF7-94BC-690BBA2E2A4A}" type="slidenum">
              <a:rPr lang="pt-PT" altLang="en-US" smtClean="0"/>
              <a:pPr/>
              <a:t>16</a:t>
            </a:fld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2343982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43FDF6-B988-4CF7-94BC-690BBA2E2A4A}" type="slidenum">
              <a:rPr lang="pt-PT" altLang="en-US" smtClean="0"/>
              <a:pPr/>
              <a:t>17</a:t>
            </a:fld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2562057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43FDF6-B988-4CF7-94BC-690BBA2E2A4A}" type="slidenum">
              <a:rPr lang="pt-PT" altLang="en-US" smtClean="0"/>
              <a:pPr/>
              <a:t>18</a:t>
            </a:fld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3671988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C72CB8-5455-4F8F-BDC1-32E1A52BEFE2}" type="slidenum">
              <a:rPr lang="pt-PT" altLang="en-US" smtClean="0"/>
              <a:pPr/>
              <a:t>19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8586F2-5B75-4384-A24C-AC68B3494993}" type="slidenum">
              <a:rPr lang="pt-PT" altLang="en-US" smtClean="0"/>
              <a:pPr/>
              <a:t>20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E56C73-5FD3-4391-81DC-7300B158FD7B}" type="slidenum">
              <a:rPr lang="pt-PT" altLang="en-US" smtClean="0"/>
              <a:pPr/>
              <a:t>3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DD5177-3D9E-4FE8-85E8-BD2843048F68}" type="slidenum">
              <a:rPr lang="pt-PT" altLang="en-US" smtClean="0"/>
              <a:pPr/>
              <a:t>21</a:t>
            </a:fld>
            <a:endParaRPr lang="pt-PT" altLang="en-US" smtClean="0"/>
          </a:p>
        </p:txBody>
      </p:sp>
    </p:spTree>
    <p:extLst>
      <p:ext uri="{BB962C8B-B14F-4D97-AF65-F5344CB8AC3E}">
        <p14:creationId xmlns:p14="http://schemas.microsoft.com/office/powerpoint/2010/main" val="3357897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8AA74A-EB1A-4F04-B7D7-E46C37184203}" type="slidenum">
              <a:rPr lang="pt-PT" altLang="en-US" smtClean="0"/>
              <a:pPr/>
              <a:t>22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4DFCBF-CDE0-4855-87F8-B7DAE71838DD}" type="slidenum">
              <a:rPr lang="pt-PT" altLang="en-US" smtClean="0"/>
              <a:pPr/>
              <a:t>23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9E882E-0B6F-45D7-AECB-95248E0DCC0C}" type="slidenum">
              <a:rPr lang="pt-PT" altLang="en-US" smtClean="0"/>
              <a:pPr/>
              <a:t>24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B716BE-1280-4EE0-BBA0-DE7CDB90F5E0}" type="slidenum">
              <a:rPr lang="pt-PT" altLang="en-US" smtClean="0"/>
              <a:pPr/>
              <a:t>4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130FC5-41B2-4001-9B59-D94C311916C8}" type="slidenum">
              <a:rPr lang="pt-PT" altLang="en-US" smtClean="0"/>
              <a:pPr/>
              <a:t>5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9D87617-FF53-4D4D-8975-30E82C77EB3D}" type="slidenum">
              <a:rPr lang="pt-PT" altLang="en-US" smtClean="0"/>
              <a:pPr/>
              <a:t>6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04B271-E660-45FE-81F7-654571340E74}" type="slidenum">
              <a:rPr lang="pt-PT" altLang="en-US" smtClean="0"/>
              <a:pPr/>
              <a:t>7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B63A08-7316-4E15-89AE-A082C7E25028}" type="slidenum">
              <a:rPr lang="pt-PT" altLang="en-US" smtClean="0"/>
              <a:pPr/>
              <a:t>8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7BFB1-C473-4BD4-89EE-CEAAF010986A}" type="slidenum">
              <a:rPr lang="pt-PT" altLang="en-US" smtClean="0"/>
              <a:pPr/>
              <a:t>9</a:t>
            </a:fld>
            <a:endParaRPr lang="pt-PT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43FDF6-B988-4CF7-94BC-690BBA2E2A4A}" type="slidenum">
              <a:rPr lang="pt-PT" altLang="en-US" smtClean="0"/>
              <a:pPr/>
              <a:t>10</a:t>
            </a:fld>
            <a:endParaRPr lang="pt-PT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65D2-EE08-4543-A8B5-848F46F7C856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938E-18DD-427D-99B2-EFBBC041839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C70F-B97E-487A-B686-CD6375AD9BB1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72B8-E368-4103-8DA7-27E969DC428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656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67A8-61C5-44EB-AB8B-6EBFBDB45AA2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CE3C-DE5E-4E16-804D-4F1539C701A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607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4346-9889-471C-8C16-57DAA6855488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6094-74BF-4D82-A275-BA4A97C96D0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517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9F85-DE4C-4739-9710-217D23C0E453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DA5F-524D-425C-BB53-5BFCC66BAD9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25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1113-D091-4AAF-9BF4-683B8F4DF44B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68C03-9C1F-4EEB-8AC1-A2EED706C0F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00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09E9-9204-458F-A0CB-3EA6D8C32C1B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0622-5D8A-4A81-964C-102676E8D72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26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2181-1C7F-4BDF-BBDF-9AE821C19359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6A91-93A4-478A-ACFE-3E83D95885D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964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5853-9620-43C3-AF69-4C50783BAFD5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69E6-9171-47B0-AE82-69F3FBC3114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661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E575-2883-4694-B793-2328099A5984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A9C6-F129-4FE8-B958-9F0C4DB8CEE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988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47DD-288A-48C7-8F8D-3490E239983D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058F-574F-443A-B336-9B96C9BCEA0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3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90F66-6F64-4CDD-A819-C94049A4FF78}" type="datetimeFigureOut">
              <a:rPr lang="pt-PT"/>
              <a:pPr>
                <a:defRPr/>
              </a:pPr>
              <a:t>11/02/2021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5F58D0-B227-4D2D-99F4-0659C6DDFB7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254000" y="1199818"/>
            <a:ext cx="11603038" cy="3757613"/>
          </a:xfrm>
        </p:spPr>
        <p:txBody>
          <a:bodyPr/>
          <a:lstStyle/>
          <a:p>
            <a:pPr eaLnBrk="1" hangingPunct="1">
              <a:defRPr/>
            </a:pPr>
            <a:r>
              <a:rPr lang="pt-PT" altLang="pt-PT" sz="6600" b="1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pt-PT" altLang="pt-PT" sz="6600" b="1" dirty="0" smtClean="0">
                <a:solidFill>
                  <a:schemeClr val="accent6"/>
                </a:solidFill>
                <a:latin typeface="+mn-lt"/>
              </a:rPr>
            </a:br>
            <a:r>
              <a:rPr lang="pt-PT" altLang="pt-PT" sz="2400" b="1" u="sng" dirty="0" smtClean="0">
                <a:latin typeface="+mn-lt"/>
              </a:rPr>
              <a:t>WEBINAR | 12/FEV/2021 | 11H00</a:t>
            </a:r>
            <a:br>
              <a:rPr lang="pt-PT" altLang="pt-PT" sz="2400" b="1" u="sng" dirty="0" smtClean="0">
                <a:latin typeface="+mn-lt"/>
              </a:rPr>
            </a:br>
            <a:r>
              <a:rPr lang="pt-PT" altLang="pt-PT" sz="2400" b="1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pt-PT" altLang="pt-PT" sz="2400" b="1" dirty="0" smtClean="0">
                <a:solidFill>
                  <a:schemeClr val="accent6"/>
                </a:solidFill>
                <a:latin typeface="+mn-lt"/>
              </a:rPr>
            </a:br>
            <a:r>
              <a:rPr lang="pt-PT" altLang="pt-PT" b="1" dirty="0" smtClean="0">
                <a:solidFill>
                  <a:schemeClr val="accent6"/>
                </a:solidFill>
                <a:latin typeface="+mn-lt"/>
              </a:rPr>
              <a:t>PROGRAMA</a:t>
            </a:r>
            <a:br>
              <a:rPr lang="pt-PT" altLang="pt-PT" b="1" dirty="0" smtClean="0">
                <a:solidFill>
                  <a:schemeClr val="accent6"/>
                </a:solidFill>
                <a:latin typeface="+mn-lt"/>
              </a:rPr>
            </a:br>
            <a:r>
              <a:rPr lang="pt-PT" altLang="pt-PT" b="1" dirty="0" smtClean="0">
                <a:solidFill>
                  <a:schemeClr val="accent6"/>
                </a:solidFill>
                <a:latin typeface="+mn-lt"/>
              </a:rPr>
              <a:t>DE </a:t>
            </a:r>
            <a:br>
              <a:rPr lang="pt-PT" altLang="pt-PT" b="1" dirty="0" smtClean="0">
                <a:solidFill>
                  <a:schemeClr val="accent6"/>
                </a:solidFill>
                <a:latin typeface="+mn-lt"/>
              </a:rPr>
            </a:br>
            <a:r>
              <a:rPr lang="pt-PT" altLang="pt-PT" b="1" dirty="0" smtClean="0">
                <a:solidFill>
                  <a:schemeClr val="accent6"/>
                </a:solidFill>
                <a:latin typeface="+mn-lt"/>
              </a:rPr>
              <a:t>APOIO À PRODUÇÃO NACIONAL (BASE LOCAL)</a:t>
            </a:r>
            <a:endParaRPr lang="pt-PT" altLang="pt-PT" b="1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3698875" y="6056313"/>
            <a:ext cx="4792663" cy="454025"/>
            <a:chOff x="0" y="0"/>
            <a:chExt cx="510" cy="42"/>
          </a:xfrm>
        </p:grpSpPr>
        <p:pic>
          <p:nvPicPr>
            <p:cNvPr id="4100" name="Picture 8" descr="Logótipo do Portugal20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0"/>
              <a:ext cx="138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9" descr="União Europe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0"/>
              <a:ext cx="167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Imagem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72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NATUREZA </a:t>
              </a:r>
              <a:r>
                <a:rPr lang="pt-PT" sz="2400" dirty="0"/>
                <a:t>DOS  BENEFICIÁRIOS</a:t>
              </a:r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22532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225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28638" y="1142782"/>
            <a:ext cx="9806488" cy="984885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bliqueBottomRight"/>
            <a:lightRig rig="threePt" dir="t"/>
          </a:scene3d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en-US" u="sng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Micro</a:t>
            </a:r>
            <a:r>
              <a:rPr lang="pt-PT" alt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pt-PT" alt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 </a:t>
            </a:r>
            <a:r>
              <a:rPr lang="pt-PT" altLang="en-US" u="sng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Pequenas Empresas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(de </a:t>
            </a:r>
            <a:r>
              <a:rPr lang="pt-PT" alt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qualquer natureza e sob qualquer forma jurídica</a:t>
            </a:r>
            <a:r>
              <a:rPr lang="pt-PT" alt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  <a:endParaRPr lang="pt-PT" alt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Explosão 2 17"/>
          <p:cNvSpPr/>
          <p:nvPr/>
        </p:nvSpPr>
        <p:spPr>
          <a:xfrm rot="578769">
            <a:off x="5697538" y="3134242"/>
            <a:ext cx="5426492" cy="2616853"/>
          </a:xfrm>
          <a:prstGeom prst="irregularSeal2">
            <a:avLst/>
          </a:prstGeom>
          <a:solidFill>
            <a:srgbClr val="91420D"/>
          </a:solidFill>
          <a:ln>
            <a:solidFill>
              <a:srgbClr val="9142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000" dirty="0" smtClean="0"/>
              <a:t>Art.º 7.º SI2E</a:t>
            </a:r>
            <a:endParaRPr lang="pt-PT" sz="3000" dirty="0"/>
          </a:p>
        </p:txBody>
      </p:sp>
      <p:sp>
        <p:nvSpPr>
          <p:cNvPr id="22" name="Oval 21"/>
          <p:cNvSpPr/>
          <p:nvPr/>
        </p:nvSpPr>
        <p:spPr>
          <a:xfrm>
            <a:off x="1846473" y="2890544"/>
            <a:ext cx="3004927" cy="79883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Atividade económica</a:t>
            </a:r>
            <a:endParaRPr lang="pt-P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5347" y="4557996"/>
            <a:ext cx="3004927" cy="79883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Oferta em concorrência</a:t>
            </a:r>
            <a:endParaRPr lang="pt-P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ÁREA GEOGRÁFICA DE APLICAÇÃO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22532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225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354687"/>
            <a:ext cx="216058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xão reta 15"/>
          <p:cNvCxnSpPr/>
          <p:nvPr/>
        </p:nvCxnSpPr>
        <p:spPr>
          <a:xfrm flipV="1">
            <a:off x="2832100" y="2119737"/>
            <a:ext cx="2406650" cy="7921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>
            <a:off x="2533650" y="4043787"/>
            <a:ext cx="2828925" cy="11001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Image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951337"/>
            <a:ext cx="6161088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35158" y="920590"/>
            <a:ext cx="5180556" cy="1242099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LOCAL(AIS) ONDE IRÁ(ÃO) SER REALIZADO(S) O(S) INVESTIMENTO(S)</a:t>
            </a:r>
            <a:endParaRPr lang="pt-P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8838745" y="5177402"/>
            <a:ext cx="3004927" cy="1091055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Obrigações previstas em contratos de concessão ou associação com o Estado (Adm. Central ou Local)</a:t>
            </a:r>
            <a:endParaRPr lang="pt-P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ÂMBITO SETORIAL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22532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225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76213" y="1007383"/>
            <a:ext cx="5486400" cy="523220"/>
          </a:xfrm>
          <a:prstGeom prst="rect">
            <a:avLst/>
          </a:prstGeom>
          <a:solidFill>
            <a:srgbClr val="00B050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ELEGÍVEIS</a:t>
            </a:r>
            <a:endParaRPr lang="pt-PT" alt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6361795" y="1007383"/>
            <a:ext cx="5486400" cy="523220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NÃO ELEGÍVEIS</a:t>
            </a:r>
            <a:endParaRPr lang="pt-PT" alt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6213" y="1860135"/>
            <a:ext cx="5486400" cy="594293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Indústrias extrativas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</a:rPr>
              <a:t>(CAE 05 a 09)</a:t>
            </a:r>
            <a:endParaRPr lang="pt-P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6213" y="2734425"/>
            <a:ext cx="5486399" cy="730669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Indústrias transformadora 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</a:rPr>
              <a:t>(CAE 10 a 33)</a:t>
            </a:r>
            <a:endParaRPr lang="pt-P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6213" y="3805237"/>
            <a:ext cx="5486399" cy="246322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Turismo:</a:t>
            </a:r>
          </a:p>
          <a:p>
            <a:pPr algn="ctr">
              <a:defRPr/>
            </a:pP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</a:rPr>
              <a:t>Estabelecimentos hoteleiros (CAE 551)</a:t>
            </a:r>
          </a:p>
          <a:p>
            <a:pPr algn="ctr">
              <a:defRPr/>
            </a:pP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</a:rPr>
              <a:t>Turismo no espaço rural (CAE 55202)</a:t>
            </a:r>
          </a:p>
          <a:p>
            <a:pPr algn="ctr">
              <a:defRPr/>
            </a:pP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</a:rPr>
              <a:t>Parques de campismo e caravanismo (CAE 55300)</a:t>
            </a:r>
          </a:p>
          <a:p>
            <a:pPr algn="ctr">
              <a:defRPr/>
            </a:pP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</a:rPr>
              <a:t>Restauração (CAE 561)</a:t>
            </a:r>
          </a:p>
          <a:p>
            <a:pPr algn="ctr">
              <a:defRPr/>
            </a:pPr>
            <a:r>
              <a:rPr lang="pt-PT" sz="1600" dirty="0" err="1" smtClean="0">
                <a:solidFill>
                  <a:schemeClr val="accent1">
                    <a:lumMod val="50000"/>
                  </a:schemeClr>
                </a:solidFill>
              </a:rPr>
              <a:t>Org</a:t>
            </a:r>
            <a:r>
              <a:rPr lang="pt-PT" sz="1600" dirty="0" smtClean="0">
                <a:solidFill>
                  <a:schemeClr val="accent1">
                    <a:lumMod val="50000"/>
                  </a:schemeClr>
                </a:solidFill>
              </a:rPr>
              <a:t>. de atividades de animação turística (CAE 93293)</a:t>
            </a:r>
            <a:endParaRPr lang="pt-P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361795" y="1799798"/>
            <a:ext cx="3004927" cy="383217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Pesca e aquicultura</a:t>
            </a:r>
            <a:endParaRPr lang="pt-P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838746" y="2111876"/>
            <a:ext cx="3004927" cy="622550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Produção agrícola primária e florestas</a:t>
            </a:r>
            <a:endParaRPr lang="pt-P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61794" y="2623328"/>
            <a:ext cx="3004927" cy="813264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Transformação e comercialização de </a:t>
            </a:r>
            <a:r>
              <a:rPr lang="pt-PT" sz="1400" dirty="0" err="1" smtClean="0">
                <a:solidFill>
                  <a:schemeClr val="accent1">
                    <a:lumMod val="50000"/>
                  </a:schemeClr>
                </a:solidFill>
              </a:rPr>
              <a:t>prod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. agrícolas e florestais</a:t>
            </a:r>
            <a:endParaRPr lang="pt-P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Conexão reta 3"/>
          <p:cNvCxnSpPr/>
          <p:nvPr/>
        </p:nvCxnSpPr>
        <p:spPr>
          <a:xfrm>
            <a:off x="5999163" y="1116920"/>
            <a:ext cx="0" cy="5428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838746" y="3315699"/>
            <a:ext cx="3004927" cy="798831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 err="1" smtClean="0">
                <a:solidFill>
                  <a:schemeClr val="accent1">
                    <a:lumMod val="50000"/>
                  </a:schemeClr>
                </a:solidFill>
              </a:rPr>
              <a:t>Proj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. de diversificação de atividades nas explorações agrícolas</a:t>
            </a:r>
            <a:endParaRPr lang="pt-P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61795" y="3829600"/>
            <a:ext cx="3004927" cy="1632732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Financeiras e seguros (</a:t>
            </a:r>
            <a:r>
              <a:rPr lang="pt-PT" sz="1400" dirty="0" err="1" smtClean="0">
                <a:solidFill>
                  <a:schemeClr val="accent1">
                    <a:lumMod val="50000"/>
                  </a:schemeClr>
                </a:solidFill>
              </a:rPr>
              <a:t>div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. 64 a 66)</a:t>
            </a:r>
          </a:p>
          <a:p>
            <a:pPr algn="ctr">
              <a:defRPr/>
            </a:pP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Defesa (subclasses 25402, 30400 e 84220)</a:t>
            </a:r>
          </a:p>
          <a:p>
            <a:pPr algn="ctr">
              <a:defRPr/>
            </a:pP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Lotarias e outros jogos de aposta (</a:t>
            </a:r>
            <a:r>
              <a:rPr lang="pt-PT" sz="1400" dirty="0" err="1" smtClean="0">
                <a:solidFill>
                  <a:schemeClr val="accent1">
                    <a:lumMod val="50000"/>
                  </a:schemeClr>
                </a:solidFill>
              </a:rPr>
              <a:t>div</a:t>
            </a:r>
            <a:r>
              <a:rPr lang="pt-PT" sz="1400" dirty="0" smtClean="0">
                <a:solidFill>
                  <a:schemeClr val="accent1">
                    <a:lumMod val="50000"/>
                  </a:schemeClr>
                </a:solidFill>
              </a:rPr>
              <a:t>. 92)</a:t>
            </a:r>
            <a:endParaRPr lang="pt-P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04142" y="5458890"/>
            <a:ext cx="2460115" cy="552257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CAE do Projeto</a:t>
            </a:r>
          </a:p>
        </p:txBody>
      </p:sp>
      <p:sp>
        <p:nvSpPr>
          <p:cNvPr id="34" name="Oval 33"/>
          <p:cNvSpPr/>
          <p:nvPr/>
        </p:nvSpPr>
        <p:spPr>
          <a:xfrm>
            <a:off x="1800893" y="6050976"/>
            <a:ext cx="8939463" cy="7313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2.ª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</a:rPr>
              <a:t>transf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. de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</a:rPr>
              <a:t>prod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. agrícolas em não agrícolas pode ser apoiada</a:t>
            </a:r>
          </a:p>
        </p:txBody>
      </p:sp>
      <p:sp>
        <p:nvSpPr>
          <p:cNvPr id="36" name="Seta para a direita 35"/>
          <p:cNvSpPr/>
          <p:nvPr/>
        </p:nvSpPr>
        <p:spPr>
          <a:xfrm rot="7734959">
            <a:off x="7754532" y="4942897"/>
            <a:ext cx="2508412" cy="36017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15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CRITÉRIOS DE ELEGIBILIDADE (BENEF.)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22532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225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/>
          <p:cNvSpPr/>
          <p:nvPr/>
        </p:nvSpPr>
        <p:spPr>
          <a:xfrm>
            <a:off x="3057484" y="1793973"/>
            <a:ext cx="7572457" cy="8538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Assegurar as 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fontes de financiamento 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do projeto (mínimo 10% Capitais Próprios)</a:t>
            </a:r>
            <a:endParaRPr lang="pt-P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Explosão 2 31"/>
          <p:cNvSpPr/>
          <p:nvPr/>
        </p:nvSpPr>
        <p:spPr>
          <a:xfrm rot="21443154">
            <a:off x="-76503" y="755306"/>
            <a:ext cx="3483434" cy="2451836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tx1"/>
                </a:solidFill>
              </a:rPr>
              <a:t>Artigos 13.º e 14.º do </a:t>
            </a:r>
            <a:r>
              <a:rPr lang="pt-PT" dirty="0" err="1">
                <a:solidFill>
                  <a:schemeClr val="tx1"/>
                </a:solidFill>
              </a:rPr>
              <a:t>D</a:t>
            </a:r>
            <a:r>
              <a:rPr lang="pt-PT" dirty="0" err="1" smtClean="0">
                <a:solidFill>
                  <a:schemeClr val="tx1"/>
                </a:solidFill>
              </a:rPr>
              <a:t>ec.-Lei</a:t>
            </a:r>
            <a:r>
              <a:rPr lang="pt-PT" dirty="0" smtClean="0">
                <a:solidFill>
                  <a:schemeClr val="tx1"/>
                </a:solidFill>
              </a:rPr>
              <a:t> n.º 159/2014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4851400" y="1052025"/>
            <a:ext cx="4266710" cy="5525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</a:rPr>
              <a:t>Art.º 8.º do RE ISE: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57484" y="2756016"/>
            <a:ext cx="7572457" cy="8538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Apresentar os 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licenciamentos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 necessários ao desenvolvimento da atividade até ao TA</a:t>
            </a:r>
            <a:endParaRPr lang="pt-P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66506" y="3718059"/>
            <a:ext cx="7572457" cy="8538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Obter ou atualizar a 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Certificação Eletrónica 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(Certificação PME - IAPMEI)</a:t>
            </a:r>
            <a:endParaRPr lang="pt-P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9138" y="4460006"/>
            <a:ext cx="3181894" cy="8538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Contabilidade organizada 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ou 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simplificada</a:t>
            </a: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87379" y="5412261"/>
            <a:ext cx="4852904" cy="12870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Resultados positivos 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(antes de impostos) no 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último exercício económico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 declarado para efeitos fiscais (IES do ano)</a:t>
            </a:r>
            <a:endParaRPr lang="pt-P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66151" y="4716105"/>
            <a:ext cx="3181894" cy="10639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Não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 terem 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salários em atraso</a:t>
            </a:r>
            <a:endParaRPr lang="pt-P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265497" y="5412260"/>
            <a:ext cx="3597639" cy="12870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Não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 ser uma empresa sujeita a uma 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</a:rPr>
              <a:t>injunção de recuperação</a:t>
            </a: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CRITÉRIOS DE ELEGIBILIDADE (OPERAÇÕES)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22532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225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tângulo arredondado 36"/>
          <p:cNvSpPr/>
          <p:nvPr/>
        </p:nvSpPr>
        <p:spPr>
          <a:xfrm>
            <a:off x="232235" y="1651751"/>
            <a:ext cx="6305089" cy="465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Contribuírem para os </a:t>
            </a:r>
            <a:r>
              <a:rPr lang="pt-PT" sz="2000" b="1" dirty="0" smtClean="0">
                <a:solidFill>
                  <a:schemeClr val="tx1"/>
                </a:solidFill>
              </a:rPr>
              <a:t>objetivos e prioridades </a:t>
            </a:r>
            <a:r>
              <a:rPr lang="pt-PT" sz="2000" dirty="0" smtClean="0">
                <a:solidFill>
                  <a:schemeClr val="tx1"/>
                </a:solidFill>
              </a:rPr>
              <a:t>do </a:t>
            </a:r>
            <a:r>
              <a:rPr lang="pt-PT" sz="2000" b="1" dirty="0" smtClean="0">
                <a:solidFill>
                  <a:schemeClr val="tx1"/>
                </a:solidFill>
              </a:rPr>
              <a:t>Ponto 1.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232235" y="2224719"/>
            <a:ext cx="7130589" cy="4562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smtClean="0"/>
              <a:t>Despesa elegível total </a:t>
            </a:r>
            <a:r>
              <a:rPr lang="pt-PT" sz="2000" dirty="0" smtClean="0"/>
              <a:t>(dados de candidatura) até </a:t>
            </a:r>
            <a:r>
              <a:rPr lang="pt-PT" sz="2000" b="1" dirty="0" smtClean="0"/>
              <a:t>235 mil euros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sp>
        <p:nvSpPr>
          <p:cNvPr id="22" name="Retângulo arredondado 21"/>
          <p:cNvSpPr/>
          <p:nvPr/>
        </p:nvSpPr>
        <p:spPr>
          <a:xfrm>
            <a:off x="232236" y="2788162"/>
            <a:ext cx="7600322" cy="4581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smtClean="0"/>
              <a:t>Despesa elegível total mínima </a:t>
            </a:r>
            <a:r>
              <a:rPr lang="pt-PT" sz="2000" dirty="0" smtClean="0"/>
              <a:t>(dados de candidatura) de </a:t>
            </a:r>
            <a:r>
              <a:rPr lang="pt-PT" sz="2000" b="1" dirty="0" smtClean="0"/>
              <a:t>20 mil euros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232235" y="3353479"/>
            <a:ext cx="6758111" cy="46939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smtClean="0"/>
              <a:t>Não estarem iniciadas </a:t>
            </a:r>
            <a:r>
              <a:rPr lang="pt-PT" sz="2000" dirty="0" smtClean="0"/>
              <a:t>à data de apresentação da candidatura.</a:t>
            </a:r>
            <a:endParaRPr lang="pt-PT" sz="2000" dirty="0"/>
          </a:p>
        </p:txBody>
      </p:sp>
      <p:sp>
        <p:nvSpPr>
          <p:cNvPr id="24" name="Retângulo arredondado 23"/>
          <p:cNvSpPr/>
          <p:nvPr/>
        </p:nvSpPr>
        <p:spPr>
          <a:xfrm>
            <a:off x="232235" y="3930039"/>
            <a:ext cx="11666203" cy="714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smtClean="0">
                <a:solidFill>
                  <a:schemeClr val="tx1"/>
                </a:solidFill>
              </a:rPr>
              <a:t>Manterem afetos à atividade da empresa </a:t>
            </a:r>
            <a:r>
              <a:rPr lang="pt-PT" sz="2000" dirty="0" smtClean="0">
                <a:solidFill>
                  <a:schemeClr val="tx1"/>
                </a:solidFill>
              </a:rPr>
              <a:t>os ativos do investimento apoiado e a localização geográfica (vigência do contrato e, no mínimo, 3 anos após conclusão do projeto).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26" name="Retângulo arredondado 25"/>
          <p:cNvSpPr/>
          <p:nvPr/>
        </p:nvSpPr>
        <p:spPr>
          <a:xfrm>
            <a:off x="232236" y="4751351"/>
            <a:ext cx="11378238" cy="457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smtClean="0">
                <a:solidFill>
                  <a:schemeClr val="tx1"/>
                </a:solidFill>
              </a:rPr>
              <a:t>Duração máxima </a:t>
            </a:r>
            <a:r>
              <a:rPr lang="pt-PT" sz="2000" dirty="0" smtClean="0">
                <a:solidFill>
                  <a:schemeClr val="tx1"/>
                </a:solidFill>
              </a:rPr>
              <a:t>de</a:t>
            </a:r>
            <a:r>
              <a:rPr lang="pt-PT" sz="2000" b="1" dirty="0" smtClean="0">
                <a:solidFill>
                  <a:schemeClr val="tx1"/>
                </a:solidFill>
              </a:rPr>
              <a:t> 12 meses </a:t>
            </a:r>
            <a:r>
              <a:rPr lang="pt-PT" sz="2000" dirty="0" smtClean="0">
                <a:solidFill>
                  <a:schemeClr val="tx1"/>
                </a:solidFill>
              </a:rPr>
              <a:t>(prorrogável </a:t>
            </a:r>
            <a:r>
              <a:rPr lang="pt-PT" sz="2000" dirty="0">
                <a:solidFill>
                  <a:schemeClr val="tx1"/>
                </a:solidFill>
              </a:rPr>
              <a:t>p</a:t>
            </a:r>
            <a:r>
              <a:rPr lang="pt-PT" sz="2000" dirty="0" smtClean="0">
                <a:solidFill>
                  <a:schemeClr val="tx1"/>
                </a:solidFill>
              </a:rPr>
              <a:t>or + 6 meses); data limite elegibilidade despesas: 30/06/2023</a:t>
            </a:r>
            <a:r>
              <a:rPr lang="pt-PT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Retângulo arredondado 26"/>
          <p:cNvSpPr/>
          <p:nvPr/>
        </p:nvSpPr>
        <p:spPr>
          <a:xfrm>
            <a:off x="232234" y="5339453"/>
            <a:ext cx="11666203" cy="4573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dirty="0" smtClean="0"/>
              <a:t>Ter no mínimo </a:t>
            </a:r>
            <a:r>
              <a:rPr lang="pt-PT" sz="2000" b="1" dirty="0" smtClean="0"/>
              <a:t>1 funcionário </a:t>
            </a:r>
            <a:r>
              <a:rPr lang="pt-PT" sz="2000" dirty="0" smtClean="0"/>
              <a:t>nos quadros da empresa no </a:t>
            </a:r>
            <a:r>
              <a:rPr lang="pt-PT" sz="2000" b="1" dirty="0" smtClean="0"/>
              <a:t>ano </a:t>
            </a:r>
            <a:r>
              <a:rPr lang="pt-PT" sz="2000" b="1" dirty="0" err="1" smtClean="0"/>
              <a:t>pré-projeto</a:t>
            </a:r>
            <a:r>
              <a:rPr lang="pt-PT" sz="2000" b="1" dirty="0" smtClean="0"/>
              <a:t> </a:t>
            </a:r>
            <a:r>
              <a:rPr lang="pt-PT" sz="2000" dirty="0" smtClean="0"/>
              <a:t>(média anual descontos Seg. Social).</a:t>
            </a:r>
            <a:endParaRPr lang="pt-PT" sz="2000" dirty="0"/>
          </a:p>
        </p:txBody>
      </p:sp>
      <p:sp>
        <p:nvSpPr>
          <p:cNvPr id="28" name="Retângulo arredondado 27"/>
          <p:cNvSpPr/>
          <p:nvPr/>
        </p:nvSpPr>
        <p:spPr>
          <a:xfrm>
            <a:off x="232236" y="5927555"/>
            <a:ext cx="9512550" cy="725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smtClean="0">
                <a:solidFill>
                  <a:schemeClr val="tx1"/>
                </a:solidFill>
              </a:rPr>
              <a:t>Iniciar as operações </a:t>
            </a:r>
            <a:r>
              <a:rPr lang="pt-PT" sz="2000" dirty="0" smtClean="0">
                <a:solidFill>
                  <a:schemeClr val="tx1"/>
                </a:solidFill>
              </a:rPr>
              <a:t>aprovadas no prazo máximo de </a:t>
            </a:r>
            <a:r>
              <a:rPr lang="pt-PT" sz="2000" b="1" dirty="0" smtClean="0">
                <a:solidFill>
                  <a:schemeClr val="tx1"/>
                </a:solidFill>
              </a:rPr>
              <a:t>90 dias úteis </a:t>
            </a:r>
            <a:r>
              <a:rPr lang="pt-PT" sz="2000" dirty="0" smtClean="0">
                <a:solidFill>
                  <a:schemeClr val="tx1"/>
                </a:solidFill>
              </a:rPr>
              <a:t>(data prevista ou data de conhecimento decisão de aprovação).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1876926" y="858068"/>
            <a:ext cx="7676148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/>
              <a:t>CONDIÇÕES ESPECÍFICAS A SATISFAZER: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59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REGRAS E LIMITES À ELEGIBILIDADE DE DESPESAS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22532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225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857912" y="906552"/>
            <a:ext cx="422730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3200" b="1" dirty="0" smtClean="0">
                <a:latin typeface="Arial Narrow" panose="020B0606020202030204" pitchFamily="34" charset="0"/>
              </a:rPr>
              <a:t>DESPESAS ELEGÍVEIS</a:t>
            </a:r>
            <a:endParaRPr lang="pt-PT" altLang="pt-PT" sz="3200" b="1" dirty="0">
              <a:latin typeface="Arial Narrow" panose="020B0606020202030204" pitchFamily="34" charset="0"/>
            </a:endParaRPr>
          </a:p>
        </p:txBody>
      </p:sp>
      <p:sp>
        <p:nvSpPr>
          <p:cNvPr id="38" name="Explosão 2 37"/>
          <p:cNvSpPr/>
          <p:nvPr/>
        </p:nvSpPr>
        <p:spPr>
          <a:xfrm rot="21442685">
            <a:off x="90733" y="1258500"/>
            <a:ext cx="4336559" cy="1843605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100" b="1" dirty="0" smtClean="0">
                <a:solidFill>
                  <a:schemeClr val="tx1"/>
                </a:solidFill>
              </a:rPr>
              <a:t>Máquinas, equipamentos, instalação</a:t>
            </a:r>
            <a:r>
              <a:rPr lang="pt-PT" sz="1100" dirty="0" smtClean="0">
                <a:solidFill>
                  <a:schemeClr val="tx1"/>
                </a:solidFill>
              </a:rPr>
              <a:t> e </a:t>
            </a:r>
            <a:r>
              <a:rPr lang="pt-PT" sz="1100" b="1" dirty="0" smtClean="0">
                <a:solidFill>
                  <a:schemeClr val="tx1"/>
                </a:solidFill>
              </a:rPr>
              <a:t>transporte</a:t>
            </a:r>
            <a:r>
              <a:rPr lang="pt-PT" sz="1100" dirty="0" smtClean="0">
                <a:solidFill>
                  <a:schemeClr val="tx1"/>
                </a:solidFill>
              </a:rPr>
              <a:t> </a:t>
            </a:r>
            <a:endParaRPr lang="pt-PT" sz="1100" dirty="0">
              <a:solidFill>
                <a:schemeClr val="tx1"/>
              </a:solidFill>
            </a:endParaRPr>
          </a:p>
        </p:txBody>
      </p:sp>
      <p:sp>
        <p:nvSpPr>
          <p:cNvPr id="39" name="Explosão 2 38"/>
          <p:cNvSpPr/>
          <p:nvPr/>
        </p:nvSpPr>
        <p:spPr>
          <a:xfrm rot="352225">
            <a:off x="8651697" y="897248"/>
            <a:ext cx="3022486" cy="1703614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100" b="1" dirty="0" smtClean="0">
                <a:solidFill>
                  <a:schemeClr val="tx1"/>
                </a:solidFill>
              </a:rPr>
              <a:t>Equipamentos informáticos</a:t>
            </a:r>
            <a:r>
              <a:rPr lang="pt-PT" sz="1100" dirty="0" smtClean="0">
                <a:solidFill>
                  <a:schemeClr val="tx1"/>
                </a:solidFill>
              </a:rPr>
              <a:t> e </a:t>
            </a:r>
            <a:r>
              <a:rPr lang="pt-PT" sz="1100" b="1" dirty="0" smtClean="0">
                <a:solidFill>
                  <a:schemeClr val="tx1"/>
                </a:solidFill>
              </a:rPr>
              <a:t>software</a:t>
            </a:r>
            <a:r>
              <a:rPr lang="pt-PT" sz="1100" dirty="0" smtClean="0">
                <a:solidFill>
                  <a:schemeClr val="tx1"/>
                </a:solidFill>
              </a:rPr>
              <a:t> para o seu funcionamento </a:t>
            </a:r>
            <a:endParaRPr lang="pt-PT" sz="1100" dirty="0">
              <a:solidFill>
                <a:schemeClr val="tx1"/>
              </a:solidFill>
            </a:endParaRPr>
          </a:p>
        </p:txBody>
      </p:sp>
      <p:sp>
        <p:nvSpPr>
          <p:cNvPr id="40" name="Explosão 2 39"/>
          <p:cNvSpPr/>
          <p:nvPr/>
        </p:nvSpPr>
        <p:spPr>
          <a:xfrm>
            <a:off x="4514932" y="1659691"/>
            <a:ext cx="3813927" cy="1583388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100" b="1" dirty="0" smtClean="0">
                <a:solidFill>
                  <a:schemeClr val="tx1"/>
                </a:solidFill>
              </a:rPr>
              <a:t>Software standard </a:t>
            </a:r>
            <a:r>
              <a:rPr lang="pt-PT" sz="1100" dirty="0" smtClean="0">
                <a:solidFill>
                  <a:schemeClr val="tx1"/>
                </a:solidFill>
              </a:rPr>
              <a:t>ou </a:t>
            </a:r>
            <a:r>
              <a:rPr lang="pt-PT" sz="1100" b="1" dirty="0" smtClean="0">
                <a:solidFill>
                  <a:schemeClr val="tx1"/>
                </a:solidFill>
              </a:rPr>
              <a:t>desenvolvido para a empresa</a:t>
            </a:r>
            <a:endParaRPr lang="pt-PT" sz="1100" b="1" dirty="0">
              <a:solidFill>
                <a:schemeClr val="tx1"/>
              </a:solidFill>
            </a:endParaRPr>
          </a:p>
        </p:txBody>
      </p:sp>
      <p:sp>
        <p:nvSpPr>
          <p:cNvPr id="41" name="Explosão 2 40"/>
          <p:cNvSpPr/>
          <p:nvPr/>
        </p:nvSpPr>
        <p:spPr>
          <a:xfrm rot="21372211">
            <a:off x="8718862" y="2479299"/>
            <a:ext cx="3292505" cy="1581609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100" b="1" dirty="0" smtClean="0">
                <a:solidFill>
                  <a:schemeClr val="tx1"/>
                </a:solidFill>
              </a:rPr>
              <a:t>Custos de conceção e registo </a:t>
            </a:r>
            <a:r>
              <a:rPr lang="pt-PT" sz="1100" dirty="0" err="1" smtClean="0">
                <a:solidFill>
                  <a:schemeClr val="tx1"/>
                </a:solidFill>
              </a:rPr>
              <a:t>assoc</a:t>
            </a:r>
            <a:r>
              <a:rPr lang="pt-PT" sz="1100" dirty="0" smtClean="0">
                <a:solidFill>
                  <a:schemeClr val="tx1"/>
                </a:solidFill>
              </a:rPr>
              <a:t>. à criação novas marcas ou coleções</a:t>
            </a:r>
            <a:endParaRPr lang="pt-PT" sz="1100" dirty="0">
              <a:solidFill>
                <a:schemeClr val="tx1"/>
              </a:solidFill>
            </a:endParaRPr>
          </a:p>
        </p:txBody>
      </p:sp>
      <p:sp>
        <p:nvSpPr>
          <p:cNvPr id="42" name="Explosão 2 41"/>
          <p:cNvSpPr/>
          <p:nvPr/>
        </p:nvSpPr>
        <p:spPr>
          <a:xfrm>
            <a:off x="1038127" y="2852635"/>
            <a:ext cx="3960136" cy="2054768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100" b="1" dirty="0" smtClean="0">
                <a:solidFill>
                  <a:schemeClr val="tx1"/>
                </a:solidFill>
              </a:rPr>
              <a:t>Custos iniciais associados à domiciliação de aplicações </a:t>
            </a:r>
            <a:r>
              <a:rPr lang="pt-PT" sz="1100" dirty="0" smtClean="0">
                <a:solidFill>
                  <a:schemeClr val="tx1"/>
                </a:solidFill>
              </a:rPr>
              <a:t>(adesão inicial a plataformas eletrónicas, etc.)</a:t>
            </a:r>
            <a:endParaRPr lang="pt-PT" sz="1100" dirty="0">
              <a:solidFill>
                <a:schemeClr val="tx1"/>
              </a:solidFill>
            </a:endParaRPr>
          </a:p>
        </p:txBody>
      </p:sp>
      <p:sp>
        <p:nvSpPr>
          <p:cNvPr id="21" name="Explosão 2 20"/>
          <p:cNvSpPr/>
          <p:nvPr/>
        </p:nvSpPr>
        <p:spPr>
          <a:xfrm rot="161419">
            <a:off x="222292" y="4996039"/>
            <a:ext cx="3813927" cy="1583388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100" b="1" dirty="0" smtClean="0">
                <a:solidFill>
                  <a:schemeClr val="tx1"/>
                </a:solidFill>
              </a:rPr>
              <a:t>Material circulante </a:t>
            </a:r>
            <a:r>
              <a:rPr lang="pt-PT" sz="1100" dirty="0" smtClean="0">
                <a:solidFill>
                  <a:schemeClr val="tx1"/>
                </a:solidFill>
              </a:rPr>
              <a:t>(rel. </a:t>
            </a:r>
            <a:r>
              <a:rPr lang="pt-PT" sz="1100" dirty="0" err="1" smtClean="0">
                <a:solidFill>
                  <a:schemeClr val="tx1"/>
                </a:solidFill>
              </a:rPr>
              <a:t>exerc</a:t>
            </a:r>
            <a:r>
              <a:rPr lang="pt-PT" sz="1100" dirty="0" smtClean="0">
                <a:solidFill>
                  <a:schemeClr val="tx1"/>
                </a:solidFill>
              </a:rPr>
              <a:t>. atividade) – limite máximo elegível: 40 mil euros</a:t>
            </a:r>
            <a:endParaRPr lang="pt-PT" sz="1100" dirty="0">
              <a:solidFill>
                <a:schemeClr val="tx1"/>
              </a:solidFill>
            </a:endParaRPr>
          </a:p>
        </p:txBody>
      </p:sp>
      <p:sp>
        <p:nvSpPr>
          <p:cNvPr id="23" name="Explosão 2 22"/>
          <p:cNvSpPr/>
          <p:nvPr/>
        </p:nvSpPr>
        <p:spPr>
          <a:xfrm rot="161419">
            <a:off x="4954418" y="2896522"/>
            <a:ext cx="3813927" cy="2226579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100" b="1" dirty="0" smtClean="0">
                <a:solidFill>
                  <a:schemeClr val="tx1"/>
                </a:solidFill>
              </a:rPr>
              <a:t>Estudos, diagnósticos, auditorias, planos de marketing </a:t>
            </a:r>
            <a:r>
              <a:rPr lang="pt-PT" sz="1100" dirty="0" smtClean="0">
                <a:solidFill>
                  <a:schemeClr val="tx1"/>
                </a:solidFill>
              </a:rPr>
              <a:t>– limite máximo elegível: 5 mil euros</a:t>
            </a:r>
            <a:endParaRPr lang="pt-PT" sz="1100" dirty="0">
              <a:solidFill>
                <a:schemeClr val="tx1"/>
              </a:solidFill>
            </a:endParaRPr>
          </a:p>
        </p:txBody>
      </p:sp>
      <p:sp>
        <p:nvSpPr>
          <p:cNvPr id="24" name="Explosão 2 23"/>
          <p:cNvSpPr/>
          <p:nvPr/>
        </p:nvSpPr>
        <p:spPr>
          <a:xfrm rot="161419">
            <a:off x="8334329" y="4262830"/>
            <a:ext cx="3813927" cy="2286178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100" b="1" dirty="0" smtClean="0">
                <a:solidFill>
                  <a:schemeClr val="tx1"/>
                </a:solidFill>
              </a:rPr>
              <a:t>Serviços tecnológicos/digitais, sistemas de qualidade e de certificação </a:t>
            </a:r>
            <a:r>
              <a:rPr lang="pt-PT" sz="1100" dirty="0" smtClean="0">
                <a:solidFill>
                  <a:schemeClr val="tx1"/>
                </a:solidFill>
              </a:rPr>
              <a:t>– limite máximo elegível: 50 mil euros</a:t>
            </a:r>
            <a:endParaRPr lang="pt-PT" sz="1100" dirty="0">
              <a:solidFill>
                <a:schemeClr val="tx1"/>
              </a:solidFill>
            </a:endParaRPr>
          </a:p>
        </p:txBody>
      </p:sp>
      <p:sp>
        <p:nvSpPr>
          <p:cNvPr id="25" name="Explosão 2 24"/>
          <p:cNvSpPr/>
          <p:nvPr/>
        </p:nvSpPr>
        <p:spPr>
          <a:xfrm rot="426917">
            <a:off x="3652242" y="4894399"/>
            <a:ext cx="5045478" cy="1977873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100" b="1" dirty="0" smtClean="0">
                <a:solidFill>
                  <a:schemeClr val="tx1"/>
                </a:solidFill>
              </a:rPr>
              <a:t>Obras de remodelação ou adaptação </a:t>
            </a:r>
            <a:r>
              <a:rPr lang="pt-PT" sz="1100" dirty="0" smtClean="0">
                <a:solidFill>
                  <a:schemeClr val="tx1"/>
                </a:solidFill>
              </a:rPr>
              <a:t>para</a:t>
            </a:r>
            <a:r>
              <a:rPr lang="pt-PT" sz="1100" b="1" dirty="0" smtClean="0">
                <a:solidFill>
                  <a:schemeClr val="tx1"/>
                </a:solidFill>
              </a:rPr>
              <a:t> instalação de equipamentos produtivos </a:t>
            </a:r>
            <a:r>
              <a:rPr lang="pt-PT" sz="1100" dirty="0">
                <a:solidFill>
                  <a:schemeClr val="tx1"/>
                </a:solidFill>
              </a:rPr>
              <a:t>– </a:t>
            </a:r>
            <a:r>
              <a:rPr lang="pt-PT" sz="1100" dirty="0" smtClean="0">
                <a:solidFill>
                  <a:schemeClr val="tx1"/>
                </a:solidFill>
              </a:rPr>
              <a:t>limite: 60% </a:t>
            </a:r>
            <a:r>
              <a:rPr lang="pt-PT" sz="1100" dirty="0" err="1" smtClean="0">
                <a:solidFill>
                  <a:schemeClr val="tx1"/>
                </a:solidFill>
              </a:rPr>
              <a:t>inv</a:t>
            </a:r>
            <a:r>
              <a:rPr lang="pt-PT" sz="1100" dirty="0" smtClean="0">
                <a:solidFill>
                  <a:schemeClr val="tx1"/>
                </a:solidFill>
              </a:rPr>
              <a:t>. total elegível apurado</a:t>
            </a:r>
            <a:r>
              <a:rPr lang="pt-PT" sz="1100" b="1" dirty="0" smtClean="0">
                <a:solidFill>
                  <a:schemeClr val="tx1"/>
                </a:solidFill>
              </a:rPr>
              <a:t> </a:t>
            </a:r>
            <a:endParaRPr lang="pt-PT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REGRAS E LIMITES À ELEGIBILIDADE DE DESPESAS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22532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225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116179" y="906552"/>
            <a:ext cx="4969039" cy="584775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PT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DESPESAS NÃO ELEGÍVEIS</a:t>
            </a:r>
            <a:endParaRPr lang="pt-PT" altLang="pt-PT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Explosão 2 37"/>
          <p:cNvSpPr/>
          <p:nvPr/>
        </p:nvSpPr>
        <p:spPr>
          <a:xfrm rot="21442685">
            <a:off x="499809" y="1842827"/>
            <a:ext cx="5150356" cy="218898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b="1" dirty="0" smtClean="0">
                <a:solidFill>
                  <a:schemeClr val="bg1"/>
                </a:solidFill>
              </a:rPr>
              <a:t>Alíneas f) e j) do n.º 1 do art.º 10.º do RE do SI2E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39" name="Explosão 2 38"/>
          <p:cNvSpPr/>
          <p:nvPr/>
        </p:nvSpPr>
        <p:spPr>
          <a:xfrm rot="352225">
            <a:off x="6241937" y="4026801"/>
            <a:ext cx="4634193" cy="243837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b="1" dirty="0" smtClean="0">
                <a:solidFill>
                  <a:schemeClr val="bg1"/>
                </a:solidFill>
              </a:rPr>
              <a:t>Art.º 11.º do RE do SI2E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40" name="Explosão 2 39"/>
          <p:cNvSpPr/>
          <p:nvPr/>
        </p:nvSpPr>
        <p:spPr>
          <a:xfrm rot="411332">
            <a:off x="6000026" y="1653719"/>
            <a:ext cx="5822823" cy="244118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b="1" dirty="0" smtClean="0">
                <a:solidFill>
                  <a:schemeClr val="bg1"/>
                </a:solidFill>
              </a:rPr>
              <a:t>Alínea h) </a:t>
            </a:r>
            <a:r>
              <a:rPr lang="pt-PT" sz="1600" b="1" dirty="0">
                <a:solidFill>
                  <a:schemeClr val="bg1"/>
                </a:solidFill>
              </a:rPr>
              <a:t>do n.º 1 do art.º 10.º do RE do </a:t>
            </a:r>
            <a:r>
              <a:rPr lang="pt-PT" sz="1600" b="1" dirty="0" smtClean="0">
                <a:solidFill>
                  <a:schemeClr val="bg1"/>
                </a:solidFill>
              </a:rPr>
              <a:t>SI2E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42" name="Explosão 2 41"/>
          <p:cNvSpPr/>
          <p:nvPr/>
        </p:nvSpPr>
        <p:spPr>
          <a:xfrm>
            <a:off x="1615134" y="3974175"/>
            <a:ext cx="4514257" cy="226216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b="1" dirty="0">
                <a:solidFill>
                  <a:schemeClr val="bg1"/>
                </a:solidFill>
              </a:rPr>
              <a:t>N</a:t>
            </a:r>
            <a:r>
              <a:rPr lang="pt-PT" sz="1600" b="1" dirty="0" smtClean="0">
                <a:solidFill>
                  <a:schemeClr val="bg1"/>
                </a:solidFill>
              </a:rPr>
              <a:t>.º 2 </a:t>
            </a:r>
            <a:r>
              <a:rPr lang="pt-PT" sz="1600" b="1" dirty="0">
                <a:solidFill>
                  <a:schemeClr val="bg1"/>
                </a:solidFill>
              </a:rPr>
              <a:t>do art.º 10.º do RE do </a:t>
            </a:r>
            <a:r>
              <a:rPr lang="pt-PT" sz="1600" b="1" dirty="0" smtClean="0">
                <a:solidFill>
                  <a:schemeClr val="bg1"/>
                </a:solidFill>
              </a:rPr>
              <a:t>SI2E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CRITÉRIOS DE SELEÇÃO DE CANDIDATURAS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22532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225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tângulo arredondado 16"/>
          <p:cNvSpPr/>
          <p:nvPr/>
        </p:nvSpPr>
        <p:spPr>
          <a:xfrm>
            <a:off x="460375" y="1886701"/>
            <a:ext cx="2330951" cy="1006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/>
              <a:t>Candidatura</a:t>
            </a:r>
            <a:endParaRPr lang="pt-PT" dirty="0"/>
          </a:p>
        </p:txBody>
      </p:sp>
      <p:sp>
        <p:nvSpPr>
          <p:cNvPr id="2" name="Seta para a direita 1"/>
          <p:cNvSpPr/>
          <p:nvPr/>
        </p:nvSpPr>
        <p:spPr>
          <a:xfrm>
            <a:off x="2791326" y="2110830"/>
            <a:ext cx="806116" cy="55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arredondado 18"/>
          <p:cNvSpPr/>
          <p:nvPr/>
        </p:nvSpPr>
        <p:spPr>
          <a:xfrm>
            <a:off x="3597442" y="1435099"/>
            <a:ext cx="2330951" cy="190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/>
              <a:t>Verificação dos critérios de elegibilidade</a:t>
            </a:r>
            <a:endParaRPr lang="pt-PT" dirty="0"/>
          </a:p>
        </p:txBody>
      </p:sp>
      <p:sp>
        <p:nvSpPr>
          <p:cNvPr id="21" name="Seta para a direita 20"/>
          <p:cNvSpPr/>
          <p:nvPr/>
        </p:nvSpPr>
        <p:spPr>
          <a:xfrm>
            <a:off x="5928393" y="2098233"/>
            <a:ext cx="806116" cy="55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arredondado 22"/>
          <p:cNvSpPr/>
          <p:nvPr/>
        </p:nvSpPr>
        <p:spPr>
          <a:xfrm>
            <a:off x="6734509" y="1760366"/>
            <a:ext cx="2330951" cy="1233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/>
              <a:t>Análise de mérito</a:t>
            </a:r>
            <a:endParaRPr lang="pt-PT" dirty="0"/>
          </a:p>
        </p:txBody>
      </p:sp>
      <p:sp>
        <p:nvSpPr>
          <p:cNvPr id="3" name="Seta em curva 2"/>
          <p:cNvSpPr/>
          <p:nvPr/>
        </p:nvSpPr>
        <p:spPr>
          <a:xfrm rot="5400000">
            <a:off x="8684217" y="2613694"/>
            <a:ext cx="1906412" cy="1143926"/>
          </a:xfrm>
          <a:prstGeom prst="bentArrow">
            <a:avLst>
              <a:gd name="adj1" fmla="val 25000"/>
              <a:gd name="adj2" fmla="val 2762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8484936" y="4126030"/>
            <a:ext cx="2820568" cy="190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/>
              <a:t>Hierarquização decrescente por MP</a:t>
            </a:r>
            <a:endParaRPr lang="pt-PT" dirty="0"/>
          </a:p>
        </p:txBody>
      </p:sp>
      <p:sp>
        <p:nvSpPr>
          <p:cNvPr id="25" name="Seta para a direita 24"/>
          <p:cNvSpPr/>
          <p:nvPr/>
        </p:nvSpPr>
        <p:spPr>
          <a:xfrm rot="10800000">
            <a:off x="7678820" y="4801762"/>
            <a:ext cx="806116" cy="55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arredondado 25"/>
          <p:cNvSpPr/>
          <p:nvPr/>
        </p:nvSpPr>
        <p:spPr>
          <a:xfrm>
            <a:off x="4851400" y="3911251"/>
            <a:ext cx="2820568" cy="2353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smtClean="0"/>
              <a:t>Limiar de seleção: MP do último </a:t>
            </a:r>
            <a:r>
              <a:rPr lang="pt-PT" sz="2800" dirty="0" err="1" smtClean="0"/>
              <a:t>proj</a:t>
            </a:r>
            <a:r>
              <a:rPr lang="pt-PT" sz="2800" dirty="0" smtClean="0"/>
              <a:t>. com </a:t>
            </a:r>
            <a:r>
              <a:rPr lang="pt-PT" sz="2800" dirty="0" err="1" smtClean="0"/>
              <a:t>prop</a:t>
            </a:r>
            <a:r>
              <a:rPr lang="pt-PT" sz="2800" dirty="0" smtClean="0"/>
              <a:t>. decisão favorável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30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LIMITE AO NÚMERO DE CANDIDATURAS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22532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225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val 2"/>
          <p:cNvSpPr/>
          <p:nvPr/>
        </p:nvSpPr>
        <p:spPr>
          <a:xfrm>
            <a:off x="721895" y="1017588"/>
            <a:ext cx="10943055" cy="520273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9600" dirty="0" smtClean="0"/>
              <a:t>1 empresa</a:t>
            </a:r>
            <a:endParaRPr lang="pt-PT" sz="9600" dirty="0"/>
          </a:p>
          <a:p>
            <a:pPr algn="ctr">
              <a:defRPr/>
            </a:pPr>
            <a:r>
              <a:rPr lang="pt-PT" sz="9600" dirty="0"/>
              <a:t>1 candidatura</a:t>
            </a:r>
          </a:p>
        </p:txBody>
      </p:sp>
    </p:spTree>
    <p:extLst>
      <p:ext uri="{BB962C8B-B14F-4D97-AF65-F5344CB8AC3E}">
        <p14:creationId xmlns:p14="http://schemas.microsoft.com/office/powerpoint/2010/main" val="11535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34820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34828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547361" y="1133726"/>
            <a:ext cx="8289925" cy="523220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t-PT" altLang="pt-PT" sz="1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altLang="pt-PT" sz="3600" b="1" u="sng" dirty="0">
                <a:solidFill>
                  <a:schemeClr val="bg1"/>
                </a:solidFill>
                <a:latin typeface="+mn-lt"/>
              </a:rPr>
              <a:t>TAXA BASE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PT" altLang="pt-PT" sz="14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PT" altLang="pt-PT" b="1" dirty="0" smtClean="0">
                <a:solidFill>
                  <a:schemeClr val="bg1"/>
                </a:solidFill>
                <a:latin typeface="+mn-lt"/>
              </a:rPr>
              <a:t>40% </a:t>
            </a:r>
            <a:r>
              <a:rPr lang="pt-PT" altLang="pt-PT" b="1" dirty="0" err="1" smtClean="0">
                <a:solidFill>
                  <a:schemeClr val="bg1"/>
                </a:solidFill>
                <a:latin typeface="+mn-lt"/>
              </a:rPr>
              <a:t>inv</a:t>
            </a:r>
            <a:r>
              <a:rPr lang="pt-PT" altLang="pt-PT" b="1" dirty="0" smtClean="0">
                <a:solidFill>
                  <a:schemeClr val="bg1"/>
                </a:solidFill>
                <a:latin typeface="+mn-lt"/>
              </a:rPr>
              <a:t>. localizados em territórios do interior</a:t>
            </a:r>
            <a:endParaRPr lang="pt-PT" altLang="pt-PT" sz="20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pt-PT" altLang="pt-PT" b="1" dirty="0" smtClean="0">
                <a:solidFill>
                  <a:schemeClr val="bg1"/>
                </a:solidFill>
                <a:latin typeface="+mn-lt"/>
              </a:rPr>
              <a:t>30% </a:t>
            </a:r>
            <a:r>
              <a:rPr lang="pt-PT" altLang="pt-PT" b="1" dirty="0" err="1">
                <a:solidFill>
                  <a:schemeClr val="bg1"/>
                </a:solidFill>
              </a:rPr>
              <a:t>inv</a:t>
            </a:r>
            <a:r>
              <a:rPr lang="pt-PT" altLang="pt-PT" b="1" dirty="0">
                <a:solidFill>
                  <a:schemeClr val="bg1"/>
                </a:solidFill>
              </a:rPr>
              <a:t>. localizados </a:t>
            </a:r>
            <a:r>
              <a:rPr lang="pt-PT" altLang="pt-PT" b="1" dirty="0" smtClean="0">
                <a:solidFill>
                  <a:schemeClr val="bg1"/>
                </a:solidFill>
              </a:rPr>
              <a:t>restantes territórios</a:t>
            </a:r>
            <a:endParaRPr lang="pt-PT" altLang="pt-PT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PT" altLang="pt-PT" sz="14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defRPr/>
            </a:pPr>
            <a:endParaRPr lang="pt-PT" altLang="pt-PT" sz="14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pt-PT" altLang="pt-PT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PT" altLang="pt-PT" sz="1800" b="1" u="sng" dirty="0">
                <a:solidFill>
                  <a:schemeClr val="bg1"/>
                </a:solidFill>
                <a:latin typeface="+mn-lt"/>
              </a:rPr>
              <a:t>MAJORAÇÕES</a:t>
            </a:r>
            <a:endParaRPr lang="pt-PT" altLang="pt-PT" sz="1800" u="sng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PT" altLang="pt-PT" sz="14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pt-PT" altLang="pt-PT" b="1" dirty="0" smtClean="0">
                <a:solidFill>
                  <a:schemeClr val="bg1"/>
                </a:solidFill>
              </a:rPr>
              <a:t>10 pp </a:t>
            </a:r>
            <a:r>
              <a:rPr lang="pt-PT" altLang="pt-PT" sz="2000" b="1" dirty="0" smtClean="0">
                <a:solidFill>
                  <a:schemeClr val="bg1"/>
                </a:solidFill>
              </a:rPr>
              <a:t>“Transição digital”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pt-PT" altLang="pt-PT" b="1" dirty="0" smtClean="0">
                <a:solidFill>
                  <a:schemeClr val="bg1"/>
                </a:solidFill>
                <a:latin typeface="+mn-lt"/>
              </a:rPr>
              <a:t>10 pp </a:t>
            </a:r>
            <a:r>
              <a:rPr lang="pt-PT" altLang="pt-PT" sz="2000" b="1" dirty="0" smtClean="0">
                <a:solidFill>
                  <a:schemeClr val="bg1"/>
                </a:solidFill>
                <a:latin typeface="+mn-lt"/>
              </a:rPr>
              <a:t>“Economia Circular”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pt-PT" altLang="pt-PT" b="1" dirty="0">
                <a:solidFill>
                  <a:schemeClr val="bg1"/>
                </a:solidFill>
              </a:rPr>
              <a:t>10</a:t>
            </a:r>
            <a:r>
              <a:rPr lang="pt-PT" altLang="pt-PT" b="1" dirty="0" smtClean="0">
                <a:solidFill>
                  <a:schemeClr val="bg1"/>
                </a:solidFill>
                <a:latin typeface="+mn-lt"/>
              </a:rPr>
              <a:t> pp </a:t>
            </a:r>
            <a:r>
              <a:rPr lang="pt-PT" altLang="pt-PT" sz="2000" b="1" dirty="0" smtClean="0">
                <a:solidFill>
                  <a:schemeClr val="bg1"/>
                </a:solidFill>
                <a:latin typeface="+mn-lt"/>
              </a:rPr>
              <a:t>“E</a:t>
            </a:r>
            <a:r>
              <a:rPr lang="pt-PT" altLang="pt-PT" sz="2000" b="1" dirty="0" smtClean="0">
                <a:solidFill>
                  <a:schemeClr val="bg1"/>
                </a:solidFill>
              </a:rPr>
              <a:t>stratégias de eficiência coletiva”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pt-PT" altLang="pt-PT" b="1" dirty="0" smtClean="0">
                <a:solidFill>
                  <a:schemeClr val="bg1"/>
                </a:solidFill>
              </a:rPr>
              <a:t>10 pp</a:t>
            </a:r>
            <a:r>
              <a:rPr lang="pt-PT" altLang="pt-PT" sz="2000" b="1" dirty="0" smtClean="0">
                <a:solidFill>
                  <a:schemeClr val="bg1"/>
                </a:solidFill>
              </a:rPr>
              <a:t> “Produtos turísticos integrados de base intermunicipal”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pt-PT" altLang="pt-PT" b="1" dirty="0" smtClean="0">
                <a:solidFill>
                  <a:schemeClr val="bg1"/>
                </a:solidFill>
              </a:rPr>
              <a:t>5 pp </a:t>
            </a:r>
            <a:r>
              <a:rPr lang="pt-PT" altLang="pt-PT" sz="2000" b="1" dirty="0" smtClean="0">
                <a:solidFill>
                  <a:schemeClr val="bg1"/>
                </a:solidFill>
              </a:rPr>
              <a:t>“Diáspora” (RCM n.º 64/2020, de 18 de agosto)</a:t>
            </a:r>
            <a:endParaRPr lang="pt-PT" altLang="pt-PT" sz="2000" b="1" dirty="0">
              <a:solidFill>
                <a:schemeClr val="bg1"/>
              </a:solidFill>
            </a:endParaRPr>
          </a:p>
        </p:txBody>
      </p:sp>
      <p:grpSp>
        <p:nvGrpSpPr>
          <p:cNvPr id="20" name="Grupo 1"/>
          <p:cNvGrpSpPr>
            <a:grpSpLocks/>
          </p:cNvGrpSpPr>
          <p:nvPr/>
        </p:nvGrpSpPr>
        <p:grpSpPr bwMode="auto">
          <a:xfrm>
            <a:off x="-5214" y="72058"/>
            <a:ext cx="8509000" cy="715962"/>
            <a:chOff x="0" y="39688"/>
            <a:chExt cx="8509000" cy="715962"/>
          </a:xfrm>
        </p:grpSpPr>
        <p:sp>
          <p:nvSpPr>
            <p:cNvPr id="21" name="Pentágono 20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TAXAS DE FINANCIAMENTO</a:t>
              </a:r>
              <a:endParaRPr lang="pt-PT" sz="2400" dirty="0"/>
            </a:p>
          </p:txBody>
        </p:sp>
        <p:sp>
          <p:nvSpPr>
            <p:cNvPr id="22" name="Divisa 21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3" name="Divisa 22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4" name="Divisa 23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5" name="Divisa 24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 rot="163583">
            <a:off x="3232584" y="3305182"/>
            <a:ext cx="2295065" cy="63747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smtClean="0">
                <a:solidFill>
                  <a:schemeClr val="tx1"/>
                </a:solidFill>
              </a:rPr>
              <a:t>Máximo: 20 pp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 rot="626272">
            <a:off x="6523563" y="3706409"/>
            <a:ext cx="5162863" cy="1477328"/>
          </a:xfrm>
          <a:prstGeom prst="rect">
            <a:avLst/>
          </a:prstGeom>
          <a:solidFill>
            <a:srgbClr val="92D050"/>
          </a:solidFill>
          <a:ln w="12700" algn="ctr">
            <a:solidFill>
              <a:srgbClr val="658D1B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PT" altLang="pt-PT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FINANCIAMENTO: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PT" altLang="pt-PT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Incentivo </a:t>
            </a:r>
            <a:r>
              <a:rPr lang="pt-PT" altLang="pt-PT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não </a:t>
            </a:r>
            <a:r>
              <a:rPr lang="pt-PT" altLang="pt-PT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reembolsável</a:t>
            </a:r>
            <a:endParaRPr lang="pt-PT" altLang="pt-PT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606675"/>
            <a:ext cx="39338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1508" name="Grupo 1"/>
          <p:cNvGrpSpPr>
            <a:grpSpLocks/>
          </p:cNvGrpSpPr>
          <p:nvPr/>
        </p:nvGrpSpPr>
        <p:grpSpPr bwMode="auto">
          <a:xfrm>
            <a:off x="0" y="48001"/>
            <a:ext cx="8509000" cy="1242280"/>
            <a:chOff x="0" y="39688"/>
            <a:chExt cx="8509000" cy="715962"/>
          </a:xfrm>
          <a:solidFill>
            <a:schemeClr val="accent5">
              <a:lumMod val="50000"/>
            </a:schemeClr>
          </a:solidFill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53644" cy="6985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4000" dirty="0"/>
                <a:t>COMUNIDADES INTERMUNICIPAIS</a:t>
              </a:r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upo 43"/>
          <p:cNvGrpSpPr>
            <a:grpSpLocks/>
          </p:cNvGrpSpPr>
          <p:nvPr/>
        </p:nvGrpSpPr>
        <p:grpSpPr bwMode="auto">
          <a:xfrm>
            <a:off x="8523288" y="401638"/>
            <a:ext cx="3541712" cy="481012"/>
            <a:chOff x="8573238" y="148229"/>
            <a:chExt cx="3540975" cy="480492"/>
          </a:xfrm>
        </p:grpSpPr>
        <p:pic>
          <p:nvPicPr>
            <p:cNvPr id="6166" name="Image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Image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938338"/>
            <a:ext cx="13731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m 21" descr="http://www.portalautarquico.dgal.gov.pt/static-img/2014-07/2014-07-10113402_d1729f48-4016-49fe-9d81-2e466e005c94$$1d53d905-4c2f-4b36-9dd8-7e8d2e881a7d$$7f14892e-0fac-445c-bbf4-12389e5222a2$$CoatOfArms$$pt$$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481138"/>
            <a:ext cx="13700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m 23" descr="logo-nov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167063"/>
            <a:ext cx="2422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m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2" b="22726"/>
          <a:stretch>
            <a:fillRect/>
          </a:stretch>
        </p:blipFill>
        <p:spPr bwMode="auto">
          <a:xfrm>
            <a:off x="1878013" y="4237038"/>
            <a:ext cx="149701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agem 25" descr="MunicÃ­pio de OurÃ©m | Arquivo de Comunidade Intermunicipal do MÃ©dio Tejo -  MunicÃ­pio de OurÃ©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6" b="25929"/>
          <a:stretch>
            <a:fillRect/>
          </a:stretch>
        </p:blipFill>
        <p:spPr bwMode="auto">
          <a:xfrm>
            <a:off x="4889500" y="5791200"/>
            <a:ext cx="25209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Imagem 26" descr="Comunicado | MunicÃ­pios do Oeste estabelecem medidas de apoio a famÃ­lias e  empresas da RegiÃ£o | Sobral de Monte AgraÃ§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9" b="31194"/>
          <a:stretch>
            <a:fillRect/>
          </a:stretch>
        </p:blipFill>
        <p:spPr bwMode="auto">
          <a:xfrm>
            <a:off x="1497013" y="5645150"/>
            <a:ext cx="16478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Imagem 22" descr="CIMBB - Comunidade Intermunicipal Beira Baix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086225"/>
            <a:ext cx="17827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4" descr="Resultado de imagem para cim beiras e serra da estrel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38654" r="16614" b="40631"/>
          <a:stretch>
            <a:fillRect/>
          </a:stretch>
        </p:blipFill>
        <p:spPr bwMode="auto">
          <a:xfrm>
            <a:off x="7410450" y="2636838"/>
            <a:ext cx="24399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xão reta 7"/>
          <p:cNvCxnSpPr/>
          <p:nvPr/>
        </p:nvCxnSpPr>
        <p:spPr>
          <a:xfrm flipV="1">
            <a:off x="6589713" y="4621213"/>
            <a:ext cx="695325" cy="698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xão reta 31"/>
          <p:cNvCxnSpPr/>
          <p:nvPr/>
        </p:nvCxnSpPr>
        <p:spPr>
          <a:xfrm flipH="1">
            <a:off x="6589713" y="3287713"/>
            <a:ext cx="820737" cy="3095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exão reta 39"/>
          <p:cNvCxnSpPr/>
          <p:nvPr/>
        </p:nvCxnSpPr>
        <p:spPr>
          <a:xfrm>
            <a:off x="5424488" y="2393950"/>
            <a:ext cx="76200" cy="3905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exão reta 43"/>
          <p:cNvCxnSpPr/>
          <p:nvPr/>
        </p:nvCxnSpPr>
        <p:spPr>
          <a:xfrm>
            <a:off x="3868738" y="2606675"/>
            <a:ext cx="790575" cy="6667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exão reta 45"/>
          <p:cNvCxnSpPr/>
          <p:nvPr/>
        </p:nvCxnSpPr>
        <p:spPr>
          <a:xfrm>
            <a:off x="3028950" y="3659188"/>
            <a:ext cx="1458913" cy="1682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exão reta 47"/>
          <p:cNvCxnSpPr/>
          <p:nvPr/>
        </p:nvCxnSpPr>
        <p:spPr>
          <a:xfrm flipV="1">
            <a:off x="3405188" y="4530725"/>
            <a:ext cx="1016000" cy="889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exão reta 51"/>
          <p:cNvCxnSpPr/>
          <p:nvPr/>
        </p:nvCxnSpPr>
        <p:spPr>
          <a:xfrm flipV="1">
            <a:off x="3127375" y="5645150"/>
            <a:ext cx="714375" cy="2905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exão reta 53"/>
          <p:cNvCxnSpPr/>
          <p:nvPr/>
        </p:nvCxnSpPr>
        <p:spPr>
          <a:xfrm flipH="1" flipV="1">
            <a:off x="5405438" y="5157788"/>
            <a:ext cx="250825" cy="59213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38916" name="Grupo 43"/>
          <p:cNvGrpSpPr>
            <a:grpSpLocks/>
          </p:cNvGrpSpPr>
          <p:nvPr/>
        </p:nvGrpSpPr>
        <p:grpSpPr bwMode="auto">
          <a:xfrm>
            <a:off x="8574827" y="426162"/>
            <a:ext cx="3541713" cy="481012"/>
            <a:chOff x="8573238" y="148229"/>
            <a:chExt cx="3540975" cy="480492"/>
          </a:xfrm>
        </p:grpSpPr>
        <p:pic>
          <p:nvPicPr>
            <p:cNvPr id="3892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upo 1"/>
          <p:cNvGrpSpPr>
            <a:grpSpLocks/>
          </p:cNvGrpSpPr>
          <p:nvPr/>
        </p:nvGrpSpPr>
        <p:grpSpPr bwMode="auto">
          <a:xfrm>
            <a:off x="-8620" y="75866"/>
            <a:ext cx="8509000" cy="1235576"/>
            <a:chOff x="0" y="39688"/>
            <a:chExt cx="8509000" cy="715962"/>
          </a:xfrm>
        </p:grpSpPr>
        <p:sp>
          <p:nvSpPr>
            <p:cNvPr id="18" name="Pentágono 17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MODALIDADES, PRAZOS E PROCEDIMENTOS PARA APRESENTAÇÃO DAS CANDIDATURAS</a:t>
              </a:r>
              <a:endParaRPr lang="pt-PT" sz="2400" dirty="0"/>
            </a:p>
          </p:txBody>
        </p:sp>
        <p:sp>
          <p:nvSpPr>
            <p:cNvPr id="19" name="Divisa 18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0" name="Divisa 19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1" name="Divisa 20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2" name="Divisa 21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1589742" y="3380741"/>
            <a:ext cx="9877925" cy="2562859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PRAZO:</a:t>
            </a:r>
          </a:p>
          <a:p>
            <a:pPr algn="ctr">
              <a:defRPr/>
            </a:pPr>
            <a:r>
              <a:rPr lang="pt-PT" sz="3600" b="1" dirty="0" smtClean="0">
                <a:solidFill>
                  <a:schemeClr val="bg1"/>
                </a:solidFill>
              </a:rPr>
              <a:t>19 DE MARÇO DE 2021 (19 HORAS)</a:t>
            </a:r>
          </a:p>
          <a:p>
            <a:pPr algn="ctr">
              <a:defRPr/>
            </a:pPr>
            <a:r>
              <a:rPr lang="pt-PT" sz="3600" b="1" dirty="0" smtClean="0">
                <a:solidFill>
                  <a:schemeClr val="bg1"/>
                </a:solidFill>
              </a:rPr>
              <a:t>31 </a:t>
            </a:r>
            <a:r>
              <a:rPr lang="pt-PT" sz="3600" b="1" dirty="0">
                <a:solidFill>
                  <a:schemeClr val="bg1"/>
                </a:solidFill>
              </a:rPr>
              <a:t>DE MARÇO DE 2021 (19 HORAS)</a:t>
            </a:r>
          </a:p>
        </p:txBody>
      </p:sp>
      <p:sp>
        <p:nvSpPr>
          <p:cNvPr id="31" name="Oval 30"/>
          <p:cNvSpPr/>
          <p:nvPr/>
        </p:nvSpPr>
        <p:spPr>
          <a:xfrm>
            <a:off x="892300" y="1685792"/>
            <a:ext cx="5636404" cy="2117558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</a:rPr>
              <a:t>APRESENTAÇÃO DE CANDIDATURAS:</a:t>
            </a:r>
          </a:p>
          <a:p>
            <a:pPr algn="ctr">
              <a:defRPr/>
            </a:pPr>
            <a:r>
              <a:rPr lang="pt-PT" sz="3600" b="1" dirty="0" smtClean="0">
                <a:solidFill>
                  <a:schemeClr val="bg1"/>
                </a:solidFill>
              </a:rPr>
              <a:t>BALCÃO 2020</a:t>
            </a:r>
            <a:endParaRPr lang="pt-P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36868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3687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tângulo arredondado 15"/>
          <p:cNvSpPr/>
          <p:nvPr/>
        </p:nvSpPr>
        <p:spPr>
          <a:xfrm>
            <a:off x="1017588" y="1431759"/>
            <a:ext cx="9405937" cy="44626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3600" dirty="0" smtClean="0"/>
              <a:t>INDICADORES:</a:t>
            </a:r>
            <a:endParaRPr lang="pt-PT" sz="3600" dirty="0"/>
          </a:p>
          <a:p>
            <a:pPr>
              <a:defRPr/>
            </a:pPr>
            <a:endParaRPr lang="pt-PT" sz="3600" dirty="0"/>
          </a:p>
          <a:p>
            <a:pPr>
              <a:defRPr/>
            </a:pPr>
            <a:r>
              <a:rPr lang="pt-PT" sz="3600" b="1" dirty="0"/>
              <a:t>Indicador </a:t>
            </a:r>
            <a:r>
              <a:rPr lang="pt-PT" sz="3600" b="1" dirty="0" smtClean="0"/>
              <a:t>de realização </a:t>
            </a:r>
            <a:r>
              <a:rPr lang="pt-PT" sz="3600" dirty="0" smtClean="0"/>
              <a:t>– postos de trabalho a manter;</a:t>
            </a:r>
          </a:p>
          <a:p>
            <a:pPr>
              <a:defRPr/>
            </a:pPr>
            <a:endParaRPr lang="pt-PT" sz="3600" dirty="0"/>
          </a:p>
          <a:p>
            <a:pPr>
              <a:defRPr/>
            </a:pPr>
            <a:r>
              <a:rPr lang="pt-PT" sz="3600" b="1" dirty="0"/>
              <a:t>Indicador </a:t>
            </a:r>
            <a:r>
              <a:rPr lang="pt-PT" sz="3600" b="1" dirty="0" smtClean="0"/>
              <a:t>de resultado </a:t>
            </a:r>
            <a:r>
              <a:rPr lang="pt-PT" sz="3600" dirty="0" smtClean="0"/>
              <a:t>– manutenção do n.º de postos de trabalho nos 6 meses após a conclusão do projeto.</a:t>
            </a:r>
            <a:endParaRPr lang="pt-PT" sz="3600" dirty="0"/>
          </a:p>
        </p:txBody>
      </p:sp>
      <p:grpSp>
        <p:nvGrpSpPr>
          <p:cNvPr id="15" name="Grupo 1"/>
          <p:cNvGrpSpPr>
            <a:grpSpLocks/>
          </p:cNvGrpSpPr>
          <p:nvPr/>
        </p:nvGrpSpPr>
        <p:grpSpPr bwMode="auto">
          <a:xfrm>
            <a:off x="-8620" y="75866"/>
            <a:ext cx="8509000" cy="715962"/>
            <a:chOff x="0" y="39688"/>
            <a:chExt cx="8509000" cy="715962"/>
          </a:xfrm>
        </p:grpSpPr>
        <p:sp>
          <p:nvSpPr>
            <p:cNvPr id="17" name="Pentágono 16"/>
            <p:cNvSpPr/>
            <p:nvPr/>
          </p:nvSpPr>
          <p:spPr>
            <a:xfrm>
              <a:off x="0" y="57150"/>
              <a:ext cx="52451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INDICADORES DE REALIZAÇÃO E DE RESULTADO</a:t>
              </a:r>
              <a:endParaRPr lang="pt-PT" sz="2400" dirty="0"/>
            </a:p>
          </p:txBody>
        </p:sp>
        <p:sp>
          <p:nvSpPr>
            <p:cNvPr id="18" name="Divisa 17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9" name="Divisa 18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0" name="Divisa 19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1" name="Divisa 20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7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45059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959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ORGANISMOS INTERMÉDIOS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60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45080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1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02" y="1165224"/>
            <a:ext cx="1733049" cy="88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21" descr="http://www.portalautarquico.dgal.gov.pt/static-img/2014-07/2014-07-10113402_d1729f48-4016-49fe-9d81-2e466e005c94$$1d53d905-4c2f-4b36-9dd8-7e8d2e881a7d$$7f14892e-0fac-445c-bbf4-12389e5222a2$$CoatOfArms$$pt$$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42" y="1165224"/>
            <a:ext cx="1843923" cy="12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23" descr="logo-nov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456349"/>
            <a:ext cx="3375844" cy="7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2" b="22726"/>
          <a:stretch>
            <a:fillRect/>
          </a:stretch>
        </p:blipFill>
        <p:spPr bwMode="auto">
          <a:xfrm>
            <a:off x="1691374" y="3595424"/>
            <a:ext cx="1878012" cy="125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25" descr="MunicÃ­pio de OurÃ©m | Arquivo de Comunidade Intermunicipal do MÃ©dio Tejo -  MunicÃ­pio de OurÃ©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6" b="25929"/>
          <a:stretch>
            <a:fillRect/>
          </a:stretch>
        </p:blipFill>
        <p:spPr bwMode="auto">
          <a:xfrm>
            <a:off x="7716754" y="5204046"/>
            <a:ext cx="3215404" cy="86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6" descr="Comunicado | MunicÃ­pios do Oeste estabelecem medidas de apoio a famÃ­lias e  empresas da RegiÃ£o | Sobral de Monte AgraÃ§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9" b="31194"/>
          <a:stretch>
            <a:fillRect/>
          </a:stretch>
        </p:blipFill>
        <p:spPr bwMode="auto">
          <a:xfrm>
            <a:off x="1672137" y="5204046"/>
            <a:ext cx="1916487" cy="10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2" descr="CIMBB - Comunidade Intermunicipal Beira Baix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24" y="3710952"/>
            <a:ext cx="2039941" cy="9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Resultado de imagem para cim beiras e serra da estrel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38654" r="16614" b="40631"/>
          <a:stretch>
            <a:fillRect/>
          </a:stretch>
        </p:blipFill>
        <p:spPr bwMode="auto">
          <a:xfrm>
            <a:off x="7716754" y="2437559"/>
            <a:ext cx="2684833" cy="8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59395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959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PO FINANCIADOR</a:t>
              </a:r>
              <a:endParaRPr lang="pt-PT" sz="2400" dirty="0"/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396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59406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7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" descr="\\psf\Host\00_Clientes\CCDRC\03-PPT\Conteudos\v2\logo_v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65" y="2072273"/>
            <a:ext cx="8428196" cy="191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666750"/>
            <a:ext cx="5080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65540" name="Grupo 1"/>
          <p:cNvGrpSpPr>
            <a:grpSpLocks/>
          </p:cNvGrpSpPr>
          <p:nvPr/>
        </p:nvGrpSpPr>
        <p:grpSpPr bwMode="auto">
          <a:xfrm>
            <a:off x="0" y="39688"/>
            <a:ext cx="8509000" cy="715962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7150"/>
              <a:ext cx="5295900" cy="698500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4000" dirty="0"/>
                <a:t>CENTRO 2020</a:t>
              </a:r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0"/>
              <a:ext cx="1147763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50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541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65547" name="Image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8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42" name="Retângulo 6"/>
          <p:cNvSpPr>
            <a:spLocks noChangeArrowheads="1"/>
          </p:cNvSpPr>
          <p:nvPr/>
        </p:nvSpPr>
        <p:spPr bwMode="auto">
          <a:xfrm>
            <a:off x="6599238" y="3228975"/>
            <a:ext cx="3171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400">
                <a:latin typeface="Arial Narrow" panose="020B0606020202030204" pitchFamily="34" charset="0"/>
                <a:cs typeface="Arial" panose="020B0604020202020204" pitchFamily="34" charset="0"/>
              </a:rPr>
              <a:t>Rua Bernardim Ribeiro, n.º 80, Coimbra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400">
                <a:latin typeface="Arial Narrow" panose="020B0606020202030204" pitchFamily="34" charset="0"/>
                <a:cs typeface="Arial" panose="020B0604020202020204" pitchFamily="34" charset="0"/>
              </a:rPr>
              <a:t>T. 239 400 100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400">
                <a:latin typeface="Arial Narrow" panose="020B0606020202030204" pitchFamily="34" charset="0"/>
                <a:cs typeface="Arial" panose="020B0604020202020204" pitchFamily="34" charset="0"/>
              </a:rPr>
              <a:t>E. centro2020@ccdrc.pt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400">
                <a:latin typeface="Arial Narrow" panose="020B0606020202030204" pitchFamily="34" charset="0"/>
                <a:cs typeface="Arial" panose="020B0604020202020204" pitchFamily="34" charset="0"/>
              </a:rPr>
              <a:t>W. www.centro.portugal2020.pt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400">
                <a:latin typeface="Arial Narrow" panose="020B0606020202030204" pitchFamily="34" charset="0"/>
                <a:cs typeface="Arial" panose="020B0604020202020204" pitchFamily="34" charset="0"/>
              </a:rPr>
              <a:t>f. www.facebook.com/Centro2020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1600" b="1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n-US" sz="16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6"/>
          <p:cNvSpPr>
            <a:spLocks noChangeArrowheads="1"/>
          </p:cNvSpPr>
          <p:nvPr/>
        </p:nvSpPr>
        <p:spPr bwMode="auto">
          <a:xfrm>
            <a:off x="6599238" y="4884738"/>
            <a:ext cx="504666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en-US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MUITA OBRIGADA!</a:t>
            </a:r>
            <a:endParaRPr lang="pt-PT" altLang="en-US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PT" altLang="en-US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UO 1 Conhecimento, Inovação e Competitividade</a:t>
            </a:r>
            <a:endParaRPr lang="pt-BR" altLang="en-US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en-US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5544" name="Picture 8" descr="Resultado de imagem para CCDR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425575"/>
            <a:ext cx="27686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\\psf\Host\00_Clientes\CCDRC\03-PPT\Conteudos\v2\logo_v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57388"/>
            <a:ext cx="25146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xão reta 5"/>
          <p:cNvCxnSpPr/>
          <p:nvPr/>
        </p:nvCxnSpPr>
        <p:spPr>
          <a:xfrm flipH="1">
            <a:off x="5453063" y="1271588"/>
            <a:ext cx="33337" cy="508793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8195" name="Grupo 1"/>
          <p:cNvGrpSpPr>
            <a:grpSpLocks/>
          </p:cNvGrpSpPr>
          <p:nvPr/>
        </p:nvGrpSpPr>
        <p:grpSpPr bwMode="auto">
          <a:xfrm>
            <a:off x="0" y="47625"/>
            <a:ext cx="8509000" cy="715963"/>
            <a:chOff x="0" y="39688"/>
            <a:chExt cx="8509000" cy="715962"/>
          </a:xfrm>
          <a:solidFill>
            <a:schemeClr val="accent5">
              <a:lumMod val="50000"/>
            </a:schemeClr>
          </a:solidFill>
        </p:grpSpPr>
        <p:sp>
          <p:nvSpPr>
            <p:cNvPr id="55" name="Pentágono 54"/>
            <p:cNvSpPr/>
            <p:nvPr/>
          </p:nvSpPr>
          <p:spPr>
            <a:xfrm>
              <a:off x="0" y="57151"/>
              <a:ext cx="5253038" cy="69849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4000" dirty="0"/>
                <a:t>AVISOS</a:t>
              </a:r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1"/>
              <a:ext cx="1147763" cy="6984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4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4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8196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8200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Marcador de Posição da Imagem 4" descr="Aviso_PAPN  CIM Oeste .pdf - Adobe Acrobat Reader D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098">
            <a:off x="85763" y="781022"/>
            <a:ext cx="298132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Marcador de Posição da Imagem 4" descr="Aviso_PAPN_CIM da Região de Leiria  .pdf - Adobe Acrobat Reader D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577">
            <a:off x="6189735" y="751162"/>
            <a:ext cx="2917532" cy="281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arcador de Posição da Imagem 4" descr="Greenshot capture for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099">
            <a:off x="115414" y="3598632"/>
            <a:ext cx="3316321" cy="31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Marcador de Posição da Imagem 4" descr="Aviso_PAPN CIM do Medio Tejo .pdf - Adobe Acrobat Reader DC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650">
            <a:off x="3044341" y="934790"/>
            <a:ext cx="3429447" cy="250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arcador de Posição da Imagem 4" descr="Aviso_PAPN_FINAL_CIMBB .doc [Modo de Compatibilidade] - Wor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326">
            <a:off x="3467877" y="3616931"/>
            <a:ext cx="3512025" cy="308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arcador de Posição da Imagem 4" descr="Aviso_PAPN_FINAL CIMVDL .doc [Modo de Compatibilidade] - Wor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374">
            <a:off x="6786422" y="3792767"/>
            <a:ext cx="3180617" cy="284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Marcador de Posição da Imagem 4" descr="Aviso_PAPN_CIMRC .doc [Modo de Compatibilidade] - Wor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395">
            <a:off x="8965899" y="794888"/>
            <a:ext cx="2998903" cy="27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Marcador de Posição da Imagem 4" descr="Aviso_PAPN CIM das Beiras e Serra da Estrela .doc [Modo de Compatibilidade] - Wor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845">
            <a:off x="9196781" y="4125089"/>
            <a:ext cx="3171094" cy="25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8195" name="Grupo 1"/>
          <p:cNvGrpSpPr>
            <a:grpSpLocks/>
          </p:cNvGrpSpPr>
          <p:nvPr/>
        </p:nvGrpSpPr>
        <p:grpSpPr bwMode="auto">
          <a:xfrm>
            <a:off x="0" y="47625"/>
            <a:ext cx="8509000" cy="715963"/>
            <a:chOff x="0" y="39688"/>
            <a:chExt cx="8509000" cy="715962"/>
          </a:xfrm>
          <a:solidFill>
            <a:schemeClr val="accent5">
              <a:lumMod val="50000"/>
            </a:schemeClr>
          </a:solidFill>
        </p:grpSpPr>
        <p:sp>
          <p:nvSpPr>
            <p:cNvPr id="55" name="Pentágono 54"/>
            <p:cNvSpPr/>
            <p:nvPr/>
          </p:nvSpPr>
          <p:spPr>
            <a:xfrm>
              <a:off x="0" y="57151"/>
              <a:ext cx="5253038" cy="69849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4000" dirty="0"/>
                <a:t>LEGISLAÇÃO</a:t>
              </a:r>
            </a:p>
          </p:txBody>
        </p:sp>
        <p:sp>
          <p:nvSpPr>
            <p:cNvPr id="56" name="Divisa 55"/>
            <p:cNvSpPr/>
            <p:nvPr/>
          </p:nvSpPr>
          <p:spPr>
            <a:xfrm>
              <a:off x="4851400" y="57151"/>
              <a:ext cx="1147763" cy="6984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13"/>
              <a:ext cx="1146175" cy="69691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4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49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10244" name="Grupo 43"/>
          <p:cNvGrpSpPr>
            <a:grpSpLocks/>
          </p:cNvGrpSpPr>
          <p:nvPr/>
        </p:nvGrpSpPr>
        <p:grpSpPr bwMode="auto">
          <a:xfrm>
            <a:off x="8572500" y="147638"/>
            <a:ext cx="3541713" cy="481012"/>
            <a:chOff x="8573238" y="148229"/>
            <a:chExt cx="3540975" cy="480492"/>
          </a:xfrm>
        </p:grpSpPr>
        <p:pic>
          <p:nvPicPr>
            <p:cNvPr id="10254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 14"/>
          <p:cNvSpPr/>
          <p:nvPr/>
        </p:nvSpPr>
        <p:spPr>
          <a:xfrm rot="21226185">
            <a:off x="246609" y="1172473"/>
            <a:ext cx="6240428" cy="2880328"/>
          </a:xfrm>
          <a:prstGeom prst="ellipse">
            <a:avLst/>
          </a:prstGeom>
          <a:solidFill>
            <a:schemeClr val="accent4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>
                <a:solidFill>
                  <a:schemeClr val="accent1">
                    <a:lumMod val="50000"/>
                  </a:schemeClr>
                </a:solidFill>
              </a:rPr>
              <a:t>Regulamento Geral dos Fundos Europeus e de Investimento (FEEI)</a:t>
            </a:r>
          </a:p>
          <a:p>
            <a:pPr algn="ctr"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Decreto-Lei n.º 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159/2014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, de 27 de outubro</a:t>
            </a:r>
          </a:p>
        </p:txBody>
      </p:sp>
      <p:sp>
        <p:nvSpPr>
          <p:cNvPr id="16" name="Oval 15"/>
          <p:cNvSpPr/>
          <p:nvPr/>
        </p:nvSpPr>
        <p:spPr>
          <a:xfrm rot="309667">
            <a:off x="5749367" y="1203024"/>
            <a:ext cx="5722816" cy="3096707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>
                <a:solidFill>
                  <a:schemeClr val="accent1">
                    <a:lumMod val="50000"/>
                  </a:schemeClr>
                </a:solidFill>
              </a:rPr>
              <a:t>Regulamento Específico do Domínio da Inclusão Social e Emprego (RE ISE)</a:t>
            </a:r>
          </a:p>
          <a:p>
            <a:pPr algn="ctr"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Portaria n.º 97-A/2015, de 30 de março (c/7 alterações)</a:t>
            </a:r>
          </a:p>
        </p:txBody>
      </p:sp>
      <p:sp>
        <p:nvSpPr>
          <p:cNvPr id="17" name="Oval 16"/>
          <p:cNvSpPr/>
          <p:nvPr/>
        </p:nvSpPr>
        <p:spPr>
          <a:xfrm>
            <a:off x="1111960" y="3811164"/>
            <a:ext cx="8626642" cy="2344956"/>
          </a:xfrm>
          <a:prstGeom prst="ellipse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>
                <a:solidFill>
                  <a:schemeClr val="accent1">
                    <a:lumMod val="50000"/>
                  </a:schemeClr>
                </a:solidFill>
              </a:rPr>
              <a:t>Sistema de Incentivos ao Empreendedorismo e ao Emprego</a:t>
            </a:r>
          </a:p>
          <a:p>
            <a:pPr algn="ctr"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Portaria n.º 105/2017, de 10 de março (c/4 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alterações – última </a:t>
            </a:r>
            <a:r>
              <a:rPr lang="pt-PT" dirty="0" err="1" smtClean="0">
                <a:solidFill>
                  <a:schemeClr val="accent1">
                    <a:lumMod val="50000"/>
                  </a:schemeClr>
                </a:solidFill>
              </a:rPr>
              <a:t>alt</a:t>
            </a:r>
            <a:r>
              <a:rPr lang="pt-PT" dirty="0" smtClean="0">
                <a:solidFill>
                  <a:schemeClr val="accent1">
                    <a:lumMod val="50000"/>
                  </a:schemeClr>
                </a:solidFill>
              </a:rPr>
              <a:t>: Portaria n.º 266/2020, de 18 de novembro)</a:t>
            </a:r>
            <a:endParaRPr lang="pt-P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18436" name="Grupo 43"/>
          <p:cNvGrpSpPr>
            <a:grpSpLocks/>
          </p:cNvGrpSpPr>
          <p:nvPr/>
        </p:nvGrpSpPr>
        <p:grpSpPr bwMode="auto">
          <a:xfrm>
            <a:off x="8650288" y="250912"/>
            <a:ext cx="3541712" cy="481012"/>
            <a:chOff x="8573238" y="148229"/>
            <a:chExt cx="3540975" cy="480492"/>
          </a:xfrm>
        </p:grpSpPr>
        <p:pic>
          <p:nvPicPr>
            <p:cNvPr id="18440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Explosão 2 22"/>
          <p:cNvSpPr/>
          <p:nvPr/>
        </p:nvSpPr>
        <p:spPr>
          <a:xfrm rot="21346888">
            <a:off x="600448" y="1691008"/>
            <a:ext cx="4648200" cy="1887537"/>
          </a:xfrm>
          <a:prstGeom prst="irregularSeal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tx1"/>
                </a:solidFill>
              </a:rPr>
              <a:t>+ CO3SO Competitividade</a:t>
            </a:r>
          </a:p>
        </p:txBody>
      </p:sp>
      <p:sp>
        <p:nvSpPr>
          <p:cNvPr id="31" name="Explosão 2 30"/>
          <p:cNvSpPr/>
          <p:nvPr/>
        </p:nvSpPr>
        <p:spPr>
          <a:xfrm>
            <a:off x="2501900" y="3886200"/>
            <a:ext cx="5318125" cy="238760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tx1"/>
                </a:solidFill>
              </a:rPr>
              <a:t>Programa de Valorização do Interior</a:t>
            </a:r>
          </a:p>
        </p:txBody>
      </p:sp>
      <p:sp>
        <p:nvSpPr>
          <p:cNvPr id="32" name="Explosão 2 31"/>
          <p:cNvSpPr/>
          <p:nvPr/>
        </p:nvSpPr>
        <p:spPr>
          <a:xfrm rot="731381">
            <a:off x="6671469" y="1856540"/>
            <a:ext cx="4722812" cy="2447925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tx1"/>
                </a:solidFill>
              </a:rPr>
              <a:t>PI 8.8 (FEDER)</a:t>
            </a:r>
          </a:p>
        </p:txBody>
      </p:sp>
      <p:grpSp>
        <p:nvGrpSpPr>
          <p:cNvPr id="15" name="Grupo 1"/>
          <p:cNvGrpSpPr>
            <a:grpSpLocks/>
          </p:cNvGrpSpPr>
          <p:nvPr/>
        </p:nvGrpSpPr>
        <p:grpSpPr bwMode="auto">
          <a:xfrm>
            <a:off x="0" y="39688"/>
            <a:ext cx="8509000" cy="950159"/>
            <a:chOff x="0" y="39688"/>
            <a:chExt cx="8509000" cy="715962"/>
          </a:xfrm>
        </p:grpSpPr>
        <p:sp>
          <p:nvSpPr>
            <p:cNvPr id="16" name="Pentágono 15"/>
            <p:cNvSpPr/>
            <p:nvPr/>
          </p:nvSpPr>
          <p:spPr>
            <a:xfrm>
              <a:off x="0" y="56978"/>
              <a:ext cx="5311775" cy="698672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OBJETIVOS </a:t>
              </a:r>
              <a:r>
                <a:rPr lang="pt-PT" sz="2400" dirty="0"/>
                <a:t>E PRIORIDADES VISADAS</a:t>
              </a:r>
            </a:p>
          </p:txBody>
        </p:sp>
        <p:sp>
          <p:nvSpPr>
            <p:cNvPr id="17" name="Divisa 16"/>
            <p:cNvSpPr/>
            <p:nvPr/>
          </p:nvSpPr>
          <p:spPr>
            <a:xfrm>
              <a:off x="4911560" y="56978"/>
              <a:ext cx="1147763" cy="69867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8" name="Divisa 17"/>
            <p:cNvSpPr/>
            <p:nvPr/>
          </p:nvSpPr>
          <p:spPr>
            <a:xfrm>
              <a:off x="5697538" y="49294"/>
              <a:ext cx="1146175" cy="69675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19" name="Divisa 18"/>
            <p:cNvSpPr/>
            <p:nvPr/>
          </p:nvSpPr>
          <p:spPr>
            <a:xfrm>
              <a:off x="65373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0" name="Divisa 19"/>
            <p:cNvSpPr/>
            <p:nvPr/>
          </p:nvSpPr>
          <p:spPr>
            <a:xfrm>
              <a:off x="73628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12291" name="Grupo 1"/>
          <p:cNvGrpSpPr>
            <a:grpSpLocks/>
          </p:cNvGrpSpPr>
          <p:nvPr/>
        </p:nvGrpSpPr>
        <p:grpSpPr bwMode="auto">
          <a:xfrm>
            <a:off x="0" y="39688"/>
            <a:ext cx="8509000" cy="950159"/>
            <a:chOff x="0" y="39688"/>
            <a:chExt cx="8509000" cy="715962"/>
          </a:xfrm>
        </p:grpSpPr>
        <p:sp>
          <p:nvSpPr>
            <p:cNvPr id="55" name="Pentágono 54"/>
            <p:cNvSpPr/>
            <p:nvPr/>
          </p:nvSpPr>
          <p:spPr>
            <a:xfrm>
              <a:off x="0" y="56978"/>
              <a:ext cx="5311775" cy="698672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OBJETIVOS </a:t>
              </a:r>
              <a:r>
                <a:rPr lang="pt-PT" sz="2400" dirty="0"/>
                <a:t>E PRIORIDADES VISADAS</a:t>
              </a:r>
            </a:p>
          </p:txBody>
        </p:sp>
        <p:sp>
          <p:nvSpPr>
            <p:cNvPr id="56" name="Divisa 55"/>
            <p:cNvSpPr/>
            <p:nvPr/>
          </p:nvSpPr>
          <p:spPr>
            <a:xfrm>
              <a:off x="4911560" y="56978"/>
              <a:ext cx="1147763" cy="69867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7" name="Divisa 56"/>
            <p:cNvSpPr/>
            <p:nvPr/>
          </p:nvSpPr>
          <p:spPr>
            <a:xfrm>
              <a:off x="5697538" y="49294"/>
              <a:ext cx="1146175" cy="69675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8" name="Divisa 57"/>
            <p:cNvSpPr/>
            <p:nvPr/>
          </p:nvSpPr>
          <p:spPr>
            <a:xfrm>
              <a:off x="65373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59" name="Divisa 58"/>
            <p:cNvSpPr/>
            <p:nvPr/>
          </p:nvSpPr>
          <p:spPr>
            <a:xfrm>
              <a:off x="73628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  <p:grpSp>
        <p:nvGrpSpPr>
          <p:cNvPr id="12292" name="Grupo 43"/>
          <p:cNvGrpSpPr>
            <a:grpSpLocks/>
          </p:cNvGrpSpPr>
          <p:nvPr/>
        </p:nvGrpSpPr>
        <p:grpSpPr bwMode="auto">
          <a:xfrm>
            <a:off x="8638256" y="243756"/>
            <a:ext cx="3541712" cy="481012"/>
            <a:chOff x="8573238" y="148229"/>
            <a:chExt cx="3540975" cy="480492"/>
          </a:xfrm>
        </p:grpSpPr>
        <p:pic>
          <p:nvPicPr>
            <p:cNvPr id="1230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2020888" y="5734050"/>
            <a:ext cx="1563687" cy="3683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PT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PT" altLang="pt-PT" dirty="0" smtClean="0"/>
              <a:t>ENFOQUE:</a:t>
            </a:r>
          </a:p>
        </p:txBody>
      </p:sp>
      <p:sp>
        <p:nvSpPr>
          <p:cNvPr id="21" name="Explosão 2 20"/>
          <p:cNvSpPr/>
          <p:nvPr/>
        </p:nvSpPr>
        <p:spPr>
          <a:xfrm rot="21131303">
            <a:off x="245474" y="1540985"/>
            <a:ext cx="6129337" cy="28098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PT" altLang="pt-PT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ESTIMULAR A </a:t>
            </a:r>
            <a:r>
              <a:rPr lang="pt-PT" altLang="pt-PT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PRODUÇÃO NACIONAL</a:t>
            </a:r>
          </a:p>
        </p:txBody>
      </p:sp>
      <p:sp>
        <p:nvSpPr>
          <p:cNvPr id="22" name="Explosão 2 21"/>
          <p:cNvSpPr/>
          <p:nvPr/>
        </p:nvSpPr>
        <p:spPr>
          <a:xfrm rot="599275">
            <a:off x="6241229" y="1379598"/>
            <a:ext cx="5484813" cy="3908425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PT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REDUZIR</a:t>
            </a:r>
            <a:r>
              <a:rPr lang="pt-PT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A </a:t>
            </a:r>
            <a:r>
              <a:rPr lang="pt-PT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DEPENDÊNCIA </a:t>
            </a:r>
            <a:r>
              <a:rPr lang="pt-PT" sz="2400" dirty="0">
                <a:solidFill>
                  <a:schemeClr val="bg1"/>
                </a:solidFill>
                <a:latin typeface="Arial Narrow" panose="020B0606020202030204" pitchFamily="34" charset="0"/>
              </a:rPr>
              <a:t>FACE AO </a:t>
            </a:r>
            <a:r>
              <a:rPr lang="pt-PT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EXTERIOR</a:t>
            </a:r>
            <a:endParaRPr lang="pt-PT" altLang="pt-PT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3632703" y="5595143"/>
            <a:ext cx="563563" cy="646113"/>
          </a:xfrm>
          <a:prstGeom prst="rightArrow">
            <a:avLst>
              <a:gd name="adj1" fmla="val 50000"/>
              <a:gd name="adj2" fmla="val 4809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8" name="Oval 27"/>
          <p:cNvSpPr/>
          <p:nvPr/>
        </p:nvSpPr>
        <p:spPr>
          <a:xfrm>
            <a:off x="4358399" y="5489532"/>
            <a:ext cx="1484062" cy="887639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Indústria</a:t>
            </a:r>
          </a:p>
        </p:txBody>
      </p:sp>
      <p:sp>
        <p:nvSpPr>
          <p:cNvPr id="29" name="Oval 28"/>
          <p:cNvSpPr/>
          <p:nvPr/>
        </p:nvSpPr>
        <p:spPr>
          <a:xfrm>
            <a:off x="6005253" y="5489532"/>
            <a:ext cx="1484062" cy="88763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Turismo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16388" name="Grupo 43"/>
          <p:cNvGrpSpPr>
            <a:grpSpLocks/>
          </p:cNvGrpSpPr>
          <p:nvPr/>
        </p:nvGrpSpPr>
        <p:grpSpPr bwMode="auto">
          <a:xfrm>
            <a:off x="8629320" y="249963"/>
            <a:ext cx="3541712" cy="481012"/>
            <a:chOff x="8573238" y="148229"/>
            <a:chExt cx="3540975" cy="480492"/>
          </a:xfrm>
        </p:grpSpPr>
        <p:pic>
          <p:nvPicPr>
            <p:cNvPr id="16397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tângulo arredondado 17"/>
          <p:cNvSpPr/>
          <p:nvPr/>
        </p:nvSpPr>
        <p:spPr>
          <a:xfrm>
            <a:off x="284163" y="1890618"/>
            <a:ext cx="4598987" cy="1477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600" dirty="0"/>
              <a:t>ESTÍMULO à PRODUÇÃO NACIONAL</a:t>
            </a:r>
          </a:p>
        </p:txBody>
      </p:sp>
      <p:sp>
        <p:nvSpPr>
          <p:cNvPr id="2" name="Oval 1"/>
          <p:cNvSpPr/>
          <p:nvPr/>
        </p:nvSpPr>
        <p:spPr>
          <a:xfrm rot="244625">
            <a:off x="5775353" y="1592896"/>
            <a:ext cx="6240428" cy="2991247"/>
          </a:xfrm>
          <a:prstGeom prst="ellipse">
            <a:avLst/>
          </a:prstGeom>
          <a:solidFill>
            <a:schemeClr val="accent4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>
                <a:solidFill>
                  <a:schemeClr val="accent1">
                    <a:lumMod val="50000"/>
                  </a:schemeClr>
                </a:solidFill>
              </a:rPr>
              <a:t>PROMOVER a MELHORIA DA PRODUTIVIDADE das empresas num contexto de NOVOS MODELOS DE NEGÓCIO</a:t>
            </a:r>
          </a:p>
        </p:txBody>
      </p:sp>
      <p:sp>
        <p:nvSpPr>
          <p:cNvPr id="3" name="Seta para a direita 2"/>
          <p:cNvSpPr/>
          <p:nvPr/>
        </p:nvSpPr>
        <p:spPr>
          <a:xfrm rot="595234">
            <a:off x="5159387" y="2476656"/>
            <a:ext cx="438150" cy="573087"/>
          </a:xfrm>
          <a:prstGeom prst="rightArrow">
            <a:avLst>
              <a:gd name="adj1" fmla="val 50000"/>
              <a:gd name="adj2" fmla="val 48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9" name="Retângulo arredondado 18"/>
          <p:cNvSpPr/>
          <p:nvPr/>
        </p:nvSpPr>
        <p:spPr>
          <a:xfrm>
            <a:off x="833438" y="3678008"/>
            <a:ext cx="5165725" cy="1182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u="sng" dirty="0"/>
              <a:t>MANTER</a:t>
            </a:r>
            <a:r>
              <a:rPr lang="pt-PT" sz="2800" dirty="0"/>
              <a:t> os POSTOS DE TRABALHO!</a:t>
            </a:r>
            <a:endParaRPr lang="pt-PT" dirty="0"/>
          </a:p>
        </p:txBody>
      </p:sp>
      <p:sp>
        <p:nvSpPr>
          <p:cNvPr id="21" name="Retângulo arredondado 20"/>
          <p:cNvSpPr/>
          <p:nvPr/>
        </p:nvSpPr>
        <p:spPr>
          <a:xfrm>
            <a:off x="833438" y="5079343"/>
            <a:ext cx="9850437" cy="13840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800" dirty="0"/>
              <a:t>EXIGÊNCIA de CRIAR POSTOS DE TRABALHO        </a:t>
            </a:r>
            <a:r>
              <a:rPr lang="pt-PT" sz="2800" u="sng" dirty="0"/>
              <a:t>NÃO APLICÁVEL</a:t>
            </a:r>
            <a:r>
              <a:rPr lang="pt-PT" sz="2800" dirty="0" smtClean="0"/>
              <a:t>!</a:t>
            </a:r>
          </a:p>
          <a:p>
            <a:pPr>
              <a:defRPr/>
            </a:pPr>
            <a:endParaRPr lang="pt-PT" sz="1200" dirty="0" smtClean="0"/>
          </a:p>
          <a:p>
            <a:pPr algn="r">
              <a:defRPr/>
            </a:pPr>
            <a:r>
              <a:rPr lang="pt-PT" sz="2800" dirty="0"/>
              <a:t>	</a:t>
            </a:r>
            <a:r>
              <a:rPr lang="pt-PT" sz="1600" dirty="0" smtClean="0"/>
              <a:t>(APENAS PARA MÉRITO DO PROJETO)</a:t>
            </a:r>
            <a:endParaRPr lang="pt-PT" sz="1600" dirty="0"/>
          </a:p>
        </p:txBody>
      </p:sp>
      <p:sp>
        <p:nvSpPr>
          <p:cNvPr id="22" name="Seta para a direita 21"/>
          <p:cNvSpPr/>
          <p:nvPr/>
        </p:nvSpPr>
        <p:spPr>
          <a:xfrm>
            <a:off x="7362825" y="5199940"/>
            <a:ext cx="438150" cy="573088"/>
          </a:xfrm>
          <a:prstGeom prst="rightArrow">
            <a:avLst>
              <a:gd name="adj1" fmla="val 50000"/>
              <a:gd name="adj2" fmla="val 480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20" name="Grupo 1"/>
          <p:cNvGrpSpPr>
            <a:grpSpLocks/>
          </p:cNvGrpSpPr>
          <p:nvPr/>
        </p:nvGrpSpPr>
        <p:grpSpPr bwMode="auto">
          <a:xfrm>
            <a:off x="0" y="39688"/>
            <a:ext cx="8509000" cy="950159"/>
            <a:chOff x="0" y="39688"/>
            <a:chExt cx="8509000" cy="715962"/>
          </a:xfrm>
        </p:grpSpPr>
        <p:sp>
          <p:nvSpPr>
            <p:cNvPr id="23" name="Pentágono 22"/>
            <p:cNvSpPr/>
            <p:nvPr/>
          </p:nvSpPr>
          <p:spPr>
            <a:xfrm>
              <a:off x="0" y="56978"/>
              <a:ext cx="5311775" cy="698672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OBJETIVOS </a:t>
              </a:r>
              <a:r>
                <a:rPr lang="pt-PT" sz="2400" dirty="0"/>
                <a:t>E PRIORIDADES VISADAS</a:t>
              </a:r>
            </a:p>
          </p:txBody>
        </p:sp>
        <p:sp>
          <p:nvSpPr>
            <p:cNvPr id="24" name="Divisa 23"/>
            <p:cNvSpPr/>
            <p:nvPr/>
          </p:nvSpPr>
          <p:spPr>
            <a:xfrm>
              <a:off x="4911560" y="56978"/>
              <a:ext cx="1147763" cy="69867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5" name="Divisa 24"/>
            <p:cNvSpPr/>
            <p:nvPr/>
          </p:nvSpPr>
          <p:spPr>
            <a:xfrm>
              <a:off x="5697538" y="49294"/>
              <a:ext cx="1146175" cy="69675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6" name="Divisa 25"/>
            <p:cNvSpPr/>
            <p:nvPr/>
          </p:nvSpPr>
          <p:spPr>
            <a:xfrm>
              <a:off x="65373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7" name="Divisa 26"/>
            <p:cNvSpPr/>
            <p:nvPr/>
          </p:nvSpPr>
          <p:spPr>
            <a:xfrm>
              <a:off x="73628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14340" name="Grupo 43"/>
          <p:cNvGrpSpPr>
            <a:grpSpLocks/>
          </p:cNvGrpSpPr>
          <p:nvPr/>
        </p:nvGrpSpPr>
        <p:grpSpPr bwMode="auto">
          <a:xfrm>
            <a:off x="8638256" y="249948"/>
            <a:ext cx="3541712" cy="481012"/>
            <a:chOff x="8573238" y="148229"/>
            <a:chExt cx="3540975" cy="480492"/>
          </a:xfrm>
        </p:grpSpPr>
        <p:pic>
          <p:nvPicPr>
            <p:cNvPr id="14347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Explosão 2 22"/>
          <p:cNvSpPr/>
          <p:nvPr/>
        </p:nvSpPr>
        <p:spPr>
          <a:xfrm rot="21346888">
            <a:off x="468313" y="2860675"/>
            <a:ext cx="3448050" cy="142875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tx1"/>
                </a:solidFill>
              </a:rPr>
              <a:t>MÁQUINAS</a:t>
            </a:r>
          </a:p>
        </p:txBody>
      </p:sp>
      <p:sp>
        <p:nvSpPr>
          <p:cNvPr id="30" name="Retângulo arredondado 29"/>
          <p:cNvSpPr/>
          <p:nvPr/>
        </p:nvSpPr>
        <p:spPr>
          <a:xfrm>
            <a:off x="2211387" y="1349411"/>
            <a:ext cx="4325938" cy="52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/>
              <a:t>APOIO À AQUISIÇÃO DE:</a:t>
            </a:r>
            <a:endParaRPr lang="pt-PT" dirty="0"/>
          </a:p>
        </p:txBody>
      </p:sp>
      <p:sp>
        <p:nvSpPr>
          <p:cNvPr id="31" name="Explosão 2 30"/>
          <p:cNvSpPr/>
          <p:nvPr/>
        </p:nvSpPr>
        <p:spPr>
          <a:xfrm rot="221929">
            <a:off x="4238625" y="2099676"/>
            <a:ext cx="4064000" cy="142875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tx1"/>
                </a:solidFill>
              </a:rPr>
              <a:t>EQUIPAMENTOS</a:t>
            </a:r>
          </a:p>
        </p:txBody>
      </p:sp>
      <p:sp>
        <p:nvSpPr>
          <p:cNvPr id="32" name="Explosão 2 31"/>
          <p:cNvSpPr/>
          <p:nvPr/>
        </p:nvSpPr>
        <p:spPr>
          <a:xfrm rot="731381">
            <a:off x="7862772" y="2851358"/>
            <a:ext cx="4064000" cy="2132013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tx1"/>
                </a:solidFill>
              </a:rPr>
              <a:t>SERVIÇOS TECNOLÓGICOS/DIGITAIS</a:t>
            </a:r>
          </a:p>
        </p:txBody>
      </p:sp>
      <p:sp>
        <p:nvSpPr>
          <p:cNvPr id="33" name="Explosão 2 32"/>
          <p:cNvSpPr/>
          <p:nvPr/>
        </p:nvSpPr>
        <p:spPr>
          <a:xfrm>
            <a:off x="1928813" y="4421188"/>
            <a:ext cx="4064000" cy="142875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tx1"/>
                </a:solidFill>
              </a:rPr>
              <a:t>SISTEMAS DE QUALIDADE</a:t>
            </a:r>
          </a:p>
        </p:txBody>
      </p:sp>
      <p:sp>
        <p:nvSpPr>
          <p:cNvPr id="34" name="Explosão 2 33"/>
          <p:cNvSpPr/>
          <p:nvPr/>
        </p:nvSpPr>
        <p:spPr>
          <a:xfrm rot="170957">
            <a:off x="5651499" y="5084225"/>
            <a:ext cx="4064000" cy="142875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tx1"/>
                </a:solidFill>
              </a:rPr>
              <a:t>SISTEMAS DE CERTIFICAÇÃO</a:t>
            </a:r>
          </a:p>
        </p:txBody>
      </p:sp>
      <p:grpSp>
        <p:nvGrpSpPr>
          <p:cNvPr id="18" name="Grupo 1"/>
          <p:cNvGrpSpPr>
            <a:grpSpLocks/>
          </p:cNvGrpSpPr>
          <p:nvPr/>
        </p:nvGrpSpPr>
        <p:grpSpPr bwMode="auto">
          <a:xfrm>
            <a:off x="0" y="39688"/>
            <a:ext cx="8509000" cy="950159"/>
            <a:chOff x="0" y="39688"/>
            <a:chExt cx="8509000" cy="715962"/>
          </a:xfrm>
        </p:grpSpPr>
        <p:sp>
          <p:nvSpPr>
            <p:cNvPr id="19" name="Pentágono 18"/>
            <p:cNvSpPr/>
            <p:nvPr/>
          </p:nvSpPr>
          <p:spPr>
            <a:xfrm>
              <a:off x="0" y="56978"/>
              <a:ext cx="5311775" cy="698672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OBJETIVOS </a:t>
              </a:r>
              <a:r>
                <a:rPr lang="pt-PT" sz="2400" dirty="0"/>
                <a:t>E PRIORIDADES VISADAS</a:t>
              </a:r>
            </a:p>
          </p:txBody>
        </p:sp>
        <p:sp>
          <p:nvSpPr>
            <p:cNvPr id="20" name="Divisa 19"/>
            <p:cNvSpPr/>
            <p:nvPr/>
          </p:nvSpPr>
          <p:spPr>
            <a:xfrm>
              <a:off x="4923592" y="56978"/>
              <a:ext cx="1147763" cy="69867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1" name="Divisa 20"/>
            <p:cNvSpPr/>
            <p:nvPr/>
          </p:nvSpPr>
          <p:spPr>
            <a:xfrm>
              <a:off x="5697538" y="49294"/>
              <a:ext cx="1146175" cy="69675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2" name="Divisa 21"/>
            <p:cNvSpPr/>
            <p:nvPr/>
          </p:nvSpPr>
          <p:spPr>
            <a:xfrm>
              <a:off x="65373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4" name="Divisa 23"/>
            <p:cNvSpPr/>
            <p:nvPr/>
          </p:nvSpPr>
          <p:spPr>
            <a:xfrm>
              <a:off x="73628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tângulo 46"/>
          <p:cNvSpPr>
            <a:spLocks noChangeArrowheads="1"/>
          </p:cNvSpPr>
          <p:nvPr/>
        </p:nvSpPr>
        <p:spPr bwMode="auto">
          <a:xfrm>
            <a:off x="1084263" y="187325"/>
            <a:ext cx="794861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n-US" sz="2160" b="1" dirty="0">
                <a:solidFill>
                  <a:schemeClr val="bg1"/>
                </a:solidFill>
                <a:latin typeface="Arial Narrow" panose="020B0606020202030204" pitchFamily="34" charset="0"/>
              </a:rPr>
              <a:t>CENTRO 2020 POR EIXOS</a:t>
            </a:r>
            <a:endParaRPr lang="pt-PT" altLang="en-US" sz="2160" b="1" dirty="0">
              <a:solidFill>
                <a:schemeClr val="bg1"/>
              </a:solidFill>
            </a:endParaRPr>
          </a:p>
        </p:txBody>
      </p:sp>
      <p:grpSp>
        <p:nvGrpSpPr>
          <p:cNvPr id="20484" name="Grupo 43"/>
          <p:cNvGrpSpPr>
            <a:grpSpLocks/>
          </p:cNvGrpSpPr>
          <p:nvPr/>
        </p:nvGrpSpPr>
        <p:grpSpPr bwMode="auto">
          <a:xfrm>
            <a:off x="8638256" y="250917"/>
            <a:ext cx="3541712" cy="481012"/>
            <a:chOff x="8573238" y="148229"/>
            <a:chExt cx="3540975" cy="480492"/>
          </a:xfrm>
        </p:grpSpPr>
        <p:pic>
          <p:nvPicPr>
            <p:cNvPr id="20494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860" y="263157"/>
              <a:ext cx="2944353" cy="25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238" y="148229"/>
              <a:ext cx="532384" cy="48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 14"/>
          <p:cNvSpPr/>
          <p:nvPr/>
        </p:nvSpPr>
        <p:spPr>
          <a:xfrm>
            <a:off x="936735" y="2394151"/>
            <a:ext cx="8096139" cy="3096707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</a:rPr>
              <a:t>Estímulo à PRODUÇÃO NACIONAL de BASE </a:t>
            </a:r>
            <a:r>
              <a:rPr lang="pt-PT" sz="3200" dirty="0" smtClean="0">
                <a:solidFill>
                  <a:schemeClr val="bg1"/>
                </a:solidFill>
              </a:rPr>
              <a:t>LOCAL para EXPANSÃO e MODERNIZAÇÃO </a:t>
            </a:r>
            <a:r>
              <a:rPr lang="pt-PT" sz="3200" dirty="0">
                <a:solidFill>
                  <a:schemeClr val="bg1"/>
                </a:solidFill>
              </a:rPr>
              <a:t>e EXPANSÃO </a:t>
            </a:r>
            <a:r>
              <a:rPr lang="pt-PT" sz="3200" dirty="0" smtClean="0">
                <a:solidFill>
                  <a:schemeClr val="bg1"/>
                </a:solidFill>
              </a:rPr>
              <a:t>da produção</a:t>
            </a:r>
            <a:endParaRPr lang="pt-PT" sz="3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09000" y="3152656"/>
            <a:ext cx="2460115" cy="11434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MICRO EMPRESAS</a:t>
            </a:r>
          </a:p>
        </p:txBody>
      </p:sp>
      <p:sp>
        <p:nvSpPr>
          <p:cNvPr id="17" name="Oval 16"/>
          <p:cNvSpPr/>
          <p:nvPr/>
        </p:nvSpPr>
        <p:spPr>
          <a:xfrm>
            <a:off x="6537325" y="4919141"/>
            <a:ext cx="2116063" cy="114343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PEQUENAS EMPRESAS</a:t>
            </a:r>
          </a:p>
        </p:txBody>
      </p:sp>
      <p:grpSp>
        <p:nvGrpSpPr>
          <p:cNvPr id="18" name="Grupo 1"/>
          <p:cNvGrpSpPr>
            <a:grpSpLocks/>
          </p:cNvGrpSpPr>
          <p:nvPr/>
        </p:nvGrpSpPr>
        <p:grpSpPr bwMode="auto">
          <a:xfrm>
            <a:off x="0" y="39688"/>
            <a:ext cx="8509000" cy="950159"/>
            <a:chOff x="0" y="39688"/>
            <a:chExt cx="8509000" cy="715962"/>
          </a:xfrm>
        </p:grpSpPr>
        <p:sp>
          <p:nvSpPr>
            <p:cNvPr id="19" name="Pentágono 18"/>
            <p:cNvSpPr/>
            <p:nvPr/>
          </p:nvSpPr>
          <p:spPr>
            <a:xfrm>
              <a:off x="0" y="56978"/>
              <a:ext cx="5311775" cy="698672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 smtClean="0"/>
                <a:t>TIPOLOGIA DAS OPERAÇÕES E MODALIDADE DE CANDIDATURA</a:t>
              </a:r>
              <a:endParaRPr lang="pt-PT" sz="2400" dirty="0"/>
            </a:p>
          </p:txBody>
        </p:sp>
        <p:sp>
          <p:nvSpPr>
            <p:cNvPr id="20" name="Divisa 19"/>
            <p:cNvSpPr/>
            <p:nvPr/>
          </p:nvSpPr>
          <p:spPr>
            <a:xfrm>
              <a:off x="4911560" y="56978"/>
              <a:ext cx="1147763" cy="698672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1" name="Divisa 20"/>
            <p:cNvSpPr/>
            <p:nvPr/>
          </p:nvSpPr>
          <p:spPr>
            <a:xfrm>
              <a:off x="5697538" y="49294"/>
              <a:ext cx="1146175" cy="696750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2" name="Divisa 21"/>
            <p:cNvSpPr/>
            <p:nvPr/>
          </p:nvSpPr>
          <p:spPr>
            <a:xfrm>
              <a:off x="65373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3" name="Divisa 22"/>
            <p:cNvSpPr/>
            <p:nvPr/>
          </p:nvSpPr>
          <p:spPr>
            <a:xfrm>
              <a:off x="7362825" y="39688"/>
              <a:ext cx="1146175" cy="698671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1168</Words>
  <Application>Microsoft Office PowerPoint</Application>
  <PresentationFormat>Ecrã Panorâmico</PresentationFormat>
  <Paragraphs>199</Paragraphs>
  <Slides>24</Slides>
  <Notes>23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Tema do Office</vt:lpstr>
      <vt:lpstr> WEBINAR | 12/FEV/2021 | 11H00  PROGRAMA DE  APOIO À PRODUÇÃO NACIONAL (BASE LOCAL)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CCDRC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Incêndios na Região Centro de Portugal</dc:title>
  <dc:creator>Margarida Franca</dc:creator>
  <cp:lastModifiedBy>Neusa Magalhães</cp:lastModifiedBy>
  <cp:revision>299</cp:revision>
  <cp:lastPrinted>2020-02-21T15:56:39Z</cp:lastPrinted>
  <dcterms:created xsi:type="dcterms:W3CDTF">2017-11-30T11:37:08Z</dcterms:created>
  <dcterms:modified xsi:type="dcterms:W3CDTF">2021-02-11T22:46:26Z</dcterms:modified>
</cp:coreProperties>
</file>